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1" r:id="rId3"/>
    <p:sldId id="294" r:id="rId4"/>
    <p:sldId id="295" r:id="rId5"/>
    <p:sldId id="296" r:id="rId6"/>
    <p:sldId id="316" r:id="rId7"/>
    <p:sldId id="297" r:id="rId8"/>
    <p:sldId id="298" r:id="rId9"/>
    <p:sldId id="299" r:id="rId10"/>
    <p:sldId id="300" r:id="rId11"/>
    <p:sldId id="301" r:id="rId12"/>
    <p:sldId id="331" r:id="rId13"/>
    <p:sldId id="328" r:id="rId14"/>
    <p:sldId id="317" r:id="rId15"/>
    <p:sldId id="305" r:id="rId16"/>
    <p:sldId id="329" r:id="rId17"/>
    <p:sldId id="318" r:id="rId18"/>
    <p:sldId id="330" r:id="rId19"/>
    <p:sldId id="309" r:id="rId20"/>
    <p:sldId id="310" r:id="rId21"/>
    <p:sldId id="311" r:id="rId22"/>
    <p:sldId id="312" r:id="rId23"/>
    <p:sldId id="313" r:id="rId24"/>
    <p:sldId id="324" r:id="rId25"/>
    <p:sldId id="325" r:id="rId26"/>
    <p:sldId id="326" r:id="rId27"/>
  </p:sldIdLst>
  <p:sldSz cx="9144000" cy="6858000" type="screen4x3"/>
  <p:notesSz cx="6761163" cy="9942513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" initials="R" lastIdx="4" clrIdx="0">
    <p:extLst>
      <p:ext uri="{19B8F6BF-5375-455C-9EA6-DF929625EA0E}">
        <p15:presenceInfo xmlns="" xmlns:p15="http://schemas.microsoft.com/office/powerpoint/2012/main" userId="R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0409" autoAdjust="0"/>
  </p:normalViewPr>
  <p:slideViewPr>
    <p:cSldViewPr>
      <p:cViewPr>
        <p:scale>
          <a:sx n="60" d="100"/>
          <a:sy n="60" d="100"/>
        </p:scale>
        <p:origin x="-15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5DDAD-591B-4217-B96A-323B84A14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2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8231-9198-4C99-9FBD-A70F6638D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337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526D9-A5A6-41AF-8A00-46949A839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0" y="2571744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FUZZY INFERENCE SYSTEM (</a:t>
            </a:r>
            <a:r>
              <a:rPr lang="en-US" sz="3600" b="1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FIS) - TSUKAMOTO</a:t>
            </a:r>
            <a:endParaRPr lang="en-US" sz="36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D:\Picture\logo ibi smal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42852"/>
            <a:ext cx="1244319" cy="124432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17/9/2015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Kode MK :TIF ........,  MK : Fuzzy Logic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</a:t>
            </a:r>
            <a:r>
              <a:rPr lang="id-ID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Tentukan </a:t>
            </a:r>
            <a:r>
              <a:rPr lang="en-US" sz="3600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Fuzzy &amp;</a:t>
            </a:r>
            <a:br>
              <a:rPr lang="en-US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id-ID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</a:t>
            </a:r>
            <a:r>
              <a:rPr lang="en-AU" sz="3600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impunan</a:t>
            </a:r>
            <a:r>
              <a:rPr lang="en-AU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fuzzy</a:t>
            </a:r>
            <a:endParaRPr lang="en-US" sz="36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US" sz="2800" dirty="0" smtClean="0">
                <a:latin typeface="Verdana" pitchFamily="34" charset="0"/>
              </a:rPr>
              <a:t>Ada 3 </a:t>
            </a:r>
            <a:r>
              <a:rPr lang="en-US" sz="2800" dirty="0" err="1" smtClean="0">
                <a:latin typeface="Verdana" pitchFamily="34" charset="0"/>
              </a:rPr>
              <a:t>variabel</a:t>
            </a:r>
            <a:r>
              <a:rPr lang="en-US" sz="2800" dirty="0" smtClean="0">
                <a:latin typeface="Verdana" pitchFamily="34" charset="0"/>
              </a:rPr>
              <a:t> fuzzy yang </a:t>
            </a:r>
            <a:r>
              <a:rPr lang="en-US" sz="2800" dirty="0" err="1" smtClean="0">
                <a:latin typeface="Verdana" pitchFamily="34" charset="0"/>
              </a:rPr>
              <a:t>akan</a:t>
            </a:r>
            <a:r>
              <a:rPr lang="en-US" sz="2800" dirty="0" smtClean="0">
                <a:latin typeface="Verdana" pitchFamily="34" charset="0"/>
              </a:rPr>
              <a:t> </a:t>
            </a:r>
            <a:r>
              <a:rPr lang="en-US" sz="2800" dirty="0" err="1" smtClean="0">
                <a:latin typeface="Verdana" pitchFamily="34" charset="0"/>
              </a:rPr>
              <a:t>dimodelkan</a:t>
            </a:r>
            <a:r>
              <a:rPr lang="en-US" sz="2800" dirty="0" smtClean="0">
                <a:latin typeface="Verdana" pitchFamily="34" charset="0"/>
              </a:rPr>
              <a:t>, </a:t>
            </a:r>
            <a:r>
              <a:rPr lang="en-US" sz="2800" dirty="0" err="1" smtClean="0">
                <a:latin typeface="Verdana" pitchFamily="34" charset="0"/>
              </a:rPr>
              <a:t>yaitu</a:t>
            </a:r>
            <a:r>
              <a:rPr lang="en-US" sz="2800" dirty="0" smtClean="0">
                <a:latin typeface="Verdana" pitchFamily="34" charset="0"/>
              </a:rPr>
              <a:t>: </a:t>
            </a:r>
          </a:p>
          <a:p>
            <a:pPr marL="568325" indent="-568325" algn="just">
              <a:buFont typeface="Arial" charset="0"/>
              <a:buNone/>
            </a:pPr>
            <a:r>
              <a:rPr lang="en-US" sz="2800" dirty="0" smtClean="0">
                <a:latin typeface="Verdana" pitchFamily="34" charset="0"/>
              </a:rPr>
              <a:t>a.	</a:t>
            </a:r>
            <a:r>
              <a:rPr lang="en-US" sz="2800" dirty="0" err="1" smtClean="0">
                <a:latin typeface="Verdana" pitchFamily="34" charset="0"/>
              </a:rPr>
              <a:t>Permintaan</a:t>
            </a:r>
            <a:r>
              <a:rPr lang="en-US" sz="2800" dirty="0" smtClean="0">
                <a:latin typeface="Verdana" pitchFamily="34" charset="0"/>
              </a:rPr>
              <a:t>; </a:t>
            </a:r>
            <a:r>
              <a:rPr lang="en-US" sz="2800" dirty="0" err="1" smtClean="0">
                <a:latin typeface="Verdana" pitchFamily="34" charset="0"/>
              </a:rPr>
              <a:t>terdiri-atas</a:t>
            </a:r>
            <a:r>
              <a:rPr lang="en-US" sz="2800" dirty="0" smtClean="0">
                <a:latin typeface="Verdana" pitchFamily="34" charset="0"/>
              </a:rPr>
              <a:t> 2 </a:t>
            </a:r>
            <a:r>
              <a:rPr lang="en-US" sz="2800" dirty="0" err="1" smtClean="0">
                <a:latin typeface="Verdana" pitchFamily="34" charset="0"/>
              </a:rPr>
              <a:t>himpunan</a:t>
            </a:r>
            <a:r>
              <a:rPr lang="en-US" sz="2800" dirty="0" smtClean="0">
                <a:latin typeface="Verdana" pitchFamily="34" charset="0"/>
              </a:rPr>
              <a:t> fuzzy, </a:t>
            </a:r>
            <a:r>
              <a:rPr lang="en-US" sz="2800" dirty="0" err="1" smtClean="0">
                <a:latin typeface="Verdana" pitchFamily="34" charset="0"/>
              </a:rPr>
              <a:t>yaitu</a:t>
            </a:r>
            <a:r>
              <a:rPr lang="en-US" sz="2800" dirty="0" smtClean="0">
                <a:latin typeface="Verdana" pitchFamily="34" charset="0"/>
              </a:rPr>
              <a:t>: NAIK dan TURUN.</a:t>
            </a:r>
          </a:p>
          <a:p>
            <a:pPr marL="576263" indent="-576263">
              <a:buFontTx/>
              <a:buAutoNum type="alphaLcPeriod" startAt="2"/>
            </a:pPr>
            <a:r>
              <a:rPr lang="en-AU" sz="2800" dirty="0" err="1" smtClean="0">
                <a:latin typeface="Verdana" pitchFamily="34" charset="0"/>
              </a:rPr>
              <a:t>Persediaan</a:t>
            </a:r>
            <a:r>
              <a:rPr lang="en-AU" sz="2800" dirty="0" smtClean="0">
                <a:latin typeface="Verdana" pitchFamily="34" charset="0"/>
              </a:rPr>
              <a:t>; </a:t>
            </a:r>
            <a:r>
              <a:rPr lang="en-AU" sz="2800" dirty="0" err="1" smtClean="0">
                <a:latin typeface="Verdana" pitchFamily="34" charset="0"/>
              </a:rPr>
              <a:t>terdiri-atas</a:t>
            </a:r>
            <a:r>
              <a:rPr lang="en-AU" sz="2800" dirty="0" smtClean="0">
                <a:latin typeface="Verdana" pitchFamily="34" charset="0"/>
              </a:rPr>
              <a:t> 2 </a:t>
            </a:r>
            <a:r>
              <a:rPr lang="en-AU" sz="2800" dirty="0" err="1" smtClean="0">
                <a:latin typeface="Verdana" pitchFamily="34" charset="0"/>
              </a:rPr>
              <a:t>himpunan</a:t>
            </a:r>
            <a:r>
              <a:rPr lang="en-AU" sz="2800" dirty="0" smtClean="0">
                <a:latin typeface="Verdana" pitchFamily="34" charset="0"/>
              </a:rPr>
              <a:t> fuzzy, </a:t>
            </a:r>
            <a:r>
              <a:rPr lang="en-AU" sz="2800" dirty="0" err="1" smtClean="0">
                <a:latin typeface="Verdana" pitchFamily="34" charset="0"/>
              </a:rPr>
              <a:t>yaitu</a:t>
            </a:r>
            <a:r>
              <a:rPr lang="en-AU" sz="2800" dirty="0" smtClean="0">
                <a:latin typeface="Verdana" pitchFamily="34" charset="0"/>
              </a:rPr>
              <a:t>: BANYAK dan SEDIKIT.</a:t>
            </a:r>
          </a:p>
          <a:p>
            <a:pPr marL="576263" indent="-576263">
              <a:buFont typeface="Arial" charset="0"/>
              <a:buNone/>
            </a:pPr>
            <a:r>
              <a:rPr lang="en-US" sz="2800" dirty="0" smtClean="0">
                <a:latin typeface="Verdana" pitchFamily="34" charset="0"/>
              </a:rPr>
              <a:t>c.	</a:t>
            </a:r>
            <a:r>
              <a:rPr lang="en-US" sz="2800" dirty="0" err="1" smtClean="0">
                <a:latin typeface="Verdana" pitchFamily="34" charset="0"/>
              </a:rPr>
              <a:t>Produksi</a:t>
            </a:r>
            <a:r>
              <a:rPr lang="en-US" sz="2800" dirty="0" smtClean="0">
                <a:latin typeface="Verdana" pitchFamily="34" charset="0"/>
              </a:rPr>
              <a:t> </a:t>
            </a:r>
            <a:r>
              <a:rPr lang="en-US" sz="2800" dirty="0" err="1" smtClean="0">
                <a:latin typeface="Verdana" pitchFamily="34" charset="0"/>
              </a:rPr>
              <a:t>Barang</a:t>
            </a:r>
            <a:r>
              <a:rPr lang="en-US" sz="2800" dirty="0" smtClean="0">
                <a:latin typeface="Verdana" pitchFamily="34" charset="0"/>
              </a:rPr>
              <a:t>; </a:t>
            </a:r>
            <a:r>
              <a:rPr lang="en-AU" sz="2800" dirty="0" err="1" smtClean="0">
                <a:latin typeface="Verdana" pitchFamily="34" charset="0"/>
              </a:rPr>
              <a:t>terdiri-atas</a:t>
            </a:r>
            <a:r>
              <a:rPr lang="en-AU" sz="2800" dirty="0" smtClean="0">
                <a:latin typeface="Verdana" pitchFamily="34" charset="0"/>
              </a:rPr>
              <a:t> 2 </a:t>
            </a:r>
            <a:r>
              <a:rPr lang="en-AU" sz="2800" dirty="0" err="1" smtClean="0">
                <a:latin typeface="Verdana" pitchFamily="34" charset="0"/>
              </a:rPr>
              <a:t>himpunan</a:t>
            </a:r>
            <a:r>
              <a:rPr lang="en-AU" sz="2800" dirty="0" smtClean="0">
                <a:latin typeface="Verdana" pitchFamily="34" charset="0"/>
              </a:rPr>
              <a:t> fuzzy, </a:t>
            </a:r>
            <a:r>
              <a:rPr lang="en-AU" sz="2800" dirty="0" err="1" smtClean="0">
                <a:latin typeface="Verdana" pitchFamily="34" charset="0"/>
              </a:rPr>
              <a:t>yaitu</a:t>
            </a:r>
            <a:r>
              <a:rPr lang="en-AU" sz="2800" dirty="0" smtClean="0">
                <a:latin typeface="Verdana" pitchFamily="34" charset="0"/>
              </a:rPr>
              <a:t>: BERKURANG dan BERTAMBAH.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3D594-4681-4532-A4F2-D8D8D86301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313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A.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Permintaan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 lnSpcReduction="10000"/>
          </a:bodyPr>
          <a:lstStyle/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endParaRPr lang="en-AU" sz="2800" dirty="0" smtClean="0">
              <a:latin typeface="Verdana" pitchFamily="34" charset="0"/>
            </a:endParaRPr>
          </a:p>
          <a:p>
            <a:pPr marL="576263" indent="-576263" algn="just">
              <a:buFont typeface="Arial" charset="0"/>
              <a:buNone/>
            </a:pPr>
            <a:r>
              <a:rPr lang="en-AU" sz="2000" dirty="0" err="1" smtClean="0">
                <a:latin typeface="Verdana" pitchFamily="34" charset="0"/>
              </a:rPr>
              <a:t>Fungsi</a:t>
            </a:r>
            <a:r>
              <a:rPr lang="en-AU" sz="2000" dirty="0" smtClean="0">
                <a:latin typeface="Verdana" pitchFamily="34" charset="0"/>
              </a:rPr>
              <a:t> </a:t>
            </a:r>
            <a:r>
              <a:rPr lang="en-AU" sz="2000" dirty="0" err="1" smtClean="0">
                <a:latin typeface="Verdana" pitchFamily="34" charset="0"/>
              </a:rPr>
              <a:t>Keanggotaan</a:t>
            </a:r>
            <a:r>
              <a:rPr lang="en-AU" sz="2000" dirty="0" smtClean="0">
                <a:latin typeface="Verdana" pitchFamily="34" charset="0"/>
              </a:rPr>
              <a:t>, </a:t>
            </a:r>
            <a:r>
              <a:rPr lang="en-AU" sz="2000" dirty="0" err="1" smtClean="0">
                <a:latin typeface="Verdana" pitchFamily="34" charset="0"/>
              </a:rPr>
              <a:t>Nilai</a:t>
            </a:r>
            <a:r>
              <a:rPr lang="en-AU" sz="2000" dirty="0" smtClean="0">
                <a:latin typeface="Verdana" pitchFamily="34" charset="0"/>
              </a:rPr>
              <a:t> </a:t>
            </a:r>
            <a:r>
              <a:rPr lang="en-AU" sz="2000" dirty="0" err="1" smtClean="0">
                <a:latin typeface="Verdana" pitchFamily="34" charset="0"/>
              </a:rPr>
              <a:t>Keanggotaan</a:t>
            </a:r>
            <a:r>
              <a:rPr lang="en-AU" sz="2000" dirty="0" smtClean="0">
                <a:latin typeface="Verdana" pitchFamily="34" charset="0"/>
              </a:rPr>
              <a:t> [4000]</a:t>
            </a:r>
            <a:endParaRPr lang="en-AU" sz="2800" dirty="0" smtClean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9F1F8-981B-45C6-B38E-D142F19AD2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700808"/>
            <a:ext cx="6336704" cy="3814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60899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TURUN :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NAIK 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28241-28D8-4BAF-8DAB-C92FEADBCCD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Fungsi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Keanggotaan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Permintaan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85875" y="4578350"/>
            <a:ext cx="5684838" cy="1493838"/>
            <a:chOff x="923" y="2768"/>
            <a:chExt cx="3581" cy="941"/>
          </a:xfrm>
        </p:grpSpPr>
        <p:sp>
          <p:nvSpPr>
            <p:cNvPr id="1036" name="Rectangle 4"/>
            <p:cNvSpPr>
              <a:spLocks noChangeArrowheads="1"/>
            </p:cNvSpPr>
            <p:nvPr/>
          </p:nvSpPr>
          <p:spPr bwMode="auto">
            <a:xfrm>
              <a:off x="923" y="2768"/>
              <a:ext cx="3581" cy="94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102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4207896"/>
                </p:ext>
              </p:extLst>
            </p:nvPr>
          </p:nvGraphicFramePr>
          <p:xfrm>
            <a:off x="973" y="2830"/>
            <a:ext cx="3530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8" name="Equation" r:id="rId3" imgW="2933640" imgH="711000" progId="Equation.3">
                    <p:embed/>
                  </p:oleObj>
                </mc:Choice>
                <mc:Fallback>
                  <p:oleObj name="Equation" r:id="rId3" imgW="293364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3" y="2830"/>
                          <a:ext cx="3530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276350" y="2220913"/>
            <a:ext cx="5910263" cy="1531937"/>
            <a:chOff x="917" y="1422"/>
            <a:chExt cx="3723" cy="965"/>
          </a:xfrm>
        </p:grpSpPr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939" y="1422"/>
              <a:ext cx="3701" cy="9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102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7026644"/>
                </p:ext>
              </p:extLst>
            </p:nvPr>
          </p:nvGraphicFramePr>
          <p:xfrm>
            <a:off x="917" y="1451"/>
            <a:ext cx="360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9" name="Equation" r:id="rId5" imgW="2997000" imgH="711000" progId="Equation.3">
                    <p:embed/>
                  </p:oleObj>
                </mc:Choice>
                <mc:Fallback>
                  <p:oleObj name="Equation" r:id="rId5" imgW="29970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7" y="1451"/>
                          <a:ext cx="360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666259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Jika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permintaan</a:t>
            </a:r>
            <a:r>
              <a:rPr lang="en-US" sz="2400" dirty="0" smtClean="0">
                <a:latin typeface="Verdana" pitchFamily="34" charset="0"/>
              </a:rPr>
              <a:t> 4000 </a:t>
            </a:r>
            <a:r>
              <a:rPr lang="en-US" sz="2400" dirty="0" err="1" smtClean="0">
                <a:latin typeface="Verdana" pitchFamily="34" charset="0"/>
              </a:rPr>
              <a:t>maka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nilai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keanggotaan</a:t>
            </a:r>
            <a:r>
              <a:rPr lang="en-US" sz="2400" dirty="0" smtClean="0">
                <a:latin typeface="Verdana" pitchFamily="34" charset="0"/>
              </a:rPr>
              <a:t> fuzzy </a:t>
            </a:r>
            <a:r>
              <a:rPr lang="en-US" sz="2400" dirty="0" err="1" smtClean="0">
                <a:latin typeface="Verdana" pitchFamily="34" charset="0"/>
              </a:rPr>
              <a:t>pada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tiap-tiap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adalah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fuzzy TURUN,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>
                <a:latin typeface="Verdana" pitchFamily="34" charset="0"/>
              </a:rPr>
              <a:t>PTurun</a:t>
            </a:r>
            <a:r>
              <a:rPr lang="en-US" sz="2400" dirty="0" smtClean="0">
                <a:latin typeface="Verdana" pitchFamily="34" charset="0"/>
              </a:rPr>
              <a:t>[4000] =</a:t>
            </a:r>
          </a:p>
          <a:p>
            <a:pPr lvl="1"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diperoleh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dari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	= (5000 - 4000)/4000</a:t>
            </a:r>
            <a:endParaRPr lang="en-US" sz="2400" baseline="30000" dirty="0" smtClean="0">
              <a:latin typeface="Verdana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AU" sz="2400" dirty="0" smtClean="0">
                <a:latin typeface="Verdana" pitchFamily="34" charset="0"/>
              </a:rPr>
              <a:t>		= 0,25</a:t>
            </a:r>
            <a:endParaRPr lang="en-US" sz="2400" dirty="0" smtClean="0">
              <a:latin typeface="Verdana" pitchFamily="34" charset="0"/>
            </a:endParaRPr>
          </a:p>
          <a:p>
            <a:pPr>
              <a:buFont typeface="Symbol" pitchFamily="18" charset="2"/>
              <a:buChar char="·"/>
              <a:defRPr/>
            </a:pP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fuzzy NAIK,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>
                <a:latin typeface="Verdana" pitchFamily="34" charset="0"/>
              </a:rPr>
              <a:t>PNaik</a:t>
            </a:r>
            <a:r>
              <a:rPr lang="en-US" sz="2400" dirty="0" smtClean="0">
                <a:latin typeface="Verdana" pitchFamily="34" charset="0"/>
              </a:rPr>
              <a:t>[4000] =</a:t>
            </a:r>
          </a:p>
          <a:p>
            <a:pPr lvl="1"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diperoleh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dari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	= (4000 - 1000)/4000</a:t>
            </a:r>
            <a:endParaRPr lang="en-US" sz="2400" baseline="30000" dirty="0" smtClean="0">
              <a:latin typeface="Verdana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AU" sz="2400" dirty="0" smtClean="0">
                <a:latin typeface="Verdana" pitchFamily="34" charset="0"/>
              </a:rPr>
              <a:t>		= 0,75</a:t>
            </a:r>
            <a:endParaRPr lang="en-US" sz="2400" dirty="0" smtClean="0">
              <a:latin typeface="Verdana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B92EA-4C57-4AB4-A7C8-EEC49910D0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893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B.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Persediaan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3337" y="2586600"/>
            <a:ext cx="4615321" cy="2930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57292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SEDIKIT: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BANYAK 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30ADA-2989-44AC-8CDD-BA8D5577914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Fungsi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Keanggotaan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Persediaan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85875" y="4578350"/>
            <a:ext cx="5684838" cy="1493838"/>
            <a:chOff x="923" y="2768"/>
            <a:chExt cx="3581" cy="941"/>
          </a:xfrm>
        </p:grpSpPr>
        <p:sp>
          <p:nvSpPr>
            <p:cNvPr id="2060" name="Rectangle 4"/>
            <p:cNvSpPr>
              <a:spLocks noChangeArrowheads="1"/>
            </p:cNvSpPr>
            <p:nvPr/>
          </p:nvSpPr>
          <p:spPr bwMode="auto">
            <a:xfrm>
              <a:off x="923" y="2768"/>
              <a:ext cx="3581" cy="94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205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6697517"/>
                </p:ext>
              </p:extLst>
            </p:nvPr>
          </p:nvGraphicFramePr>
          <p:xfrm>
            <a:off x="1049" y="2830"/>
            <a:ext cx="3378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8" name="Equation" r:id="rId3" imgW="2806560" imgH="711000" progId="Equation.3">
                    <p:embed/>
                  </p:oleObj>
                </mc:Choice>
                <mc:Fallback>
                  <p:oleObj name="Equation" r:id="rId3" imgW="280656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9" y="2830"/>
                          <a:ext cx="3378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311275" y="2220913"/>
            <a:ext cx="5875338" cy="1531937"/>
            <a:chOff x="939" y="1422"/>
            <a:chExt cx="3701" cy="965"/>
          </a:xfrm>
        </p:grpSpPr>
        <p:sp>
          <p:nvSpPr>
            <p:cNvPr id="2059" name="Rectangle 7"/>
            <p:cNvSpPr>
              <a:spLocks noChangeArrowheads="1"/>
            </p:cNvSpPr>
            <p:nvPr/>
          </p:nvSpPr>
          <p:spPr bwMode="auto">
            <a:xfrm>
              <a:off x="939" y="1422"/>
              <a:ext cx="3701" cy="9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205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7765611"/>
                </p:ext>
              </p:extLst>
            </p:nvPr>
          </p:nvGraphicFramePr>
          <p:xfrm>
            <a:off x="1039" y="1451"/>
            <a:ext cx="3363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9" name="Equation" r:id="rId5" imgW="2793960" imgH="711000" progId="Equation.3">
                    <p:embed/>
                  </p:oleObj>
                </mc:Choice>
                <mc:Fallback>
                  <p:oleObj name="Equation" r:id="rId5" imgW="279396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9" y="1451"/>
                          <a:ext cx="3363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602215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err="1" smtClean="0">
                <a:latin typeface="Verdana" pitchFamily="34" charset="0"/>
              </a:rPr>
              <a:t>Jika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persediaan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sebanyak</a:t>
            </a:r>
            <a:r>
              <a:rPr lang="en-US" sz="2400" dirty="0" smtClean="0">
                <a:latin typeface="Verdana" pitchFamily="34" charset="0"/>
              </a:rPr>
              <a:t> 300 </a:t>
            </a:r>
            <a:r>
              <a:rPr lang="en-US" sz="2400" dirty="0" err="1" smtClean="0">
                <a:latin typeface="Verdana" pitchFamily="34" charset="0"/>
              </a:rPr>
              <a:t>kemasan</a:t>
            </a:r>
            <a:r>
              <a:rPr lang="en-US" sz="2400" dirty="0" smtClean="0">
                <a:latin typeface="Verdana" pitchFamily="34" charset="0"/>
              </a:rPr>
              <a:t> per </a:t>
            </a:r>
            <a:r>
              <a:rPr lang="en-US" sz="2400" dirty="0" err="1" smtClean="0">
                <a:latin typeface="Verdana" pitchFamily="34" charset="0"/>
              </a:rPr>
              <a:t>hari</a:t>
            </a:r>
            <a:r>
              <a:rPr lang="en-US" sz="2400" dirty="0" smtClean="0">
                <a:latin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</a:rPr>
              <a:t>maka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nilai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keanggotaan</a:t>
            </a:r>
            <a:r>
              <a:rPr lang="en-US" sz="2400" dirty="0" smtClean="0">
                <a:latin typeface="Verdana" pitchFamily="34" charset="0"/>
              </a:rPr>
              <a:t> fuzzy </a:t>
            </a:r>
            <a:r>
              <a:rPr lang="en-US" sz="2400" dirty="0" err="1" smtClean="0">
                <a:latin typeface="Verdana" pitchFamily="34" charset="0"/>
              </a:rPr>
              <a:t>pada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tiap-tiap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adalah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fuzzy SEDIKIT,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>
                <a:latin typeface="Verdana" pitchFamily="34" charset="0"/>
              </a:rPr>
              <a:t>PsdSedikit</a:t>
            </a:r>
            <a:r>
              <a:rPr lang="en-US" sz="2400" dirty="0" smtClean="0">
                <a:latin typeface="Verdana" pitchFamily="34" charset="0"/>
              </a:rPr>
              <a:t>[300] = 0,6. </a:t>
            </a:r>
            <a:r>
              <a:rPr lang="en-US" sz="2400" dirty="0" err="1" smtClean="0">
                <a:latin typeface="Verdana" pitchFamily="34" charset="0"/>
              </a:rPr>
              <a:t>diperoleh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dari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 lvl="2">
              <a:buFont typeface="Arial" charset="0"/>
              <a:buNone/>
              <a:defRPr/>
            </a:pPr>
            <a:r>
              <a:rPr lang="en-US" dirty="0" smtClean="0">
                <a:latin typeface="Verdana" pitchFamily="34" charset="0"/>
              </a:rPr>
              <a:t>	= (600 – 300)/500</a:t>
            </a:r>
          </a:p>
          <a:p>
            <a:pPr lvl="2">
              <a:buFont typeface="Arial" charset="0"/>
              <a:buNone/>
              <a:defRPr/>
            </a:pPr>
            <a:r>
              <a:rPr lang="en-US" dirty="0" smtClean="0">
                <a:latin typeface="Verdana" pitchFamily="34" charset="0"/>
              </a:rPr>
              <a:t>	= 0,6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en-US" sz="2400" dirty="0" err="1" smtClean="0">
                <a:latin typeface="Verdana" pitchFamily="34" charset="0"/>
              </a:rPr>
              <a:t>Himpunan</a:t>
            </a:r>
            <a:r>
              <a:rPr lang="en-US" sz="2400" dirty="0" smtClean="0">
                <a:latin typeface="Verdana" pitchFamily="34" charset="0"/>
              </a:rPr>
              <a:t> fuzzy BANYAK,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baseline="-25000" dirty="0" err="1" smtClean="0">
                <a:latin typeface="Verdana" pitchFamily="34" charset="0"/>
              </a:rPr>
              <a:t>PsdBanyak</a:t>
            </a:r>
            <a:r>
              <a:rPr lang="en-US" sz="2400" dirty="0" smtClean="0">
                <a:latin typeface="Verdana" pitchFamily="34" charset="0"/>
              </a:rPr>
              <a:t>[300] = 0,4. </a:t>
            </a:r>
            <a:r>
              <a:rPr lang="en-US" sz="2400" dirty="0" err="1" smtClean="0">
                <a:latin typeface="Verdana" pitchFamily="34" charset="0"/>
              </a:rPr>
              <a:t>diperoleh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dari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 lvl="2">
              <a:buFont typeface="Arial" charset="0"/>
              <a:buNone/>
              <a:defRPr/>
            </a:pPr>
            <a:r>
              <a:rPr lang="en-US" dirty="0" smtClean="0">
                <a:latin typeface="Verdana" pitchFamily="34" charset="0"/>
              </a:rPr>
              <a:t>	= (300 - 100)/500</a:t>
            </a:r>
          </a:p>
          <a:p>
            <a:pPr lvl="2">
              <a:buFont typeface="Arial" charset="0"/>
              <a:buNone/>
              <a:defRPr/>
            </a:pPr>
            <a:r>
              <a:rPr lang="en-US" dirty="0" smtClean="0">
                <a:latin typeface="Verdana" pitchFamily="34" charset="0"/>
              </a:rPr>
              <a:t>	= 0,4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D7C31-AB70-4591-9A80-E17762C115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190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C.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Variabel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Produksi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Barang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442" y="2600514"/>
            <a:ext cx="5193106" cy="2988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76920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marL="406400" indent="0">
              <a:buFont typeface="Arial" charset="0"/>
              <a:buNone/>
              <a:defRPr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fuzzy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BERKURANG:</a:t>
            </a:r>
            <a:b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06400" indent="0">
              <a:buFont typeface="Arial" charset="0"/>
              <a:buNone/>
              <a:defRPr/>
            </a:pPr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fuzzy BERTAMBAH:</a:t>
            </a:r>
            <a:b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43BCC-9AA6-4250-BE54-39925E19102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97244" y="4637088"/>
            <a:ext cx="7490976" cy="1493837"/>
            <a:chOff x="761" y="2768"/>
            <a:chExt cx="4173" cy="941"/>
          </a:xfrm>
        </p:grpSpPr>
        <p:sp>
          <p:nvSpPr>
            <p:cNvPr id="3083" name="Rectangle 4"/>
            <p:cNvSpPr>
              <a:spLocks noChangeArrowheads="1"/>
            </p:cNvSpPr>
            <p:nvPr/>
          </p:nvSpPr>
          <p:spPr bwMode="auto">
            <a:xfrm>
              <a:off x="762" y="2768"/>
              <a:ext cx="4132" cy="94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307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7901256"/>
                </p:ext>
              </p:extLst>
            </p:nvPr>
          </p:nvGraphicFramePr>
          <p:xfrm>
            <a:off x="761" y="2810"/>
            <a:ext cx="4173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2" name="Equation" r:id="rId3" imgW="3466800" imgH="711000" progId="Equation.3">
                    <p:embed/>
                  </p:oleObj>
                </mc:Choice>
                <mc:Fallback>
                  <p:oleObj name="Equation" r:id="rId3" imgW="34668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" y="2810"/>
                          <a:ext cx="4173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899379" y="2500313"/>
            <a:ext cx="7201013" cy="1531937"/>
            <a:chOff x="571" y="1422"/>
            <a:chExt cx="4236" cy="965"/>
          </a:xfrm>
        </p:grpSpPr>
        <p:sp>
          <p:nvSpPr>
            <p:cNvPr id="3082" name="Rectangle 7"/>
            <p:cNvSpPr>
              <a:spLocks noChangeArrowheads="1"/>
            </p:cNvSpPr>
            <p:nvPr/>
          </p:nvSpPr>
          <p:spPr bwMode="auto">
            <a:xfrm>
              <a:off x="571" y="1422"/>
              <a:ext cx="4236" cy="9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307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7857098"/>
                </p:ext>
              </p:extLst>
            </p:nvPr>
          </p:nvGraphicFramePr>
          <p:xfrm>
            <a:off x="634" y="1451"/>
            <a:ext cx="4173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3" name="Equation" r:id="rId5" imgW="3466800" imgH="711000" progId="Equation.3">
                    <p:embed/>
                  </p:oleObj>
                </mc:Choice>
                <mc:Fallback>
                  <p:oleObj name="Equation" r:id="rId5" imgW="34668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" y="1451"/>
                          <a:ext cx="4173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129805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Aplikasi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operator fuzzy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85395"/>
          </a:xfrm>
        </p:spPr>
        <p:txBody>
          <a:bodyPr>
            <a:normAutofit/>
          </a:bodyPr>
          <a:lstStyle/>
          <a:p>
            <a:pPr marL="514350" indent="-514350" algn="just">
              <a:buFont typeface="Arial" charset="0"/>
              <a:buAutoNum type="alphaUcPeriod"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b="1" dirty="0" err="1" smtClean="0">
                <a:solidFill>
                  <a:srgbClr val="FF9900"/>
                </a:solidFill>
                <a:latin typeface="Verdana" pitchFamily="34" charset="0"/>
              </a:rPr>
              <a:t>Aturan</a:t>
            </a:r>
            <a:r>
              <a:rPr lang="en-US" sz="2000" b="1" dirty="0" smtClean="0">
                <a:solidFill>
                  <a:srgbClr val="FF9900"/>
                </a:solidFill>
                <a:latin typeface="Verdana" pitchFamily="34" charset="0"/>
              </a:rPr>
              <a:t> ke-1: </a:t>
            </a:r>
          </a:p>
          <a:p>
            <a:pPr marL="514350" indent="-514350"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endParaRPr lang="en-US" sz="2000" b="1" dirty="0" smtClean="0">
              <a:solidFill>
                <a:srgbClr val="FF9900"/>
              </a:solidFill>
              <a:latin typeface="Verdana" pitchFamily="34" charset="0"/>
            </a:endParaRP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AU" sz="2400" dirty="0" smtClean="0">
                <a:solidFill>
                  <a:srgbClr val="660066"/>
                </a:solidFill>
                <a:latin typeface="Times New Roman" pitchFamily="18" charset="0"/>
              </a:rPr>
              <a:t>[R1]</a:t>
            </a:r>
            <a:r>
              <a:rPr lang="en-A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Permintaan</a:t>
            </a:r>
            <a:r>
              <a:rPr lang="en-US" sz="2400" dirty="0" smtClean="0">
                <a:latin typeface="Times New Roman" pitchFamily="18" charset="0"/>
              </a:rPr>
              <a:t> TURUN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Persediaan</a:t>
            </a:r>
            <a:r>
              <a:rPr lang="en-US" sz="2400" dirty="0" smtClean="0">
                <a:latin typeface="Times New Roman" pitchFamily="18" charset="0"/>
              </a:rPr>
              <a:t> BANYAK</a:t>
            </a:r>
          </a:p>
          <a:p>
            <a:pPr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</a:rPr>
              <a:t>THEN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Produksi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</a:rPr>
              <a:t> = BERKURANG</a:t>
            </a:r>
          </a:p>
          <a:p>
            <a:pPr marL="0" indent="0"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endParaRPr lang="en-US" sz="2000" dirty="0" smtClean="0">
              <a:latin typeface="Verdana" pitchFamily="34" charset="0"/>
            </a:endParaRPr>
          </a:p>
          <a:p>
            <a:pPr marL="0" indent="0"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dirty="0" smtClean="0">
                <a:latin typeface="Verdana" pitchFamily="34" charset="0"/>
              </a:rPr>
              <a:t>Operator yang </a:t>
            </a:r>
            <a:r>
              <a:rPr lang="en-US" sz="2000" dirty="0" err="1" smtClean="0">
                <a:latin typeface="Verdana" pitchFamily="34" charset="0"/>
              </a:rPr>
              <a:t>digunakan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</a:rPr>
              <a:t>adalah</a:t>
            </a:r>
            <a:r>
              <a:rPr lang="en-US" sz="2000" dirty="0" smtClean="0">
                <a:latin typeface="Verdana" pitchFamily="34" charset="0"/>
              </a:rPr>
              <a:t> AND, </a:t>
            </a:r>
            <a:r>
              <a:rPr lang="en-US" sz="2000" dirty="0" err="1" smtClean="0">
                <a:latin typeface="Verdana" pitchFamily="34" charset="0"/>
              </a:rPr>
              <a:t>sehingga</a:t>
            </a:r>
            <a:r>
              <a:rPr lang="en-US" sz="2000" dirty="0" smtClean="0">
                <a:latin typeface="Verdana" pitchFamily="34" charset="0"/>
              </a:rPr>
              <a:t>:</a:t>
            </a:r>
          </a:p>
          <a:p>
            <a:pPr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dirty="0" smtClean="0">
                <a:latin typeface="Symbol" pitchFamily="18" charset="2"/>
              </a:rPr>
              <a:t>		a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Verdana" pitchFamily="34" charset="0"/>
              </a:rPr>
              <a:t> 	=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Verdana" pitchFamily="34" charset="0"/>
              </a:rPr>
              <a:t>PredikatR1</a:t>
            </a:r>
            <a:r>
              <a:rPr lang="en-US" sz="2000" dirty="0" smtClean="0">
                <a:latin typeface="Verdana" pitchFamily="34" charset="0"/>
              </a:rPr>
              <a:t> 	= min(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PmtTurun</a:t>
            </a:r>
            <a:r>
              <a:rPr lang="en-US" sz="2000" dirty="0" smtClean="0">
                <a:latin typeface="Verdana" pitchFamily="34" charset="0"/>
              </a:rPr>
              <a:t>[4000],</a:t>
            </a: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2000" baseline="-25000" dirty="0" err="1" smtClean="0">
                <a:latin typeface="Verdana" pitchFamily="34" charset="0"/>
              </a:rPr>
              <a:t>PsdBanyak</a:t>
            </a:r>
            <a:r>
              <a:rPr lang="en-US" sz="2000" dirty="0" smtClean="0">
                <a:latin typeface="Verdana" pitchFamily="34" charset="0"/>
              </a:rPr>
              <a:t>[300])</a:t>
            </a:r>
          </a:p>
          <a:p>
            <a:pPr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dirty="0" smtClean="0">
                <a:latin typeface="Verdana" pitchFamily="34" charset="0"/>
              </a:rPr>
              <a:t>			= min(0,25;0,4) 	= 0,25</a:t>
            </a:r>
          </a:p>
          <a:p>
            <a:pPr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dirty="0" err="1" smtClean="0">
                <a:latin typeface="Verdana" pitchFamily="34" charset="0"/>
              </a:rPr>
              <a:t>Cari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</a:rPr>
              <a:t>nilai</a:t>
            </a:r>
            <a:r>
              <a:rPr lang="en-US" sz="2000" dirty="0" smtClean="0">
                <a:latin typeface="Verdana" pitchFamily="34" charset="0"/>
              </a:rPr>
              <a:t> z</a:t>
            </a:r>
            <a:r>
              <a:rPr lang="en-US" sz="2000" baseline="-25000" dirty="0" smtClean="0">
                <a:latin typeface="Verdana" pitchFamily="34" charset="0"/>
              </a:rPr>
              <a:t>1</a:t>
            </a:r>
            <a:r>
              <a:rPr lang="en-US" sz="2000" dirty="0" smtClean="0">
                <a:latin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</a:rPr>
              <a:t>untuk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>
                <a:latin typeface="Verdana" pitchFamily="34" charset="0"/>
              </a:rPr>
              <a:t>1</a:t>
            </a:r>
            <a:r>
              <a:rPr lang="en-US" sz="2000" dirty="0" smtClean="0">
                <a:latin typeface="Verdana" pitchFamily="34" charset="0"/>
              </a:rPr>
              <a:t> = 0,25; </a:t>
            </a:r>
            <a:r>
              <a:rPr lang="en-US" sz="2000" dirty="0" err="1" smtClean="0">
                <a:latin typeface="Verdana" pitchFamily="34" charset="0"/>
              </a:rPr>
              <a:t>lihat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</a:rPr>
              <a:t>himpunan</a:t>
            </a:r>
            <a:r>
              <a:rPr lang="en-US" sz="2000" dirty="0" smtClean="0">
                <a:latin typeface="Verdana" pitchFamily="34" charset="0"/>
              </a:rPr>
              <a:t> BERKURANG:</a:t>
            </a:r>
          </a:p>
          <a:p>
            <a:pPr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dirty="0" smtClean="0">
                <a:latin typeface="Verdana" pitchFamily="34" charset="0"/>
              </a:rPr>
              <a:t>		0,25 = (7000 – z</a:t>
            </a:r>
            <a:r>
              <a:rPr lang="en-US" sz="2000" baseline="-25000" dirty="0" smtClean="0">
                <a:latin typeface="Verdana" pitchFamily="34" charset="0"/>
              </a:rPr>
              <a:t>1</a:t>
            </a:r>
            <a:r>
              <a:rPr lang="en-US" sz="2000" dirty="0" smtClean="0">
                <a:latin typeface="Verdana" pitchFamily="34" charset="0"/>
              </a:rPr>
              <a:t>)/5000</a:t>
            </a:r>
          </a:p>
          <a:p>
            <a:pPr algn="just">
              <a:buFont typeface="Arial" charset="0"/>
              <a:buNone/>
              <a:tabLst>
                <a:tab pos="742950" algn="l"/>
                <a:tab pos="1257300" algn="l"/>
                <a:tab pos="3543300" algn="l"/>
              </a:tabLst>
              <a:defRPr/>
            </a:pPr>
            <a:r>
              <a:rPr lang="en-US" sz="2000" dirty="0" smtClean="0">
                <a:latin typeface="Verdana" pitchFamily="34" charset="0"/>
              </a:rPr>
              <a:t>		z</a:t>
            </a:r>
            <a:r>
              <a:rPr lang="en-US" sz="2000" baseline="-25000" dirty="0" smtClean="0">
                <a:latin typeface="Verdana" pitchFamily="34" charset="0"/>
              </a:rPr>
              <a:t>1</a:t>
            </a:r>
            <a:r>
              <a:rPr lang="en-US" sz="2000" dirty="0" smtClean="0">
                <a:latin typeface="Verdana" pitchFamily="34" charset="0"/>
              </a:rPr>
              <a:t> = 5750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FBE04-BC94-4A80-9641-57DAD95CC34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0897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FIS Tsukamoto</a:t>
            </a:r>
          </a:p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FIS-Tsukamoto</a:t>
            </a:r>
          </a:p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FIS-Tsukamoto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236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Aplikasi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operator fuzzy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929188"/>
          </a:xfrm>
        </p:spPr>
        <p:txBody>
          <a:bodyPr/>
          <a:lstStyle/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b="1" smtClean="0">
                <a:solidFill>
                  <a:srgbClr val="FF9900"/>
                </a:solidFill>
                <a:latin typeface="Verdana" pitchFamily="34" charset="0"/>
              </a:rPr>
              <a:t>B. Aturan ke-2: 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AU" sz="2000" smtClean="0">
                <a:latin typeface="Courier New" pitchFamily="49" charset="0"/>
              </a:rPr>
              <a:t>	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AU" sz="2400" smtClean="0">
                <a:solidFill>
                  <a:srgbClr val="660066"/>
                </a:solidFill>
                <a:latin typeface="Times New Roman" pitchFamily="18" charset="0"/>
              </a:rPr>
              <a:t>[R2]</a:t>
            </a:r>
            <a:r>
              <a:rPr lang="en-AU" sz="2400" smtClean="0">
                <a:latin typeface="Times New Roman" pitchFamily="18" charset="0"/>
              </a:rPr>
              <a:t> 	</a:t>
            </a:r>
            <a:r>
              <a:rPr lang="en-US" sz="2400" smtClean="0">
                <a:solidFill>
                  <a:srgbClr val="CC0000"/>
                </a:solidFill>
                <a:latin typeface="Times New Roman" pitchFamily="18" charset="0"/>
              </a:rPr>
              <a:t>IF</a:t>
            </a:r>
            <a:r>
              <a:rPr lang="en-US" sz="2400" smtClean="0">
                <a:latin typeface="Times New Roman" pitchFamily="18" charset="0"/>
              </a:rPr>
              <a:t> Permintaan NAIK 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</a:rPr>
              <a:t>And</a:t>
            </a:r>
            <a:r>
              <a:rPr lang="en-US" sz="2400" smtClean="0">
                <a:latin typeface="Times New Roman" pitchFamily="18" charset="0"/>
              </a:rPr>
              <a:t> Persediaan SEDIKIT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400" smtClean="0">
                <a:latin typeface="Times New Roman" pitchFamily="18" charset="0"/>
              </a:rPr>
              <a:t>	</a:t>
            </a:r>
            <a:r>
              <a:rPr lang="en-US" sz="2400" smtClean="0">
                <a:solidFill>
                  <a:srgbClr val="CC0000"/>
                </a:solidFill>
                <a:latin typeface="Times New Roman" pitchFamily="18" charset="0"/>
              </a:rPr>
              <a:t>THEN</a:t>
            </a:r>
            <a:r>
              <a:rPr lang="en-US" sz="2400" smtClean="0">
                <a:latin typeface="Times New Roman" pitchFamily="18" charset="0"/>
              </a:rPr>
              <a:t> Produksi Barang BERTAMBAH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endParaRPr lang="en-US" sz="2400" smtClean="0">
              <a:latin typeface="Times New Roman" pitchFamily="18" charset="0"/>
            </a:endParaRP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smtClean="0">
                <a:latin typeface="Verdana" pitchFamily="34" charset="0"/>
              </a:rPr>
              <a:t>Operator yang digunakan adalah AND, sehingga: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smtClean="0">
                <a:latin typeface="Verdana" pitchFamily="34" charset="0"/>
              </a:rPr>
              <a:t>	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baseline="-25000" smtClean="0">
                <a:latin typeface="Symbol" pitchFamily="18" charset="2"/>
              </a:rPr>
              <a:t>2</a:t>
            </a:r>
            <a:r>
              <a:rPr lang="en-US" sz="2000" smtClean="0">
                <a:latin typeface="Verdana" pitchFamily="34" charset="0"/>
              </a:rPr>
              <a:t> 	= 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baseline="-25000" smtClean="0">
                <a:latin typeface="Verdana" pitchFamily="34" charset="0"/>
              </a:rPr>
              <a:t>PredikatR2</a:t>
            </a:r>
            <a:r>
              <a:rPr lang="en-US" sz="2000" smtClean="0">
                <a:latin typeface="Verdana" pitchFamily="34" charset="0"/>
              </a:rPr>
              <a:t> 	= min(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baseline="-25000" smtClean="0">
                <a:latin typeface="Verdana" pitchFamily="34" charset="0"/>
              </a:rPr>
              <a:t>PmtNaik</a:t>
            </a:r>
            <a:r>
              <a:rPr lang="en-US" sz="2000" smtClean="0">
                <a:latin typeface="Verdana" pitchFamily="34" charset="0"/>
              </a:rPr>
              <a:t>[60],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baseline="-25000" smtClean="0">
                <a:latin typeface="Verdana" pitchFamily="34" charset="0"/>
              </a:rPr>
              <a:t>PsdSedikit</a:t>
            </a:r>
            <a:r>
              <a:rPr lang="en-US" sz="2000" smtClean="0">
                <a:latin typeface="Verdana" pitchFamily="34" charset="0"/>
              </a:rPr>
              <a:t>[8])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smtClean="0">
                <a:latin typeface="Verdana" pitchFamily="34" charset="0"/>
              </a:rPr>
              <a:t>		= min(0,5;0,25) 	= 0,25</a:t>
            </a: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smtClean="0">
                <a:latin typeface="Verdana" pitchFamily="34" charset="0"/>
              </a:rPr>
              <a:t>Cari nilai z</a:t>
            </a:r>
            <a:r>
              <a:rPr lang="en-US" sz="2000" baseline="-25000" smtClean="0">
                <a:latin typeface="Verdana" pitchFamily="34" charset="0"/>
              </a:rPr>
              <a:t>2</a:t>
            </a:r>
            <a:r>
              <a:rPr lang="en-US" sz="2000" smtClean="0">
                <a:latin typeface="Verdana" pitchFamily="34" charset="0"/>
              </a:rPr>
              <a:t>, untuk 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baseline="-25000" smtClean="0">
                <a:latin typeface="Verdana" pitchFamily="34" charset="0"/>
              </a:rPr>
              <a:t>2</a:t>
            </a:r>
            <a:r>
              <a:rPr lang="en-US" sz="2000" smtClean="0">
                <a:latin typeface="Verdana" pitchFamily="34" charset="0"/>
              </a:rPr>
              <a:t> = 0,25; lihat himpunan BERTAMBAH:</a:t>
            </a: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smtClean="0">
                <a:latin typeface="Verdana" pitchFamily="34" charset="0"/>
              </a:rPr>
              <a:t>	0,25 = (z</a:t>
            </a:r>
            <a:r>
              <a:rPr lang="en-US" sz="2000" baseline="-25000" smtClean="0">
                <a:latin typeface="Verdana" pitchFamily="34" charset="0"/>
              </a:rPr>
              <a:t>2 </a:t>
            </a:r>
            <a:r>
              <a:rPr lang="en-US" sz="2000" smtClean="0">
                <a:latin typeface="Verdana" pitchFamily="34" charset="0"/>
              </a:rPr>
              <a:t>– 25)/75</a:t>
            </a: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543300" algn="l"/>
              </a:tabLst>
            </a:pPr>
            <a:r>
              <a:rPr lang="en-US" sz="2000" smtClean="0">
                <a:latin typeface="Verdana" pitchFamily="34" charset="0"/>
              </a:rPr>
              <a:t>	z</a:t>
            </a:r>
            <a:r>
              <a:rPr lang="en-US" sz="2000" baseline="-25000" smtClean="0">
                <a:latin typeface="Verdana" pitchFamily="34" charset="0"/>
              </a:rPr>
              <a:t>2</a:t>
            </a:r>
            <a:r>
              <a:rPr lang="en-US" sz="2000" smtClean="0">
                <a:latin typeface="Verdana" pitchFamily="34" charset="0"/>
              </a:rPr>
              <a:t> = 18,75 + 25 = 43,75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13BD8-0728-41BC-B018-997C36B8DD1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9375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Aplikasi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operator fuzzy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929188"/>
          </a:xfrm>
        </p:spPr>
        <p:txBody>
          <a:bodyPr/>
          <a:lstStyle/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1800" b="1" smtClean="0">
                <a:solidFill>
                  <a:srgbClr val="FF9900"/>
                </a:solidFill>
                <a:latin typeface="Verdana" pitchFamily="34" charset="0"/>
              </a:rPr>
              <a:t>C. Aturan ke-3:</a:t>
            </a:r>
            <a:r>
              <a:rPr lang="en-US" sz="1800" b="1" smtClean="0">
                <a:latin typeface="Verdana" pitchFamily="34" charset="0"/>
              </a:rPr>
              <a:t> 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AU" sz="1800" smtClean="0">
                <a:latin typeface="Courier New" pitchFamily="49" charset="0"/>
              </a:rPr>
              <a:t>	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AU" sz="2000" smtClean="0">
                <a:solidFill>
                  <a:srgbClr val="660066"/>
                </a:solidFill>
                <a:latin typeface="Times New Roman" pitchFamily="18" charset="0"/>
              </a:rPr>
              <a:t>[R3]</a:t>
            </a:r>
            <a:r>
              <a:rPr lang="en-AU" sz="2000" smtClean="0">
                <a:latin typeface="Times New Roman" pitchFamily="18" charset="0"/>
              </a:rPr>
              <a:t> 	</a:t>
            </a:r>
            <a:r>
              <a:rPr lang="en-US" sz="2000" smtClean="0">
                <a:solidFill>
                  <a:srgbClr val="CC0000"/>
                </a:solidFill>
                <a:latin typeface="Times New Roman" pitchFamily="18" charset="0"/>
              </a:rPr>
              <a:t>IF</a:t>
            </a:r>
            <a:r>
              <a:rPr lang="en-US" sz="2000" smtClean="0">
                <a:latin typeface="Times New Roman" pitchFamily="18" charset="0"/>
              </a:rPr>
              <a:t> Permintaan NAIK </a:t>
            </a:r>
            <a:r>
              <a:rPr lang="en-US" sz="2000" smtClean="0">
                <a:solidFill>
                  <a:schemeClr val="tx2"/>
                </a:solidFill>
                <a:latin typeface="Times New Roman" pitchFamily="18" charset="0"/>
              </a:rPr>
              <a:t>And</a:t>
            </a:r>
            <a:r>
              <a:rPr lang="en-US" sz="2000" smtClean="0">
                <a:latin typeface="Times New Roman" pitchFamily="18" charset="0"/>
              </a:rPr>
              <a:t> Persediaan BANYAK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smtClean="0">
                <a:latin typeface="Times New Roman" pitchFamily="18" charset="0"/>
              </a:rPr>
              <a:t>	</a:t>
            </a:r>
            <a:r>
              <a:rPr lang="en-US" sz="2000" smtClean="0">
                <a:solidFill>
                  <a:srgbClr val="CC0000"/>
                </a:solidFill>
                <a:latin typeface="Times New Roman" pitchFamily="18" charset="0"/>
              </a:rPr>
              <a:t>THEN</a:t>
            </a:r>
            <a:r>
              <a:rPr lang="en-US" sz="2000" smtClean="0">
                <a:latin typeface="Times New Roman" pitchFamily="18" charset="0"/>
              </a:rPr>
              <a:t> Produksi Barang BERTAMBAH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endParaRPr lang="en-US" sz="2000" smtClean="0">
              <a:latin typeface="Times New Roman" pitchFamily="18" charset="0"/>
            </a:endParaRP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1800" smtClean="0">
                <a:latin typeface="Verdana" pitchFamily="34" charset="0"/>
              </a:rPr>
              <a:t>Operator yang digunakan adalah AND, sehingga: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1800" smtClean="0">
                <a:latin typeface="Verdana" pitchFamily="34" charset="0"/>
              </a:rPr>
              <a:t>	</a:t>
            </a:r>
            <a:r>
              <a:rPr lang="en-US" sz="1800" smtClean="0">
                <a:latin typeface="Symbol" pitchFamily="18" charset="2"/>
              </a:rPr>
              <a:t>a</a:t>
            </a:r>
            <a:r>
              <a:rPr lang="en-US" sz="1800" baseline="-25000" smtClean="0">
                <a:latin typeface="Symbol" pitchFamily="18" charset="2"/>
              </a:rPr>
              <a:t>3</a:t>
            </a:r>
            <a:r>
              <a:rPr lang="en-US" sz="1800" smtClean="0">
                <a:latin typeface="Verdana" pitchFamily="34" charset="0"/>
              </a:rPr>
              <a:t> 	= 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baseline="-25000" smtClean="0">
                <a:latin typeface="Verdana" pitchFamily="34" charset="0"/>
              </a:rPr>
              <a:t>PredikatR3</a:t>
            </a:r>
            <a:r>
              <a:rPr lang="en-US" sz="1800" smtClean="0">
                <a:latin typeface="Verdana" pitchFamily="34" charset="0"/>
              </a:rPr>
              <a:t> 	= min(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baseline="-25000" smtClean="0">
                <a:latin typeface="Verdana" pitchFamily="34" charset="0"/>
              </a:rPr>
              <a:t>PmtNaik</a:t>
            </a:r>
            <a:r>
              <a:rPr lang="en-US" sz="1800" smtClean="0">
                <a:latin typeface="Verdana" pitchFamily="34" charset="0"/>
              </a:rPr>
              <a:t>[60],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baseline="-25000" smtClean="0">
                <a:latin typeface="Verdana" pitchFamily="34" charset="0"/>
              </a:rPr>
              <a:t>PsdBanyak</a:t>
            </a:r>
            <a:r>
              <a:rPr lang="en-US" sz="1800" smtClean="0">
                <a:latin typeface="Verdana" pitchFamily="34" charset="0"/>
              </a:rPr>
              <a:t>[8])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1800" smtClean="0">
                <a:latin typeface="Verdana" pitchFamily="34" charset="0"/>
              </a:rPr>
              <a:t>		= min(0,25;0,5)</a:t>
            </a:r>
            <a:r>
              <a:rPr lang="en-AU" sz="1800" smtClean="0">
                <a:latin typeface="Verdana" pitchFamily="34" charset="0"/>
              </a:rPr>
              <a:t> 	= 0,25</a:t>
            </a:r>
            <a:endParaRPr lang="en-US" sz="1800" smtClean="0">
              <a:latin typeface="Verdana" pitchFamily="34" charset="0"/>
            </a:endParaRP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endParaRPr lang="en-US" sz="1800" smtClean="0">
              <a:latin typeface="Verdana" pitchFamily="34" charset="0"/>
            </a:endParaRP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1800" smtClean="0">
                <a:latin typeface="Verdana" pitchFamily="34" charset="0"/>
              </a:rPr>
              <a:t>Cari nilai z</a:t>
            </a:r>
            <a:r>
              <a:rPr lang="en-US" sz="1800" baseline="-25000" smtClean="0">
                <a:latin typeface="Verdana" pitchFamily="34" charset="0"/>
              </a:rPr>
              <a:t>3</a:t>
            </a:r>
            <a:r>
              <a:rPr lang="en-US" sz="1800" smtClean="0">
                <a:latin typeface="Verdana" pitchFamily="34" charset="0"/>
              </a:rPr>
              <a:t>, untuk </a:t>
            </a:r>
            <a:r>
              <a:rPr lang="en-US" sz="1800" smtClean="0">
                <a:latin typeface="Symbol" pitchFamily="18" charset="2"/>
              </a:rPr>
              <a:t>a</a:t>
            </a:r>
            <a:r>
              <a:rPr lang="en-US" sz="1800" baseline="-25000" smtClean="0">
                <a:latin typeface="Verdana" pitchFamily="34" charset="0"/>
              </a:rPr>
              <a:t>3</a:t>
            </a:r>
            <a:r>
              <a:rPr lang="en-US" sz="1800" smtClean="0">
                <a:latin typeface="Verdana" pitchFamily="34" charset="0"/>
              </a:rPr>
              <a:t> = 0,25; lihat himpunan BERTAMBAH:</a:t>
            </a: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1800" smtClean="0">
                <a:latin typeface="Verdana" pitchFamily="34" charset="0"/>
              </a:rPr>
              <a:t>	0,25 = (z</a:t>
            </a:r>
            <a:r>
              <a:rPr lang="en-US" sz="1800" baseline="-25000" smtClean="0">
                <a:latin typeface="Verdana" pitchFamily="34" charset="0"/>
              </a:rPr>
              <a:t>3</a:t>
            </a:r>
            <a:r>
              <a:rPr lang="en-US" sz="1800" smtClean="0">
                <a:latin typeface="Verdana" pitchFamily="34" charset="0"/>
              </a:rPr>
              <a:t> – 25)/75</a:t>
            </a: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1800" smtClean="0">
                <a:latin typeface="Verdana" pitchFamily="34" charset="0"/>
              </a:rPr>
              <a:t>	z</a:t>
            </a:r>
            <a:r>
              <a:rPr lang="en-US" sz="1800" baseline="-25000" smtClean="0">
                <a:latin typeface="Verdana" pitchFamily="34" charset="0"/>
              </a:rPr>
              <a:t>3</a:t>
            </a:r>
            <a:r>
              <a:rPr lang="en-US" sz="1800" smtClean="0">
                <a:latin typeface="Verdana" pitchFamily="34" charset="0"/>
              </a:rPr>
              <a:t> = 43,75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D2D5D-13C7-41B1-B5E8-A6C9EBABF78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7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Aplikasi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operator fuzzy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b="1" smtClean="0">
                <a:solidFill>
                  <a:srgbClr val="FF9900"/>
                </a:solidFill>
                <a:latin typeface="Verdana" pitchFamily="34" charset="0"/>
              </a:rPr>
              <a:t>D. Aturan ke-4: 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AU" sz="2000" smtClean="0">
                <a:latin typeface="Courier New" pitchFamily="49" charset="0"/>
              </a:rPr>
              <a:t>	</a:t>
            </a:r>
          </a:p>
          <a:p>
            <a:pPr algn="just">
              <a:spcAft>
                <a:spcPts val="600"/>
              </a:spcAft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AU" sz="2400" smtClean="0">
                <a:solidFill>
                  <a:srgbClr val="660066"/>
                </a:solidFill>
                <a:latin typeface="Times New Roman" pitchFamily="18" charset="0"/>
              </a:rPr>
              <a:t>[R4]</a:t>
            </a:r>
            <a:r>
              <a:rPr lang="en-AU" sz="2400" smtClean="0">
                <a:latin typeface="Times New Roman" pitchFamily="18" charset="0"/>
              </a:rPr>
              <a:t> 	</a:t>
            </a:r>
            <a:r>
              <a:rPr lang="en-US" sz="2400" smtClean="0">
                <a:solidFill>
                  <a:srgbClr val="CC0000"/>
                </a:solidFill>
                <a:latin typeface="Times New Roman" pitchFamily="18" charset="0"/>
              </a:rPr>
              <a:t>IF</a:t>
            </a:r>
            <a:r>
              <a:rPr lang="en-US" sz="2400" smtClean="0">
                <a:latin typeface="Times New Roman" pitchFamily="18" charset="0"/>
              </a:rPr>
              <a:t> permintaan TURUN 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</a:rPr>
              <a:t>And</a:t>
            </a:r>
            <a:r>
              <a:rPr lang="en-US" sz="2400" smtClean="0">
                <a:latin typeface="Times New Roman" pitchFamily="18" charset="0"/>
              </a:rPr>
              <a:t> persediaan SEDIKIT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400" smtClean="0">
                <a:latin typeface="Times New Roman" pitchFamily="18" charset="0"/>
              </a:rPr>
              <a:t>	</a:t>
            </a:r>
            <a:r>
              <a:rPr lang="en-US" sz="2400" smtClean="0">
                <a:solidFill>
                  <a:srgbClr val="CC0000"/>
                </a:solidFill>
                <a:latin typeface="Times New Roman" pitchFamily="18" charset="0"/>
              </a:rPr>
              <a:t>THEN</a:t>
            </a:r>
            <a:r>
              <a:rPr lang="en-US" sz="2400" smtClean="0">
                <a:latin typeface="Times New Roman" pitchFamily="18" charset="0"/>
              </a:rPr>
              <a:t> produksi barang BERKURANG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endParaRPr lang="en-US" sz="2400" smtClean="0">
              <a:latin typeface="Times New Roman" pitchFamily="18" charset="0"/>
            </a:endParaRP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smtClean="0">
                <a:latin typeface="Verdana" pitchFamily="34" charset="0"/>
              </a:rPr>
              <a:t>Operator yang digunakan adalah AND, sehingga: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smtClean="0">
                <a:latin typeface="Verdana" pitchFamily="34" charset="0"/>
              </a:rPr>
              <a:t>	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baseline="-25000" smtClean="0">
                <a:latin typeface="Symbol" pitchFamily="18" charset="2"/>
              </a:rPr>
              <a:t>4</a:t>
            </a:r>
            <a:r>
              <a:rPr lang="en-US" sz="2000" smtClean="0">
                <a:latin typeface="Verdana" pitchFamily="34" charset="0"/>
              </a:rPr>
              <a:t> 	= 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baseline="-25000" smtClean="0">
                <a:latin typeface="Verdana" pitchFamily="34" charset="0"/>
              </a:rPr>
              <a:t>PredikatR4</a:t>
            </a:r>
            <a:r>
              <a:rPr lang="en-US" sz="2000" smtClean="0">
                <a:latin typeface="Verdana" pitchFamily="34" charset="0"/>
              </a:rPr>
              <a:t> 		= min(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baseline="-25000" smtClean="0">
                <a:latin typeface="Verdana" pitchFamily="34" charset="0"/>
              </a:rPr>
              <a:t>PmtTurun</a:t>
            </a:r>
            <a:r>
              <a:rPr lang="en-US" sz="2000" smtClean="0">
                <a:latin typeface="Verdana" pitchFamily="34" charset="0"/>
              </a:rPr>
              <a:t>[60],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baseline="-25000" smtClean="0">
                <a:latin typeface="Verdana" pitchFamily="34" charset="0"/>
              </a:rPr>
              <a:t>PsdSedikit</a:t>
            </a:r>
            <a:r>
              <a:rPr lang="en-US" sz="2000" smtClean="0">
                <a:latin typeface="Verdana" pitchFamily="34" charset="0"/>
              </a:rPr>
              <a:t>[8])</a:t>
            </a:r>
          </a:p>
          <a:p>
            <a:pPr algn="just"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smtClean="0">
                <a:latin typeface="Verdana" pitchFamily="34" charset="0"/>
              </a:rPr>
              <a:t>		= min(0,75;0,25)</a:t>
            </a:r>
            <a:r>
              <a:rPr lang="en-AU" sz="2000" smtClean="0">
                <a:latin typeface="Verdana" pitchFamily="34" charset="0"/>
              </a:rPr>
              <a:t> 	= 0,25</a:t>
            </a:r>
            <a:endParaRPr lang="en-US" sz="2000" smtClean="0">
              <a:latin typeface="Verdana" pitchFamily="34" charset="0"/>
            </a:endParaRP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endParaRPr lang="en-US" sz="2000" smtClean="0">
              <a:latin typeface="Verdana" pitchFamily="34" charset="0"/>
            </a:endParaRP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smtClean="0">
                <a:latin typeface="Verdana" pitchFamily="34" charset="0"/>
              </a:rPr>
              <a:t>Cari nilai z</a:t>
            </a:r>
            <a:r>
              <a:rPr lang="en-US" sz="2000" baseline="-25000" smtClean="0">
                <a:latin typeface="Verdana" pitchFamily="34" charset="0"/>
              </a:rPr>
              <a:t>4</a:t>
            </a:r>
            <a:r>
              <a:rPr lang="en-US" sz="2000" smtClean="0">
                <a:latin typeface="Verdana" pitchFamily="34" charset="0"/>
              </a:rPr>
              <a:t>, untuk 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baseline="-25000" smtClean="0">
                <a:latin typeface="Verdana" pitchFamily="34" charset="0"/>
              </a:rPr>
              <a:t>4</a:t>
            </a:r>
            <a:r>
              <a:rPr lang="en-US" sz="2000" smtClean="0">
                <a:latin typeface="Verdana" pitchFamily="34" charset="0"/>
              </a:rPr>
              <a:t> = 0,25; lihat himpunan BERKURANG:</a:t>
            </a: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smtClean="0">
                <a:latin typeface="Verdana" pitchFamily="34" charset="0"/>
              </a:rPr>
              <a:t>	0,25 = (75 – z</a:t>
            </a:r>
            <a:r>
              <a:rPr lang="en-US" sz="2000" baseline="-25000" smtClean="0">
                <a:latin typeface="Verdana" pitchFamily="34" charset="0"/>
              </a:rPr>
              <a:t>4</a:t>
            </a:r>
            <a:r>
              <a:rPr lang="en-US" sz="2000" smtClean="0">
                <a:latin typeface="Verdana" pitchFamily="34" charset="0"/>
              </a:rPr>
              <a:t>)/60</a:t>
            </a:r>
          </a:p>
          <a:p>
            <a:pPr>
              <a:buFont typeface="Arial" charset="0"/>
              <a:buNone/>
              <a:tabLst>
                <a:tab pos="800100" algn="l"/>
                <a:tab pos="1257300" algn="l"/>
                <a:tab pos="3486150" algn="l"/>
              </a:tabLst>
            </a:pPr>
            <a:r>
              <a:rPr lang="en-US" sz="2000" smtClean="0">
                <a:latin typeface="Verdana" pitchFamily="34" charset="0"/>
              </a:rPr>
              <a:t>	z</a:t>
            </a:r>
            <a:r>
              <a:rPr lang="en-US" sz="2000" baseline="-25000" smtClean="0">
                <a:latin typeface="Verdana" pitchFamily="34" charset="0"/>
              </a:rPr>
              <a:t>4</a:t>
            </a:r>
            <a:r>
              <a:rPr lang="en-US" sz="2000" smtClean="0">
                <a:latin typeface="Verdana" pitchFamily="34" charset="0"/>
              </a:rPr>
              <a:t> = 60</a:t>
            </a: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01E70-4D65-45C3-8730-F363F5E448B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230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Penegasan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</a:t>
            </a:r>
            <a:r>
              <a:rPr lang="en-AU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Defuzzy</a:t>
            </a:r>
            <a:r>
              <a:rPr lang="en-AU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4071938"/>
            <a:ext cx="8229600" cy="2054225"/>
          </a:xfrm>
        </p:spPr>
        <p:txBody>
          <a:bodyPr/>
          <a:lstStyle/>
          <a:p>
            <a:r>
              <a:rPr lang="en-US" b="1" smtClean="0">
                <a:latin typeface="Verdana" pitchFamily="34" charset="0"/>
              </a:rPr>
              <a:t>Jadi produksi barang = 47500 kaleng</a:t>
            </a:r>
          </a:p>
          <a:p>
            <a:endParaRPr lang="en-US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5684C-6F85-4CB9-ABB1-AFAD844D686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61925" y="1838325"/>
            <a:ext cx="8848725" cy="2047875"/>
            <a:chOff x="102" y="726"/>
            <a:chExt cx="5574" cy="1290"/>
          </a:xfrm>
        </p:grpSpPr>
        <p:sp>
          <p:nvSpPr>
            <p:cNvPr id="4105" name="Rectangle 4"/>
            <p:cNvSpPr>
              <a:spLocks noChangeArrowheads="1"/>
            </p:cNvSpPr>
            <p:nvPr/>
          </p:nvSpPr>
          <p:spPr bwMode="auto">
            <a:xfrm>
              <a:off x="102" y="726"/>
              <a:ext cx="5574" cy="12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4098" name="Object 5"/>
            <p:cNvGraphicFramePr>
              <a:graphicFrameLocks noChangeAspect="1"/>
            </p:cNvGraphicFramePr>
            <p:nvPr/>
          </p:nvGraphicFramePr>
          <p:xfrm>
            <a:off x="550" y="1065"/>
            <a:ext cx="468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3" name="Equation" r:id="rId3" imgW="3403440" imgH="419040" progId="Equation.3">
                    <p:embed/>
                  </p:oleObj>
                </mc:Choice>
                <mc:Fallback>
                  <p:oleObj name="Equation" r:id="rId3" imgW="34034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" y="1065"/>
                          <a:ext cx="468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626659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177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9214-7952-4432-9782-0FC43E673829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1269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4343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smtClean="0"/>
              <a:t>6000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smtClean="0"/>
              <a:t>2000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digudang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7</a:t>
            </a:r>
            <a:r>
              <a:rPr lang="en-US" dirty="0" smtClean="0"/>
              <a:t>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r>
              <a:rPr lang="en-US" dirty="0"/>
              <a:t>, dan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smtClean="0"/>
              <a:t>200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en-US" dirty="0"/>
              <a:t>Perusahaan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</a:t>
            </a:r>
            <a:r>
              <a:rPr lang="en-US" dirty="0" smtClean="0"/>
              <a:t>8000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dan SDM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smtClean="0"/>
              <a:t>3000 </a:t>
            </a:r>
            <a:r>
              <a:rPr lang="en-US" dirty="0" err="1"/>
              <a:t>kemasan</a:t>
            </a:r>
            <a:r>
              <a:rPr lang="en-US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kemasan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smtClean="0"/>
              <a:t>4500 </a:t>
            </a:r>
            <a:r>
              <a:rPr lang="en-US" dirty="0" err="1"/>
              <a:t>kemasan</a:t>
            </a:r>
            <a:r>
              <a:rPr lang="en-US" dirty="0"/>
              <a:t>, dan </a:t>
            </a:r>
            <a:r>
              <a:rPr lang="en-US" dirty="0" err="1"/>
              <a:t>persediaan</a:t>
            </a:r>
            <a:r>
              <a:rPr lang="en-US" dirty="0"/>
              <a:t> di </a:t>
            </a:r>
            <a:r>
              <a:rPr lang="en-US" dirty="0" err="1"/>
              <a:t>gudang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smtClean="0"/>
              <a:t>350 </a:t>
            </a:r>
            <a:r>
              <a:rPr lang="en-US" dirty="0" err="1"/>
              <a:t>kemasan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SOAL LATIHAN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2389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EE30C-5364-48B6-8CD7-E6FEF0929A2A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8011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514350" algn="l"/>
                <a:tab pos="1257300" algn="l"/>
              </a:tabLst>
              <a:defRPr/>
            </a:pPr>
            <a:r>
              <a:rPr lang="en-US" sz="2000" dirty="0" err="1" smtClean="0">
                <a:latin typeface="Courier New" pitchFamily="49" charset="0"/>
              </a:rPr>
              <a:t>Apabila</a:t>
            </a:r>
            <a:r>
              <a:rPr lang="en-US" sz="2000" dirty="0" smtClean="0">
                <a:latin typeface="Courier New" pitchFamily="49" charset="0"/>
              </a:rPr>
              <a:t> proses </a:t>
            </a:r>
            <a:r>
              <a:rPr lang="en-US" sz="2000" dirty="0" err="1" smtClean="0">
                <a:latin typeface="Courier New" pitchFamily="49" charset="0"/>
              </a:rPr>
              <a:t>produksi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perusahaan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tersebut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menggunakan</a:t>
            </a:r>
            <a:r>
              <a:rPr lang="en-US" sz="2000" dirty="0" smtClean="0">
                <a:latin typeface="Courier New" pitchFamily="49" charset="0"/>
              </a:rPr>
              <a:t> 4 </a:t>
            </a:r>
            <a:r>
              <a:rPr lang="en-US" sz="2000" dirty="0" err="1" smtClean="0">
                <a:latin typeface="Courier New" pitchFamily="49" charset="0"/>
              </a:rPr>
              <a:t>aturan</a:t>
            </a:r>
            <a:r>
              <a:rPr lang="en-US" sz="2000" dirty="0" smtClean="0">
                <a:latin typeface="Courier New" pitchFamily="49" charset="0"/>
              </a:rPr>
              <a:t> fuzzy </a:t>
            </a:r>
            <a:r>
              <a:rPr lang="en-US" sz="2000" dirty="0" err="1" smtClean="0">
                <a:latin typeface="Courier New" pitchFamily="49" charset="0"/>
              </a:rPr>
              <a:t>sebagai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berikut</a:t>
            </a:r>
            <a:r>
              <a:rPr lang="en-US" sz="2000" dirty="0" smtClean="0">
                <a:latin typeface="Courier New" pitchFamily="49" charset="0"/>
              </a:rPr>
              <a:t> :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514350" algn="l"/>
                <a:tab pos="1257300" algn="l"/>
              </a:tabLst>
              <a:defRPr/>
            </a:pPr>
            <a:endParaRPr lang="en-US" sz="2000" dirty="0">
              <a:latin typeface="Courier New" pitchFamily="49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850900" algn="l"/>
                <a:tab pos="1257300" algn="l"/>
              </a:tabLst>
              <a:defRPr/>
            </a:pPr>
            <a:r>
              <a:rPr lang="en-US" sz="2000" dirty="0" smtClean="0">
                <a:solidFill>
                  <a:srgbClr val="660066"/>
                </a:solidFill>
                <a:latin typeface="Courier New" pitchFamily="49" charset="0"/>
              </a:rPr>
              <a:t>[R1]	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Permintaan</a:t>
            </a:r>
            <a:r>
              <a:rPr lang="en-US" sz="2000" dirty="0">
                <a:latin typeface="Courier New" pitchFamily="49" charset="0"/>
              </a:rPr>
              <a:t> TURUN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Persediaan</a:t>
            </a:r>
            <a:r>
              <a:rPr lang="en-US" sz="2000" dirty="0">
                <a:latin typeface="Courier New" pitchFamily="49" charset="0"/>
              </a:rPr>
              <a:t> BANYAK</a:t>
            </a:r>
          </a:p>
          <a:p>
            <a:pPr marL="342900" lvl="3" indent="0" algn="just">
              <a:lnSpc>
                <a:spcPct val="80000"/>
              </a:lnSpc>
              <a:buFont typeface="Wingdings" pitchFamily="2" charset="2"/>
              <a:buNone/>
              <a:tabLst>
                <a:tab pos="850900" algn="l"/>
                <a:tab pos="1257300" algn="l"/>
              </a:tabLst>
              <a:defRPr/>
            </a:pPr>
            <a:r>
              <a:rPr lang="en-US" sz="2000" dirty="0">
                <a:latin typeface="Courier New" pitchFamily="49" charset="0"/>
              </a:rPr>
              <a:t>  	</a:t>
            </a:r>
            <a:r>
              <a:rPr lang="en-US" sz="2000" dirty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Produksi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Barang</a:t>
            </a:r>
            <a:r>
              <a:rPr lang="en-US" sz="2000" dirty="0">
                <a:latin typeface="Courier New" pitchFamily="49" charset="0"/>
              </a:rPr>
              <a:t> BERKURANG</a:t>
            </a:r>
          </a:p>
          <a:p>
            <a:pPr marL="60325" lvl="3" indent="0" algn="just">
              <a:lnSpc>
                <a:spcPct val="80000"/>
              </a:lnSpc>
              <a:buFont typeface="Wingdings" pitchFamily="2" charset="2"/>
              <a:buNone/>
              <a:tabLst>
                <a:tab pos="63500" algn="l"/>
                <a:tab pos="850900" algn="l"/>
              </a:tabLst>
              <a:defRPr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>
                <a:solidFill>
                  <a:srgbClr val="660066"/>
                </a:solidFill>
                <a:latin typeface="Courier New" pitchFamily="49" charset="0"/>
              </a:rPr>
              <a:t>[R2]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Permintaan</a:t>
            </a:r>
            <a:r>
              <a:rPr lang="en-US" sz="2000" dirty="0">
                <a:latin typeface="Courier New" pitchFamily="49" charset="0"/>
              </a:rPr>
              <a:t> TURUN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Persediaan</a:t>
            </a:r>
            <a:r>
              <a:rPr lang="en-US" sz="2000" dirty="0">
                <a:latin typeface="Courier New" pitchFamily="49" charset="0"/>
              </a:rPr>
              <a:t> SEDIKIT</a:t>
            </a:r>
          </a:p>
          <a:p>
            <a:pPr marL="342900" lvl="3" indent="0" algn="just">
              <a:lnSpc>
                <a:spcPct val="80000"/>
              </a:lnSpc>
              <a:buFont typeface="Wingdings" pitchFamily="2" charset="2"/>
              <a:buNone/>
              <a:tabLst>
                <a:tab pos="850900" algn="l"/>
                <a:tab pos="1257300" algn="l"/>
              </a:tabLst>
              <a:defRPr/>
            </a:pPr>
            <a:r>
              <a:rPr lang="en-US" sz="2000" dirty="0">
                <a:latin typeface="Courier New" pitchFamily="49" charset="0"/>
              </a:rPr>
              <a:t>  	</a:t>
            </a:r>
            <a:r>
              <a:rPr lang="en-US" sz="2000" dirty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Produksi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Barang</a:t>
            </a:r>
            <a:r>
              <a:rPr lang="en-US" sz="2000" dirty="0">
                <a:latin typeface="Courier New" pitchFamily="49" charset="0"/>
              </a:rPr>
              <a:t> BERKURANG</a:t>
            </a:r>
          </a:p>
          <a:p>
            <a:pPr marL="57150" lvl="2" indent="0" algn="just">
              <a:lnSpc>
                <a:spcPct val="80000"/>
              </a:lnSpc>
              <a:buFont typeface="Wingdings" pitchFamily="2" charset="2"/>
              <a:buNone/>
              <a:tabLst>
                <a:tab pos="63500" algn="l"/>
                <a:tab pos="8509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>
                <a:solidFill>
                  <a:srgbClr val="660066"/>
                </a:solidFill>
                <a:latin typeface="Courier New" pitchFamily="49" charset="0"/>
              </a:rPr>
              <a:t>[</a:t>
            </a:r>
            <a:r>
              <a:rPr lang="en-US" dirty="0" smtClean="0">
                <a:solidFill>
                  <a:srgbClr val="660066"/>
                </a:solidFill>
                <a:latin typeface="Courier New" pitchFamily="49" charset="0"/>
              </a:rPr>
              <a:t>R3]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Permintaan</a:t>
            </a:r>
            <a:r>
              <a:rPr lang="en-US" dirty="0">
                <a:latin typeface="Courier New" pitchFamily="49" charset="0"/>
              </a:rPr>
              <a:t> NAIK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Persediaan</a:t>
            </a:r>
            <a:r>
              <a:rPr lang="en-US" dirty="0">
                <a:latin typeface="Courier New" pitchFamily="49" charset="0"/>
              </a:rPr>
              <a:t> BANYAK</a:t>
            </a:r>
          </a:p>
          <a:p>
            <a:pPr marL="228600" lvl="2" indent="0" algn="just">
              <a:lnSpc>
                <a:spcPct val="80000"/>
              </a:lnSpc>
              <a:buFont typeface="Wingdings" pitchFamily="2" charset="2"/>
              <a:buNone/>
              <a:tabLst>
                <a:tab pos="803275" algn="l"/>
                <a:tab pos="12573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Produksi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Barang</a:t>
            </a:r>
            <a:r>
              <a:rPr lang="en-US" dirty="0">
                <a:latin typeface="Courier New" pitchFamily="49" charset="0"/>
              </a:rPr>
              <a:t> BERTAMBAH</a:t>
            </a:r>
          </a:p>
          <a:p>
            <a:pPr marL="57150" lvl="2" indent="0" algn="just">
              <a:lnSpc>
                <a:spcPct val="80000"/>
              </a:lnSpc>
              <a:buFont typeface="Wingdings" pitchFamily="2" charset="2"/>
              <a:buNone/>
              <a:tabLst>
                <a:tab pos="111125" algn="l"/>
                <a:tab pos="803275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>
                <a:solidFill>
                  <a:srgbClr val="660066"/>
                </a:solidFill>
                <a:latin typeface="Courier New" pitchFamily="49" charset="0"/>
              </a:rPr>
              <a:t>[</a:t>
            </a:r>
            <a:r>
              <a:rPr lang="en-US" dirty="0" smtClean="0">
                <a:solidFill>
                  <a:srgbClr val="660066"/>
                </a:solidFill>
                <a:latin typeface="Courier New" pitchFamily="49" charset="0"/>
              </a:rPr>
              <a:t>R4]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Permintaan</a:t>
            </a:r>
            <a:r>
              <a:rPr lang="en-US" dirty="0">
                <a:latin typeface="Courier New" pitchFamily="49" charset="0"/>
              </a:rPr>
              <a:t> NAIK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Persediaan</a:t>
            </a:r>
            <a:r>
              <a:rPr lang="en-US" dirty="0">
                <a:latin typeface="Courier New" pitchFamily="49" charset="0"/>
              </a:rPr>
              <a:t> SEDIKIT</a:t>
            </a:r>
          </a:p>
          <a:p>
            <a:pPr marL="228600" lvl="2" indent="0" algn="just">
              <a:lnSpc>
                <a:spcPct val="80000"/>
              </a:lnSpc>
              <a:buFont typeface="Wingdings" pitchFamily="2" charset="2"/>
              <a:buNone/>
              <a:tabLst>
                <a:tab pos="803275" algn="l"/>
                <a:tab pos="1257300" algn="l"/>
              </a:tabLst>
              <a:defRPr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Produksi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Barang</a:t>
            </a:r>
            <a:r>
              <a:rPr lang="en-US" dirty="0">
                <a:latin typeface="Courier New" pitchFamily="49" charset="0"/>
              </a:rPr>
              <a:t> BERTAMBAH</a:t>
            </a:r>
            <a:endParaRPr lang="en-US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514350" algn="l"/>
                <a:tab pos="1257300" algn="l"/>
              </a:tabLst>
              <a:defRPr/>
            </a:pPr>
            <a:endParaRPr lang="en-US" sz="20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SOAL LATIHAN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95283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A5FF7-C6CF-4B4B-8CAF-129629FDCA9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197" name="Content Placeholder 7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92918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konsekuen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rule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IF-Then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direpresentasikan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fuzzy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keanggotaan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monoton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output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inferensi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tiap-tiap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rule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diberikan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tegas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crisp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predikat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fire strength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akhirnya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rata-rata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terbobot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METODE FIS-TSUKAMTO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18468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84DB1-2762-4DEF-AD54-D082060F503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221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4343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input: var-1 (x), dan var-2 (y);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output: var-3 (z).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Var-1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A1 &amp; A2; var-2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B1 &amp; B2; var-3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C1 &amp; C2.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Ada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(x is A1) and (y is B2) Then (z is C1)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(x is A2) and (y is B1) Then (z is C2)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METODE FIS-TSUKAMTO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04115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1D1E7-1CB2-4EDA-8D91-0F3719ABFF5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46" name="Picture 257" descr="rumus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196752"/>
            <a:ext cx="7529461" cy="508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METODE FIS-TSUKAMTO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02446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472AE-D26C-4848-A40B-252B5998FBC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317" name="Content Placeholder 7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69098"/>
          </a:xfrm>
        </p:spPr>
        <p:txBody>
          <a:bodyPr/>
          <a:lstStyle/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Variabel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Fuzzy (Input dan Output)</a:t>
            </a: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Himpunan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Fuzzy</a:t>
            </a: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Fungsi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keanggotaan</a:t>
            </a:r>
            <a:endParaRPr lang="en-US" sz="3600" dirty="0" smtClean="0">
              <a:ea typeface="Calibri" pitchFamily="34" charset="0"/>
              <a:cs typeface="Calibri" pitchFamily="34" charset="0"/>
            </a:endParaRP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Fungsi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Implikasi</a:t>
            </a:r>
            <a:endParaRPr lang="en-US" sz="3600" dirty="0" smtClean="0">
              <a:ea typeface="Calibri" pitchFamily="34" charset="0"/>
              <a:cs typeface="Calibri" pitchFamily="34" charset="0"/>
            </a:endParaRP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Aplikasi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Operator Fuzzy</a:t>
            </a: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Penegasan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(</a:t>
            </a: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Defuzifi</a:t>
            </a:r>
            <a:r>
              <a:rPr lang="id-ID" sz="3600" dirty="0" smtClean="0">
                <a:ea typeface="Calibri" pitchFamily="34" charset="0"/>
                <a:cs typeface="Calibri" pitchFamily="34" charset="0"/>
              </a:rPr>
              <a:t>cation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)</a:t>
            </a:r>
          </a:p>
          <a:p>
            <a:pPr marL="514350" indent="-514350" algn="just">
              <a:lnSpc>
                <a:spcPct val="80000"/>
              </a:lnSpc>
              <a:buFont typeface="Arial" charset="0"/>
              <a:buNone/>
              <a:tabLst>
                <a:tab pos="514350" algn="l"/>
                <a:tab pos="1257300" algn="l"/>
              </a:tabLst>
            </a:pPr>
            <a:endParaRPr lang="en-US" sz="36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LANGKAH-LANGKAH PENYELESAIAN METODE FIS-TSUKAMTO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77156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9214-7952-4432-9782-0FC43E673829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269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4343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5000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1000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digudang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smtClean="0"/>
              <a:t>600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r>
              <a:rPr lang="en-US" dirty="0"/>
              <a:t>, dan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100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en-US" dirty="0"/>
              <a:t>Perusahaan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. 7000 </a:t>
            </a:r>
            <a:r>
              <a:rPr lang="en-US" dirty="0" err="1"/>
              <a:t>kemasan</a:t>
            </a:r>
            <a:r>
              <a:rPr lang="en-US" dirty="0"/>
              <a:t>/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dan SDM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2000 </a:t>
            </a:r>
            <a:r>
              <a:rPr lang="en-US" dirty="0" err="1"/>
              <a:t>kemasan</a:t>
            </a:r>
            <a:r>
              <a:rPr lang="en-US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kemasan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4000 </a:t>
            </a:r>
            <a:r>
              <a:rPr lang="en-US" dirty="0" err="1"/>
              <a:t>kemasan</a:t>
            </a:r>
            <a:r>
              <a:rPr lang="en-US" dirty="0"/>
              <a:t>, dan </a:t>
            </a:r>
            <a:r>
              <a:rPr lang="en-US" dirty="0" err="1"/>
              <a:t>persediaan</a:t>
            </a:r>
            <a:r>
              <a:rPr lang="en-US" dirty="0"/>
              <a:t> di </a:t>
            </a:r>
            <a:r>
              <a:rPr lang="en-US" dirty="0" err="1"/>
              <a:t>gudang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300 </a:t>
            </a:r>
            <a:r>
              <a:rPr lang="en-US" dirty="0" err="1"/>
              <a:t>kemasan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248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EE30C-5364-48B6-8CD7-E6FEF0929A2A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8011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514350" algn="l"/>
                <a:tab pos="1257300" algn="l"/>
              </a:tabLst>
              <a:defRPr/>
            </a:pPr>
            <a:r>
              <a:rPr lang="en-US" sz="2000" dirty="0" err="1" smtClean="0">
                <a:latin typeface="Courier New" pitchFamily="49" charset="0"/>
              </a:rPr>
              <a:t>Apabila</a:t>
            </a:r>
            <a:r>
              <a:rPr lang="en-US" sz="2000" dirty="0" smtClean="0">
                <a:latin typeface="Courier New" pitchFamily="49" charset="0"/>
              </a:rPr>
              <a:t> proses </a:t>
            </a:r>
            <a:r>
              <a:rPr lang="en-US" sz="2000" dirty="0" err="1" smtClean="0">
                <a:latin typeface="Courier New" pitchFamily="49" charset="0"/>
              </a:rPr>
              <a:t>produksi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perusahaan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tersebut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menggunakan</a:t>
            </a:r>
            <a:r>
              <a:rPr lang="en-US" sz="2000" dirty="0" smtClean="0">
                <a:latin typeface="Courier New" pitchFamily="49" charset="0"/>
              </a:rPr>
              <a:t> 4 </a:t>
            </a:r>
            <a:r>
              <a:rPr lang="en-US" sz="2000" dirty="0" err="1" smtClean="0">
                <a:latin typeface="Courier New" pitchFamily="49" charset="0"/>
              </a:rPr>
              <a:t>aturan</a:t>
            </a:r>
            <a:r>
              <a:rPr lang="en-US" sz="2000" dirty="0" smtClean="0">
                <a:latin typeface="Courier New" pitchFamily="49" charset="0"/>
              </a:rPr>
              <a:t> fuzzy </a:t>
            </a:r>
            <a:r>
              <a:rPr lang="en-US" sz="2000" dirty="0" err="1" smtClean="0">
                <a:latin typeface="Courier New" pitchFamily="49" charset="0"/>
              </a:rPr>
              <a:t>sebagai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berikut</a:t>
            </a:r>
            <a:r>
              <a:rPr lang="en-US" sz="2000" dirty="0" smtClean="0">
                <a:latin typeface="Courier New" pitchFamily="49" charset="0"/>
              </a:rPr>
              <a:t> :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514350" algn="l"/>
                <a:tab pos="1257300" algn="l"/>
              </a:tabLst>
              <a:defRPr/>
            </a:pPr>
            <a:endParaRPr lang="en-US" sz="2000" dirty="0">
              <a:latin typeface="Courier New" pitchFamily="49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850900" algn="l"/>
                <a:tab pos="1257300" algn="l"/>
              </a:tabLst>
              <a:defRPr/>
            </a:pPr>
            <a:r>
              <a:rPr lang="en-US" sz="2000" dirty="0" smtClean="0">
                <a:solidFill>
                  <a:srgbClr val="660066"/>
                </a:solidFill>
                <a:latin typeface="Courier New" pitchFamily="49" charset="0"/>
              </a:rPr>
              <a:t>[R1]	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Permintaan</a:t>
            </a:r>
            <a:r>
              <a:rPr lang="en-US" sz="2000" dirty="0">
                <a:latin typeface="Courier New" pitchFamily="49" charset="0"/>
              </a:rPr>
              <a:t> TURUN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Persediaan</a:t>
            </a:r>
            <a:r>
              <a:rPr lang="en-US" sz="2000" dirty="0">
                <a:latin typeface="Courier New" pitchFamily="49" charset="0"/>
              </a:rPr>
              <a:t> BANYAK</a:t>
            </a:r>
          </a:p>
          <a:p>
            <a:pPr marL="342900" lvl="3" indent="0" algn="just">
              <a:lnSpc>
                <a:spcPct val="80000"/>
              </a:lnSpc>
              <a:buFont typeface="Wingdings" pitchFamily="2" charset="2"/>
              <a:buNone/>
              <a:tabLst>
                <a:tab pos="850900" algn="l"/>
                <a:tab pos="1257300" algn="l"/>
              </a:tabLst>
              <a:defRPr/>
            </a:pPr>
            <a:r>
              <a:rPr lang="en-US" sz="2000" dirty="0">
                <a:latin typeface="Courier New" pitchFamily="49" charset="0"/>
              </a:rPr>
              <a:t>  	</a:t>
            </a:r>
            <a:r>
              <a:rPr lang="en-US" sz="2000" dirty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Produksi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Barang</a:t>
            </a:r>
            <a:r>
              <a:rPr lang="en-US" sz="2000" dirty="0">
                <a:latin typeface="Courier New" pitchFamily="49" charset="0"/>
              </a:rPr>
              <a:t> BERKURANG</a:t>
            </a:r>
          </a:p>
          <a:p>
            <a:pPr marL="60325" lvl="3" indent="0" algn="just">
              <a:lnSpc>
                <a:spcPct val="80000"/>
              </a:lnSpc>
              <a:buFont typeface="Wingdings" pitchFamily="2" charset="2"/>
              <a:buNone/>
              <a:tabLst>
                <a:tab pos="63500" algn="l"/>
                <a:tab pos="850900" algn="l"/>
              </a:tabLst>
              <a:defRPr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>
                <a:solidFill>
                  <a:srgbClr val="660066"/>
                </a:solidFill>
                <a:latin typeface="Courier New" pitchFamily="49" charset="0"/>
              </a:rPr>
              <a:t>[R2]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Permintaan</a:t>
            </a:r>
            <a:r>
              <a:rPr lang="en-US" sz="2000" dirty="0">
                <a:latin typeface="Courier New" pitchFamily="49" charset="0"/>
              </a:rPr>
              <a:t> TURUN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Persediaan</a:t>
            </a:r>
            <a:r>
              <a:rPr lang="en-US" sz="2000" dirty="0">
                <a:latin typeface="Courier New" pitchFamily="49" charset="0"/>
              </a:rPr>
              <a:t> SEDIKIT</a:t>
            </a:r>
          </a:p>
          <a:p>
            <a:pPr marL="342900" lvl="3" indent="0" algn="just">
              <a:lnSpc>
                <a:spcPct val="80000"/>
              </a:lnSpc>
              <a:buFont typeface="Wingdings" pitchFamily="2" charset="2"/>
              <a:buNone/>
              <a:tabLst>
                <a:tab pos="850900" algn="l"/>
                <a:tab pos="1257300" algn="l"/>
              </a:tabLst>
              <a:defRPr/>
            </a:pPr>
            <a:r>
              <a:rPr lang="en-US" sz="2000" dirty="0">
                <a:latin typeface="Courier New" pitchFamily="49" charset="0"/>
              </a:rPr>
              <a:t>  	</a:t>
            </a:r>
            <a:r>
              <a:rPr lang="en-US" sz="2000" dirty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Produksi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Barang</a:t>
            </a:r>
            <a:r>
              <a:rPr lang="en-US" sz="2000" dirty="0">
                <a:latin typeface="Courier New" pitchFamily="49" charset="0"/>
              </a:rPr>
              <a:t> BERKURANG</a:t>
            </a:r>
          </a:p>
          <a:p>
            <a:pPr marL="57150" lvl="2" indent="0" algn="just">
              <a:lnSpc>
                <a:spcPct val="80000"/>
              </a:lnSpc>
              <a:buFont typeface="Wingdings" pitchFamily="2" charset="2"/>
              <a:buNone/>
              <a:tabLst>
                <a:tab pos="63500" algn="l"/>
                <a:tab pos="8509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>
                <a:solidFill>
                  <a:srgbClr val="660066"/>
                </a:solidFill>
                <a:latin typeface="Courier New" pitchFamily="49" charset="0"/>
              </a:rPr>
              <a:t>[</a:t>
            </a:r>
            <a:r>
              <a:rPr lang="en-US" dirty="0" smtClean="0">
                <a:solidFill>
                  <a:srgbClr val="660066"/>
                </a:solidFill>
                <a:latin typeface="Courier New" pitchFamily="49" charset="0"/>
              </a:rPr>
              <a:t>R3]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Permintaan</a:t>
            </a:r>
            <a:r>
              <a:rPr lang="en-US" dirty="0">
                <a:latin typeface="Courier New" pitchFamily="49" charset="0"/>
              </a:rPr>
              <a:t> NAIK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Persediaan</a:t>
            </a:r>
            <a:r>
              <a:rPr lang="en-US" dirty="0">
                <a:latin typeface="Courier New" pitchFamily="49" charset="0"/>
              </a:rPr>
              <a:t> BANYAK</a:t>
            </a:r>
          </a:p>
          <a:p>
            <a:pPr marL="228600" lvl="2" indent="0" algn="just">
              <a:lnSpc>
                <a:spcPct val="80000"/>
              </a:lnSpc>
              <a:buFont typeface="Wingdings" pitchFamily="2" charset="2"/>
              <a:buNone/>
              <a:tabLst>
                <a:tab pos="803275" algn="l"/>
                <a:tab pos="12573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Produksi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Barang</a:t>
            </a:r>
            <a:r>
              <a:rPr lang="en-US" dirty="0">
                <a:latin typeface="Courier New" pitchFamily="49" charset="0"/>
              </a:rPr>
              <a:t> BERTAMBAH</a:t>
            </a:r>
          </a:p>
          <a:p>
            <a:pPr marL="57150" lvl="2" indent="0" algn="just">
              <a:lnSpc>
                <a:spcPct val="80000"/>
              </a:lnSpc>
              <a:buFont typeface="Wingdings" pitchFamily="2" charset="2"/>
              <a:buNone/>
              <a:tabLst>
                <a:tab pos="111125" algn="l"/>
                <a:tab pos="803275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>
                <a:solidFill>
                  <a:srgbClr val="660066"/>
                </a:solidFill>
                <a:latin typeface="Courier New" pitchFamily="49" charset="0"/>
              </a:rPr>
              <a:t>[</a:t>
            </a:r>
            <a:r>
              <a:rPr lang="en-US" dirty="0" smtClean="0">
                <a:solidFill>
                  <a:srgbClr val="660066"/>
                </a:solidFill>
                <a:latin typeface="Courier New" pitchFamily="49" charset="0"/>
              </a:rPr>
              <a:t>R4]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Permintaan</a:t>
            </a:r>
            <a:r>
              <a:rPr lang="en-US" dirty="0">
                <a:latin typeface="Courier New" pitchFamily="49" charset="0"/>
              </a:rPr>
              <a:t> NAIK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And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Persediaan</a:t>
            </a:r>
            <a:r>
              <a:rPr lang="en-US" dirty="0">
                <a:latin typeface="Courier New" pitchFamily="49" charset="0"/>
              </a:rPr>
              <a:t> SEDIKIT</a:t>
            </a:r>
          </a:p>
          <a:p>
            <a:pPr marL="228600" lvl="2" indent="0" algn="just">
              <a:lnSpc>
                <a:spcPct val="80000"/>
              </a:lnSpc>
              <a:buFont typeface="Wingdings" pitchFamily="2" charset="2"/>
              <a:buNone/>
              <a:tabLst>
                <a:tab pos="803275" algn="l"/>
                <a:tab pos="1257300" algn="l"/>
              </a:tabLst>
              <a:defRPr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</a:rPr>
              <a:t>THEN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Produksi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Barang</a:t>
            </a:r>
            <a:r>
              <a:rPr lang="en-US" dirty="0">
                <a:latin typeface="Courier New" pitchFamily="49" charset="0"/>
              </a:rPr>
              <a:t> BERTAMBAH</a:t>
            </a:r>
            <a:endParaRPr lang="en-US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514350" algn="l"/>
                <a:tab pos="1257300" algn="l"/>
              </a:tabLst>
              <a:defRPr/>
            </a:pPr>
            <a:endParaRPr lang="en-US" sz="20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METODE FIS-TSUKAMTO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47034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472AE-D26C-4848-A40B-252B5998FBC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3317" name="Content Placeholder 7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69098"/>
          </a:xfrm>
        </p:spPr>
        <p:txBody>
          <a:bodyPr/>
          <a:lstStyle/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Variabel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Fuzzy (Input dan Output)</a:t>
            </a: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Himpunan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Fuzzy</a:t>
            </a: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Fungsi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keanggotaan</a:t>
            </a:r>
            <a:endParaRPr lang="en-US" sz="3600" dirty="0" smtClean="0">
              <a:ea typeface="Calibri" pitchFamily="34" charset="0"/>
              <a:cs typeface="Calibri" pitchFamily="34" charset="0"/>
            </a:endParaRP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Fungsi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Implikasi</a:t>
            </a:r>
            <a:endParaRPr lang="en-US" sz="3600" dirty="0" smtClean="0">
              <a:ea typeface="Calibri" pitchFamily="34" charset="0"/>
              <a:cs typeface="Calibri" pitchFamily="34" charset="0"/>
            </a:endParaRP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Aplikasi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Operator Fuzzy</a:t>
            </a: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AutoNum type="arabicPeriod"/>
              <a:tabLst>
                <a:tab pos="514350" algn="l"/>
                <a:tab pos="1257300" algn="l"/>
              </a:tabLst>
            </a:pP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Penegasan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 (</a:t>
            </a:r>
            <a:r>
              <a:rPr lang="en-US" sz="3600" dirty="0" err="1" smtClean="0">
                <a:ea typeface="Calibri" pitchFamily="34" charset="0"/>
                <a:cs typeface="Calibri" pitchFamily="34" charset="0"/>
              </a:rPr>
              <a:t>Defuzifi</a:t>
            </a:r>
            <a:r>
              <a:rPr lang="id-ID" sz="3600" dirty="0" smtClean="0">
                <a:ea typeface="Calibri" pitchFamily="34" charset="0"/>
                <a:cs typeface="Calibri" pitchFamily="34" charset="0"/>
              </a:rPr>
              <a:t>cation</a:t>
            </a:r>
            <a:r>
              <a:rPr lang="en-US" sz="3600" dirty="0" smtClean="0">
                <a:ea typeface="Calibri" pitchFamily="34" charset="0"/>
                <a:cs typeface="Calibri" pitchFamily="34" charset="0"/>
              </a:rPr>
              <a:t>)</a:t>
            </a:r>
          </a:p>
          <a:p>
            <a:pPr marL="514350" indent="-514350" algn="just">
              <a:lnSpc>
                <a:spcPct val="80000"/>
              </a:lnSpc>
              <a:buFont typeface="Arial" charset="0"/>
              <a:buNone/>
              <a:tabLst>
                <a:tab pos="514350" algn="l"/>
                <a:tab pos="1257300" algn="l"/>
              </a:tabLst>
            </a:pPr>
            <a:endParaRPr lang="en-US" sz="36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LANGKAH-LANGKAH PENYELESAIAN METODE FIS-TSUKAMTO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50798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0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0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11599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11599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Q3QTRDQiIvPg0KCQk8dWljb2xvciBuYW1lPSJnbG93IiB2YWx1ZT0iMHgzNUQzMzQiLz4NCgkJPHVpY29sb3IgbmFtZT0idGV4dCIgdmFsdWU9IjB4RkZGRkZGIi8+DQoJCTx1aWNvbG9yIG5hbWU9ImxpZ2h0IiB2YWx1ZT0iMHgxRjY2OEYiLz4NCgkJPHVpY29sb3IgbmFtZT0ic2hhZG93IiB2YWx1ZT0iMHgwMDAwMDAiLz4NCgkJPHVpY29sb3IgbmFtZT0iYmFja2dyb3VuZCIgdmFsdWU9IjB4NDY5QUE5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Template dj 2010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G:\laptop nebeng\gambar\&quot;/&gt;&lt;property id=&quot;20224&quot; value=&quot;D:\template ppt\template darmajaya\flash template&quot;/&gt;&lt;property id=&quot;20250&quot; value=&quot;0&quot;/&gt;&lt;property id=&quot;20251&quot; value=&quot;0&quot;/&gt;&lt;property id=&quot;20259&quot; value=&quot;1&quot;/&gt;&lt;object type=&quot;2&quot; unique_id=&quot;11561&quot;&gt;&lt;object type=&quot;3&quot; unique_id=&quot;11562&quot;&gt;&lt;property id=&quot;20148&quot; value=&quot;5&quot;/&gt;&lt;property id=&quot;20300&quot; value=&quot;Slide 1 - &amp;quot;Sub title …………….&amp;quot;&quot;/&gt;&lt;property id=&quot;20307&quot; value=&quot;256&quot;/&gt;&lt;property id=&quot;20309&quot; value=&quot;-1&quot;/&gt;&lt;/object&gt;&lt;object type=&quot;3&quot; unique_id=&quot;11563&quot;&gt;&lt;property id=&quot;20148&quot; value=&quot;5&quot;/&gt;&lt;property id=&quot;20300&quot; value=&quot;Slide 2 - &amp;quot;Introducing Template dj 2010&amp;quot;&quot;/&gt;&lt;property id=&quot;20307&quot; value=&quot;258&quot;/&gt;&lt;property id=&quot;20309&quot; value=&quot;-1&quot;/&gt;&lt;/object&gt;&lt;object type=&quot;3&quot; unique_id=&quot;11564&quot;&gt;&lt;property id=&quot;20148&quot; value=&quot;5&quot;/&gt;&lt;property id=&quot;20300&quot; value=&quot;Slide 3&quot;/&gt;&lt;property id=&quot;20307&quot; value=&quot;259&quot;/&gt;&lt;property id=&quot;20309&quot; value=&quot;-1&quot;/&gt;&lt;/object&gt;&lt;object type=&quot;3&quot; unique_id=&quot;11565&quot;&gt;&lt;property id=&quot;20148&quot; value=&quot;5&quot;/&gt;&lt;property id=&quot;20300&quot; value=&quot;Slide 4&quot;/&gt;&lt;property id=&quot;20307&quot; value=&quot;260&quot;/&gt;&lt;property id=&quot;20309&quot; value=&quot;-1&quot;/&gt;&lt;/object&gt;&lt;object type=&quot;3&quot; unique_id=&quot;11566&quot;&gt;&lt;property id=&quot;20148&quot; value=&quot;5&quot;/&gt;&lt;property id=&quot;20300&quot; value=&quot;Slide 5&quot;/&gt;&lt;property id=&quot;20307&quot; value=&quot;261&quot;/&gt;&lt;property id=&quot;20309&quot; value=&quot;-1&quot;/&gt;&lt;/object&gt;&lt;object type=&quot;3&quot; unique_id=&quot;11567&quot;&gt;&lt;property id=&quot;20148&quot; value=&quot;5&quot;/&gt;&lt;property id=&quot;20300&quot; value=&quot;Slide 6 - &amp;quot;Quick Styles&amp;quot;&quot;/&gt;&lt;property id=&quot;20307&quot; value=&quot;262&quot;/&gt;&lt;property id=&quot;20309&quot; value=&quot;-1&quot;/&gt;&lt;/object&gt;&lt;object type=&quot;3&quot; unique_id=&quot;11568&quot;&gt;&lt;property id=&quot;20148&quot; value=&quot;5&quot;/&gt;&lt;property id=&quot;20300&quot; value=&quot;Slide 7 - &amp;quot;PowerPoint 2007&amp;quot;&quot;/&gt;&lt;property id=&quot;20307&quot; value=&quot;263&quot;/&gt;&lt;property id=&quot;20309&quot; value=&quot;-1&quot;/&gt;&lt;/object&gt;&lt;object type=&quot;3&quot; unique_id=&quot;11569&quot;&gt;&lt;property id=&quot;20148&quot; value=&quot;5&quot;/&gt;&lt;property id=&quot;20300&quot; value=&quot;Slide 8 - &amp;quot;Text, graphics and pictures&amp;quot;&quot;/&gt;&lt;property id=&quot;20307&quot; value=&quot;264&quot;/&gt;&lt;property id=&quot;20309&quot; value=&quot;-1&quot;/&gt;&lt;/object&gt;&lt;object type=&quot;3&quot; unique_id=&quot;11570&quot;&gt;&lt;property id=&quot;20148&quot; value=&quot;5&quot;/&gt;&lt;property id=&quot;20300&quot; value=&quot;Slide 9 - &amp;quot;Superior Text&amp;quot;&quot;/&gt;&lt;property id=&quot;20307&quot; value=&quot;265&quot;/&gt;&lt;property id=&quot;20309&quot; value=&quot;-1&quot;/&gt;&lt;/object&gt;&lt;object type=&quot;3&quot; unique_id=&quot;11571&quot;&gt;&lt;property id=&quot;20148&quot; value=&quot;5&quot;/&gt;&lt;property id=&quot;20300&quot; value=&quot;Slide 10 - &amp;quot;The Power of OfficeArt Graphics&amp;quot;&quot;/&gt;&lt;property id=&quot;20307&quot; value=&quot;266&quot;/&gt;&lt;property id=&quot;20309&quot; value=&quot;-1&quot;/&gt;&lt;/object&gt;&lt;object type=&quot;3&quot; unique_id=&quot;11572&quot;&gt;&lt;property id=&quot;20148&quot; value=&quot;5&quot;/&gt;&lt;property id=&quot;20300&quot; value=&quot;Slide 11 - &amp;quot;Picture This…&amp;quot;&quot;/&gt;&lt;property id=&quot;20307&quot; value=&quot;267&quot;/&gt;&lt;property id=&quot;20309&quot; value=&quot;-1&quot;/&gt;&lt;/object&gt;&lt;object type=&quot;3&quot; unique_id=&quot;11573&quot;&gt;&lt;property id=&quot;20148&quot; value=&quot;5&quot;/&gt;&lt;property id=&quot;20300&quot; value=&quot;Slide 12 - &amp;quot;Picture This…&amp;quot;&quot;/&gt;&lt;property id=&quot;20307&quot; value=&quot;268&quot;/&gt;&lt;property id=&quot;20309&quot; value=&quot;-1&quot;/&gt;&lt;/object&gt;&lt;object type=&quot;3&quot; unique_id=&quot;11574&quot;&gt;&lt;property id=&quot;20148&quot; value=&quot;5&quot;/&gt;&lt;property id=&quot;20300&quot; value=&quot;Slide 13 - &amp;quot;Smart art&amp;quot;&quot;/&gt;&lt;property id=&quot;20307&quot; value=&quot;270&quot;/&gt;&lt;property id=&quot;20309&quot; value=&quot;-1&quot;/&gt;&lt;/object&gt;&lt;object type=&quot;3&quot; unique_id=&quot;11575&quot;&gt;&lt;property id=&quot;20148&quot; value=&quot;5&quot;/&gt;&lt;property id=&quot;20300&quot; value=&quot;Slide 14 - &amp;quot;Visualize It!&amp;quot;&quot;/&gt;&lt;property id=&quot;20307&quot; value=&quot;271&quot;/&gt;&lt;property id=&quot;20309&quot; value=&quot;-1&quot;/&gt;&lt;/object&gt;&lt;object type=&quot;3&quot; unique_id=&quot;11576&quot;&gt;&lt;property id=&quot;20148&quot; value=&quot;5&quot;/&gt;&lt;property id=&quot;20300&quot; value=&quot;Slide 15&quot;/&gt;&lt;property id=&quot;20307&quot; value=&quot;272&quot;/&gt;&lt;property id=&quot;20309&quot; value=&quot;-1&quot;/&gt;&lt;/object&gt;&lt;object type=&quot;3&quot; unique_id=&quot;11577&quot;&gt;&lt;property id=&quot;20148&quot; value=&quot;5&quot;/&gt;&lt;property id=&quot;20300&quot; value=&quot;Slide 16&quot;/&gt;&lt;property id=&quot;20307&quot; value=&quot;273&quot;/&gt;&lt;property id=&quot;20309&quot; value=&quot;-1&quot;/&gt;&lt;/object&gt;&lt;object type=&quot;3&quot; unique_id=&quot;11578&quot;&gt;&lt;property id=&quot;20148&quot; value=&quot;5&quot;/&gt;&lt;property id=&quot;20300&quot; value=&quot;Slide 17 - &amp;quot;end&amp;quot;&quot;/&gt;&lt;property id=&quot;20307&quot; value=&quot;275&quot;/&gt;&lt;property id=&quot;20309&quot; value=&quot;-1&quot;/&gt;&lt;/object&gt;&lt;/object&gt;&lt;object type=&quot;8&quot; unique_id=&quot;11597&quot;&gt;&lt;/object&gt;&lt;object type=&quot;4&quot; unique_id=&quot;11598&quot;&gt;&lt;object type=&quot;5&quot; unique_id=&quot;11599&quot;&gt;&lt;property id=&quot;20149&quot; value=&quot;Supadi,S.Kom&quot;/&gt;&lt;property id=&quot;20150&quot; value=&quot;Dosen Teknik Informatika&quot;/&gt;&lt;property id=&quot;20151&quot; value=&quot;foto.jpg&quot;/&gt;&lt;property id=&quot;20153&quot; value=&quot;sup4di@gmail.com&quot;/&gt;&lt;property id=&quot;20155&quot; value=&quot;Salah satu dosen teknik informatika ............................&amp;#x0D;&amp;#x0A;&quot;/&gt;&lt;property id=&quot;20159&quot; value=&quot;logo ibi small.png&quot;/&gt;&lt;/object&gt;&lt;/object&gt;&lt;object type=&quot;10&quot; unique_id=&quot;11663&quot;&gt;&lt;object type=&quot;11&quot; unique_id=&quot;11664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65&quot;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169C2A0-AF40-4581-811B-D2D32B1C8107}&quot;/&gt;&lt;filename val=&quot;D:\template ppt\template darmajaya\flash template\data\asimages\{5169C2A0-AF40-4581-811B-D2D32B1C8107}.png&quot;/&gt;&lt;hasEffects val=&quot;1&quot;/&gt;&lt;left val=&quot;-3.12&quot;/&gt;&lt;top val=&quot;65.28&quot;/&gt;&lt;width val=&quot;708.72&quot;/&gt;&lt;height val=&quot;146.6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13158</TotalTime>
  <Words>713</Words>
  <Application>Microsoft Office PowerPoint</Application>
  <PresentationFormat>On-screen Show (4:3)</PresentationFormat>
  <Paragraphs>236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PowerPoint Presentation</vt:lpstr>
      <vt:lpstr>OUTLINE</vt:lpstr>
      <vt:lpstr>METODE FIS-TSUKAMTO</vt:lpstr>
      <vt:lpstr>METODE FIS-TSUKAMTO</vt:lpstr>
      <vt:lpstr>METODE FIS-TSUKAMTO</vt:lpstr>
      <vt:lpstr>LANGKAH-LANGKAH PENYELESAIAN METODE FIS-TSUKAMTO</vt:lpstr>
      <vt:lpstr>CONTOH SOAL :</vt:lpstr>
      <vt:lpstr>METODE FIS-TSUKAMTO</vt:lpstr>
      <vt:lpstr>LANGKAH-LANGKAH PENYELESAIAN METODE FIS-TSUKAMTO</vt:lpstr>
      <vt:lpstr>1. Tentukan Variabel Fuzzy &amp; Himpunan fuzzy</vt:lpstr>
      <vt:lpstr>A. Variabel Permintaan</vt:lpstr>
      <vt:lpstr>Fungsi Keanggotaan Variabel Permintaan</vt:lpstr>
      <vt:lpstr>PowerPoint Presentation</vt:lpstr>
      <vt:lpstr>B. Variabel Persediaan</vt:lpstr>
      <vt:lpstr>Fungsi Keanggotaan Variabel Persediaan</vt:lpstr>
      <vt:lpstr>PowerPoint Presentation</vt:lpstr>
      <vt:lpstr>C. Variabel Produksi Barang</vt:lpstr>
      <vt:lpstr>PowerPoint Presentation</vt:lpstr>
      <vt:lpstr>2. Aplikasi operator fuzzy</vt:lpstr>
      <vt:lpstr>2. Aplikasi operator fuzzy</vt:lpstr>
      <vt:lpstr>2. Aplikasi operator fuzzy</vt:lpstr>
      <vt:lpstr>2. Aplikasi operator fuzzy</vt:lpstr>
      <vt:lpstr>3. Penegasan (Defuzzy)</vt:lpstr>
      <vt:lpstr>PowerPoint Presentation</vt:lpstr>
      <vt:lpstr>SOAL LATIHAN</vt:lpstr>
      <vt:lpstr>SOAL LATIHAN</vt:lpstr>
    </vt:vector>
  </TitlesOfParts>
  <Company>IBI Darmajaya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title …………….</dc:title>
  <dc:creator>Yulif</dc:creator>
  <cp:lastModifiedBy>Yuli</cp:lastModifiedBy>
  <cp:revision>470</cp:revision>
  <cp:lastPrinted>2015-09-17T08:41:14Z</cp:lastPrinted>
  <dcterms:created xsi:type="dcterms:W3CDTF">2010-04-18T12:06:30Z</dcterms:created>
  <dcterms:modified xsi:type="dcterms:W3CDTF">2016-09-25T04:44:56Z</dcterms:modified>
</cp:coreProperties>
</file>