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6" r:id="rId3"/>
    <p:sldId id="292" r:id="rId4"/>
    <p:sldId id="308" r:id="rId5"/>
    <p:sldId id="309" r:id="rId6"/>
    <p:sldId id="297" r:id="rId7"/>
    <p:sldId id="296" r:id="rId8"/>
    <p:sldId id="310" r:id="rId9"/>
    <p:sldId id="311" r:id="rId10"/>
    <p:sldId id="312" r:id="rId11"/>
    <p:sldId id="326" r:id="rId12"/>
    <p:sldId id="313" r:id="rId13"/>
    <p:sldId id="314" r:id="rId14"/>
    <p:sldId id="319" r:id="rId15"/>
    <p:sldId id="320" r:id="rId16"/>
    <p:sldId id="329" r:id="rId17"/>
    <p:sldId id="330" r:id="rId18"/>
    <p:sldId id="331" r:id="rId19"/>
    <p:sldId id="332" r:id="rId20"/>
    <p:sldId id="321" r:id="rId21"/>
    <p:sldId id="322" r:id="rId22"/>
    <p:sldId id="327" r:id="rId23"/>
    <p:sldId id="333" r:id="rId24"/>
    <p:sldId id="323" r:id="rId25"/>
    <p:sldId id="324" r:id="rId26"/>
    <p:sldId id="328" r:id="rId27"/>
    <p:sldId id="325" r:id="rId28"/>
    <p:sldId id="340" r:id="rId29"/>
    <p:sldId id="339" r:id="rId30"/>
    <p:sldId id="341" r:id="rId31"/>
    <p:sldId id="335" r:id="rId32"/>
    <p:sldId id="342" r:id="rId33"/>
    <p:sldId id="343" r:id="rId34"/>
    <p:sldId id="344" r:id="rId35"/>
    <p:sldId id="336" r:id="rId36"/>
    <p:sldId id="337" r:id="rId37"/>
    <p:sldId id="338" r:id="rId38"/>
    <p:sldId id="274" r:id="rId39"/>
  </p:sldIdLst>
  <p:sldSz cx="9144000" cy="6858000" type="screen4x3"/>
  <p:notesSz cx="6761163" cy="9942513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0409" autoAdjust="0"/>
  </p:normalViewPr>
  <p:slideViewPr>
    <p:cSldViewPr>
      <p:cViewPr varScale="1">
        <p:scale>
          <a:sx n="62" d="100"/>
          <a:sy n="62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F2BAC-2BD3-4478-9F58-321E7395005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95BBA1-6AF4-49F0-A88E-D196985E6C2E}">
      <dgm:prSet phldrT="[Text]"/>
      <dgm:spPr/>
      <dgm:t>
        <a:bodyPr/>
        <a:lstStyle/>
        <a:p>
          <a:r>
            <a:rPr lang="en-US" dirty="0" smtClean="0"/>
            <a:t>1950: Alan Turing</a:t>
          </a:r>
          <a:endParaRPr lang="en-US" dirty="0"/>
        </a:p>
      </dgm:t>
    </dgm:pt>
    <dgm:pt modelId="{68BD9808-C2C1-44B2-8E0D-87E2814276F4}" type="parTrans" cxnId="{0C5B612F-5A76-46C9-933D-D0CCBF854B1C}">
      <dgm:prSet/>
      <dgm:spPr/>
      <dgm:t>
        <a:bodyPr/>
        <a:lstStyle/>
        <a:p>
          <a:endParaRPr lang="en-US"/>
        </a:p>
      </dgm:t>
    </dgm:pt>
    <dgm:pt modelId="{7A6B283E-099E-4E02-B133-2C1E0DB07844}" type="sibTrans" cxnId="{0C5B612F-5A76-46C9-933D-D0CCBF854B1C}">
      <dgm:prSet/>
      <dgm:spPr/>
      <dgm:t>
        <a:bodyPr/>
        <a:lstStyle/>
        <a:p>
          <a:endParaRPr lang="en-US"/>
        </a:p>
      </dgm:t>
    </dgm:pt>
    <dgm:pt modelId="{8A46778C-0FC2-4180-85FA-E83277BDDC0E}">
      <dgm:prSet phldrT="[Text]"/>
      <dgm:spPr/>
      <dgm:t>
        <a:bodyPr/>
        <a:lstStyle/>
        <a:p>
          <a:r>
            <a:rPr lang="en-US" dirty="0" smtClean="0"/>
            <a:t>1956 : John McCarthy (MIT</a:t>
          </a:r>
          <a:endParaRPr lang="en-US" dirty="0"/>
        </a:p>
      </dgm:t>
    </dgm:pt>
    <dgm:pt modelId="{0523D1A1-F47A-4D11-A392-F1931C4C156C}" type="parTrans" cxnId="{62DFCD80-E0A2-47CC-89E6-2BAD51B4BFE6}">
      <dgm:prSet/>
      <dgm:spPr/>
      <dgm:t>
        <a:bodyPr/>
        <a:lstStyle/>
        <a:p>
          <a:endParaRPr lang="en-US"/>
        </a:p>
      </dgm:t>
    </dgm:pt>
    <dgm:pt modelId="{055456A1-B5BE-4E03-BA64-6A156C24C2CF}" type="sibTrans" cxnId="{62DFCD80-E0A2-47CC-89E6-2BAD51B4BFE6}">
      <dgm:prSet/>
      <dgm:spPr/>
      <dgm:t>
        <a:bodyPr/>
        <a:lstStyle/>
        <a:p>
          <a:endParaRPr lang="en-US"/>
        </a:p>
      </dgm:t>
    </dgm:pt>
    <dgm:pt modelId="{EA0D1755-D766-47E4-9460-0BBA53A29B32}">
      <dgm:prSet phldrT="[Text]"/>
      <dgm:spPr/>
      <dgm:t>
        <a:bodyPr/>
        <a:lstStyle/>
        <a:p>
          <a:r>
            <a:rPr lang="en-US" dirty="0" smtClean="0"/>
            <a:t>1960 : Robert </a:t>
          </a:r>
          <a:r>
            <a:rPr lang="en-US" dirty="0" err="1" smtClean="0"/>
            <a:t>K.Lindsay</a:t>
          </a:r>
          <a:r>
            <a:rPr lang="en-US" dirty="0" smtClean="0"/>
            <a:t>, 1960</a:t>
          </a:r>
          <a:endParaRPr lang="en-US" dirty="0"/>
        </a:p>
      </dgm:t>
    </dgm:pt>
    <dgm:pt modelId="{72EF2B46-43CE-43F7-A07F-1AF651F89CE4}" type="parTrans" cxnId="{47D7F535-2387-42E5-9DB4-B4E9D34F1F8F}">
      <dgm:prSet/>
      <dgm:spPr/>
      <dgm:t>
        <a:bodyPr/>
        <a:lstStyle/>
        <a:p>
          <a:endParaRPr lang="en-US"/>
        </a:p>
      </dgm:t>
    </dgm:pt>
    <dgm:pt modelId="{0BC6285D-AED8-4A6A-9D50-F2D978E7DAF3}" type="sibTrans" cxnId="{47D7F535-2387-42E5-9DB4-B4E9D34F1F8F}">
      <dgm:prSet/>
      <dgm:spPr/>
      <dgm:t>
        <a:bodyPr/>
        <a:lstStyle/>
        <a:p>
          <a:endParaRPr lang="en-US"/>
        </a:p>
      </dgm:t>
    </dgm:pt>
    <dgm:pt modelId="{13EE721E-6351-4B37-9992-FD5FD41E95F0}">
      <dgm:prSet phldrT="[Text]"/>
      <dgm:spPr/>
      <dgm:t>
        <a:bodyPr/>
        <a:lstStyle/>
        <a:p>
          <a:r>
            <a:rPr lang="en-US" dirty="0" smtClean="0"/>
            <a:t>1967 : Joseph </a:t>
          </a:r>
          <a:r>
            <a:rPr lang="en-US" i="1" dirty="0" err="1" smtClean="0"/>
            <a:t>Weizenbau</a:t>
          </a:r>
          <a:r>
            <a:rPr lang="en-US" dirty="0" err="1" smtClean="0"/>
            <a:t>m</a:t>
          </a:r>
          <a:endParaRPr lang="en-US" dirty="0"/>
        </a:p>
      </dgm:t>
    </dgm:pt>
    <dgm:pt modelId="{B0E20344-4B22-40FD-A2CD-F34F88A47935}" type="parTrans" cxnId="{5AA27906-CE96-41FB-892D-26E69DA1A1B0}">
      <dgm:prSet/>
      <dgm:spPr/>
      <dgm:t>
        <a:bodyPr/>
        <a:lstStyle/>
        <a:p>
          <a:endParaRPr lang="en-US"/>
        </a:p>
      </dgm:t>
    </dgm:pt>
    <dgm:pt modelId="{A732C592-FFB3-4DB2-BB0B-BCC39C812328}" type="sibTrans" cxnId="{5AA27906-CE96-41FB-892D-26E69DA1A1B0}">
      <dgm:prSet/>
      <dgm:spPr/>
      <dgm:t>
        <a:bodyPr/>
        <a:lstStyle/>
        <a:p>
          <a:endParaRPr lang="en-US"/>
        </a:p>
      </dgm:t>
    </dgm:pt>
    <dgm:pt modelId="{8C39888B-44BA-48BD-879A-AB44E6E0CC57}" type="pres">
      <dgm:prSet presAssocID="{CFDF2BAC-2BD3-4478-9F58-321E73950057}" presName="arrowDiagram" presStyleCnt="0">
        <dgm:presLayoutVars>
          <dgm:chMax val="5"/>
          <dgm:dir/>
          <dgm:resizeHandles val="exact"/>
        </dgm:presLayoutVars>
      </dgm:prSet>
      <dgm:spPr/>
    </dgm:pt>
    <dgm:pt modelId="{5A7DEFB5-9FA6-48AA-B724-4445A58F4B64}" type="pres">
      <dgm:prSet presAssocID="{CFDF2BAC-2BD3-4478-9F58-321E73950057}" presName="arrow" presStyleLbl="bgShp" presStyleIdx="0" presStyleCnt="1" custLinFactNeighborX="40625" custLinFactNeighborY="-2500"/>
      <dgm:spPr/>
      <dgm:t>
        <a:bodyPr/>
        <a:lstStyle/>
        <a:p>
          <a:endParaRPr lang="en-US"/>
        </a:p>
      </dgm:t>
    </dgm:pt>
    <dgm:pt modelId="{0C90B596-1E06-419E-82F2-3FF713266C46}" type="pres">
      <dgm:prSet presAssocID="{CFDF2BAC-2BD3-4478-9F58-321E73950057}" presName="arrowDiagram4" presStyleCnt="0"/>
      <dgm:spPr/>
    </dgm:pt>
    <dgm:pt modelId="{5B4DB1D9-257C-4B6E-A774-E9B00821B5B4}" type="pres">
      <dgm:prSet presAssocID="{7E95BBA1-6AF4-49F0-A88E-D196985E6C2E}" presName="bullet4a" presStyleLbl="node1" presStyleIdx="0" presStyleCnt="4"/>
      <dgm:spPr/>
    </dgm:pt>
    <dgm:pt modelId="{C8E891E7-84AB-4234-8348-141BE5A6DA29}" type="pres">
      <dgm:prSet presAssocID="{7E95BBA1-6AF4-49F0-A88E-D196985E6C2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328EA-0CD6-4AF4-8C66-3E743659F4CA}" type="pres">
      <dgm:prSet presAssocID="{8A46778C-0FC2-4180-85FA-E83277BDDC0E}" presName="bullet4b" presStyleLbl="node1" presStyleIdx="1" presStyleCnt="4"/>
      <dgm:spPr/>
    </dgm:pt>
    <dgm:pt modelId="{49131CE5-4EAB-4C84-B6B8-0AFABC29C314}" type="pres">
      <dgm:prSet presAssocID="{8A46778C-0FC2-4180-85FA-E83277BDDC0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0D370-1A03-4F3D-AD17-6A7A6CBE21BD}" type="pres">
      <dgm:prSet presAssocID="{EA0D1755-D766-47E4-9460-0BBA53A29B32}" presName="bullet4c" presStyleLbl="node1" presStyleIdx="2" presStyleCnt="4"/>
      <dgm:spPr/>
    </dgm:pt>
    <dgm:pt modelId="{E9AFC1A9-AC98-4A75-B83E-EACD2A29AB97}" type="pres">
      <dgm:prSet presAssocID="{EA0D1755-D766-47E4-9460-0BBA53A29B3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2E20F-7BA9-4782-B72D-66D71A155713}" type="pres">
      <dgm:prSet presAssocID="{13EE721E-6351-4B37-9992-FD5FD41E95F0}" presName="bullet4d" presStyleLbl="node1" presStyleIdx="3" presStyleCnt="4"/>
      <dgm:spPr/>
    </dgm:pt>
    <dgm:pt modelId="{A294075D-47AE-4B78-8EEA-B376E0CC0C0C}" type="pres">
      <dgm:prSet presAssocID="{13EE721E-6351-4B37-9992-FD5FD41E95F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13E45-A8A8-4F29-8FF4-48BDE346792F}" type="presOf" srcId="{13EE721E-6351-4B37-9992-FD5FD41E95F0}" destId="{A294075D-47AE-4B78-8EEA-B376E0CC0C0C}" srcOrd="0" destOrd="0" presId="urn:microsoft.com/office/officeart/2005/8/layout/arrow2"/>
    <dgm:cxn modelId="{47D7F535-2387-42E5-9DB4-B4E9D34F1F8F}" srcId="{CFDF2BAC-2BD3-4478-9F58-321E73950057}" destId="{EA0D1755-D766-47E4-9460-0BBA53A29B32}" srcOrd="2" destOrd="0" parTransId="{72EF2B46-43CE-43F7-A07F-1AF651F89CE4}" sibTransId="{0BC6285D-AED8-4A6A-9D50-F2D978E7DAF3}"/>
    <dgm:cxn modelId="{0C5B612F-5A76-46C9-933D-D0CCBF854B1C}" srcId="{CFDF2BAC-2BD3-4478-9F58-321E73950057}" destId="{7E95BBA1-6AF4-49F0-A88E-D196985E6C2E}" srcOrd="0" destOrd="0" parTransId="{68BD9808-C2C1-44B2-8E0D-87E2814276F4}" sibTransId="{7A6B283E-099E-4E02-B133-2C1E0DB07844}"/>
    <dgm:cxn modelId="{3B935AE4-1517-4EB2-AEC0-86793B0DEB13}" type="presOf" srcId="{7E95BBA1-6AF4-49F0-A88E-D196985E6C2E}" destId="{C8E891E7-84AB-4234-8348-141BE5A6DA29}" srcOrd="0" destOrd="0" presId="urn:microsoft.com/office/officeart/2005/8/layout/arrow2"/>
    <dgm:cxn modelId="{5AA27906-CE96-41FB-892D-26E69DA1A1B0}" srcId="{CFDF2BAC-2BD3-4478-9F58-321E73950057}" destId="{13EE721E-6351-4B37-9992-FD5FD41E95F0}" srcOrd="3" destOrd="0" parTransId="{B0E20344-4B22-40FD-A2CD-F34F88A47935}" sibTransId="{A732C592-FFB3-4DB2-BB0B-BCC39C812328}"/>
    <dgm:cxn modelId="{2F66B849-00DB-46EB-A57A-CABBE1C7849A}" type="presOf" srcId="{8A46778C-0FC2-4180-85FA-E83277BDDC0E}" destId="{49131CE5-4EAB-4C84-B6B8-0AFABC29C314}" srcOrd="0" destOrd="0" presId="urn:microsoft.com/office/officeart/2005/8/layout/arrow2"/>
    <dgm:cxn modelId="{249CB496-7774-4467-BDE2-1F82811491E8}" type="presOf" srcId="{EA0D1755-D766-47E4-9460-0BBA53A29B32}" destId="{E9AFC1A9-AC98-4A75-B83E-EACD2A29AB97}" srcOrd="0" destOrd="0" presId="urn:microsoft.com/office/officeart/2005/8/layout/arrow2"/>
    <dgm:cxn modelId="{D19DA67F-F70C-4930-8714-2DA8C08FC82B}" type="presOf" srcId="{CFDF2BAC-2BD3-4478-9F58-321E73950057}" destId="{8C39888B-44BA-48BD-879A-AB44E6E0CC57}" srcOrd="0" destOrd="0" presId="urn:microsoft.com/office/officeart/2005/8/layout/arrow2"/>
    <dgm:cxn modelId="{62DFCD80-E0A2-47CC-89E6-2BAD51B4BFE6}" srcId="{CFDF2BAC-2BD3-4478-9F58-321E73950057}" destId="{8A46778C-0FC2-4180-85FA-E83277BDDC0E}" srcOrd="1" destOrd="0" parTransId="{0523D1A1-F47A-4D11-A392-F1931C4C156C}" sibTransId="{055456A1-B5BE-4E03-BA64-6A156C24C2CF}"/>
    <dgm:cxn modelId="{70787BD9-15F0-46AF-93AA-1E35C02133DE}" type="presParOf" srcId="{8C39888B-44BA-48BD-879A-AB44E6E0CC57}" destId="{5A7DEFB5-9FA6-48AA-B724-4445A58F4B64}" srcOrd="0" destOrd="0" presId="urn:microsoft.com/office/officeart/2005/8/layout/arrow2"/>
    <dgm:cxn modelId="{3E70DFE5-E1DE-45CF-883F-D4B377118264}" type="presParOf" srcId="{8C39888B-44BA-48BD-879A-AB44E6E0CC57}" destId="{0C90B596-1E06-419E-82F2-3FF713266C46}" srcOrd="1" destOrd="0" presId="urn:microsoft.com/office/officeart/2005/8/layout/arrow2"/>
    <dgm:cxn modelId="{1164F182-23A8-4ED1-8C21-6F0579C8439A}" type="presParOf" srcId="{0C90B596-1E06-419E-82F2-3FF713266C46}" destId="{5B4DB1D9-257C-4B6E-A774-E9B00821B5B4}" srcOrd="0" destOrd="0" presId="urn:microsoft.com/office/officeart/2005/8/layout/arrow2"/>
    <dgm:cxn modelId="{149F8EAF-D0CC-408B-A55D-EA8E135AF829}" type="presParOf" srcId="{0C90B596-1E06-419E-82F2-3FF713266C46}" destId="{C8E891E7-84AB-4234-8348-141BE5A6DA29}" srcOrd="1" destOrd="0" presId="urn:microsoft.com/office/officeart/2005/8/layout/arrow2"/>
    <dgm:cxn modelId="{9BD9E630-0A61-40A2-8D7C-071D72B78400}" type="presParOf" srcId="{0C90B596-1E06-419E-82F2-3FF713266C46}" destId="{235328EA-0CD6-4AF4-8C66-3E743659F4CA}" srcOrd="2" destOrd="0" presId="urn:microsoft.com/office/officeart/2005/8/layout/arrow2"/>
    <dgm:cxn modelId="{68292D01-1BDA-469F-A594-E15D4B094AFA}" type="presParOf" srcId="{0C90B596-1E06-419E-82F2-3FF713266C46}" destId="{49131CE5-4EAB-4C84-B6B8-0AFABC29C314}" srcOrd="3" destOrd="0" presId="urn:microsoft.com/office/officeart/2005/8/layout/arrow2"/>
    <dgm:cxn modelId="{D9B2B12E-34C1-4AB2-8F9F-86BAF2366B81}" type="presParOf" srcId="{0C90B596-1E06-419E-82F2-3FF713266C46}" destId="{5890D370-1A03-4F3D-AD17-6A7A6CBE21BD}" srcOrd="4" destOrd="0" presId="urn:microsoft.com/office/officeart/2005/8/layout/arrow2"/>
    <dgm:cxn modelId="{1F5060EB-8BE4-40A7-B8B8-A129D049B611}" type="presParOf" srcId="{0C90B596-1E06-419E-82F2-3FF713266C46}" destId="{E9AFC1A9-AC98-4A75-B83E-EACD2A29AB97}" srcOrd="5" destOrd="0" presId="urn:microsoft.com/office/officeart/2005/8/layout/arrow2"/>
    <dgm:cxn modelId="{931B6B06-9588-47ED-996A-CDF1CD9B4D21}" type="presParOf" srcId="{0C90B596-1E06-419E-82F2-3FF713266C46}" destId="{4DD2E20F-7BA9-4782-B72D-66D71A155713}" srcOrd="6" destOrd="0" presId="urn:microsoft.com/office/officeart/2005/8/layout/arrow2"/>
    <dgm:cxn modelId="{477E8B7F-ECA4-42CA-8CC1-306159921D8A}" type="presParOf" srcId="{0C90B596-1E06-419E-82F2-3FF713266C46}" destId="{A294075D-47AE-4B78-8EEA-B376E0CC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EFB5-9FA6-48AA-B724-4445A58F4B64}">
      <dsp:nvSpPr>
        <dsp:cNvPr id="0" name=""/>
        <dsp:cNvSpPr/>
      </dsp:nvSpPr>
      <dsp:spPr>
        <a:xfrm>
          <a:off x="0" y="3174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B1D9-257C-4B6E-A774-E9B00821B5B4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91E7-84AB-4234-8348-141BE5A6DA29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1950: Alan Turing</a:t>
          </a:r>
          <a:endParaRPr lang="en-US" sz="1500" kern="1200" dirty="0"/>
        </a:p>
      </dsp:txBody>
      <dsp:txXfrm>
        <a:off x="670560" y="3030220"/>
        <a:ext cx="1042416" cy="906780"/>
      </dsp:txXfrm>
    </dsp:sp>
    <dsp:sp modelId="{235328EA-0CD6-4AF4-8C66-3E743659F4CA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1CE5-4EAB-4C84-B6B8-0AFABC29C314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1956 : John McCarthy (MIT</a:t>
          </a:r>
          <a:endParaRPr lang="en-US" sz="1500" kern="1200" dirty="0"/>
        </a:p>
      </dsp:txBody>
      <dsp:txXfrm>
        <a:off x="1712976" y="2195829"/>
        <a:ext cx="1280160" cy="1741170"/>
      </dsp:txXfrm>
    </dsp:sp>
    <dsp:sp modelId="{5890D370-1A03-4F3D-AD17-6A7A6CBE21BD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C1A9-AC98-4A75-B83E-EACD2A29AB97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1960 : Robert </a:t>
          </a:r>
          <a:r>
            <a:rPr lang="en-US" sz="1500" kern="1200" dirty="0" err="1" smtClean="0"/>
            <a:t>K.Lindsay</a:t>
          </a:r>
          <a:r>
            <a:rPr lang="en-US" sz="1500" kern="1200" dirty="0" smtClean="0"/>
            <a:t>, 1960</a:t>
          </a:r>
          <a:endParaRPr lang="en-US" sz="1500" kern="1200" dirty="0"/>
        </a:p>
      </dsp:txBody>
      <dsp:txXfrm>
        <a:off x="3017520" y="1582419"/>
        <a:ext cx="1280160" cy="2354580"/>
      </dsp:txXfrm>
    </dsp:sp>
    <dsp:sp modelId="{4DD2E20F-7BA9-4782-B72D-66D71A155713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4075D-47AE-4B78-8EEA-B376E0CC0C0C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1967 : Joseph </a:t>
          </a:r>
          <a:r>
            <a:rPr lang="en-US" sz="1500" i="1" kern="1200" dirty="0" err="1" smtClean="0"/>
            <a:t>Weizenbau</a:t>
          </a:r>
          <a:r>
            <a:rPr lang="en-US" sz="1500" kern="1200" dirty="0" err="1" smtClean="0"/>
            <a:t>m</a:t>
          </a:r>
          <a:endParaRPr lang="en-US" sz="1500" kern="1200" dirty="0"/>
        </a:p>
      </dsp:txBody>
      <dsp:txXfrm>
        <a:off x="4450080" y="1205229"/>
        <a:ext cx="1280160" cy="273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76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8313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83134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22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05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21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954B26-3DEC-4FEB-91B3-E7CF5FA3D0AF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3D0793-5FC8-4BA1-BF2C-4330D613BC37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4AFD0D-5D22-43C3-8136-81E94CF6BD7A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2F74EF-BF2B-49C7-A661-4C2F3C4396BE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3973A-A883-4CDE-864C-92EE6EBFA281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E3ED1-0741-41AA-949A-B543825BF07C}" type="datetime1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7B75A8-19E3-419C-87ED-8F89AA82545A}" type="datetime1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90132-4BA2-432B-BB98-67DA5E9A6BD0}" type="datetime1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11D59-E758-487A-99C2-FA2A27A15FBF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086487-21A3-49D9-95AF-71217E46A640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/>
            <a:r>
              <a:rPr lang="en-US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ARTIFICIAL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INTELEGENCE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97D109-3C01-4A57-8469-D9E74B655F1E}" type="datetime1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4/21/2018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Kecerdasan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S2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Soft </a:t>
            </a:r>
            <a:r>
              <a:rPr lang="en-US" dirty="0"/>
              <a:t>computing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domain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Soft computing </a:t>
            </a:r>
            <a:r>
              <a:rPr lang="en-US" dirty="0" err="1"/>
              <a:t>mengeksploitasi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ketidaktepatan</a:t>
            </a:r>
            <a:r>
              <a:rPr lang="en-US" dirty="0"/>
              <a:t>, </a:t>
            </a:r>
            <a:r>
              <a:rPr lang="en-US" dirty="0" err="1"/>
              <a:t>ketidakpastian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(Prof. </a:t>
            </a:r>
            <a:r>
              <a:rPr lang="en-US" dirty="0" err="1"/>
              <a:t>Lotfi</a:t>
            </a:r>
            <a:r>
              <a:rPr lang="en-US" dirty="0"/>
              <a:t> A </a:t>
            </a:r>
            <a:r>
              <a:rPr lang="en-US" dirty="0" err="1"/>
              <a:t>Zadeh</a:t>
            </a:r>
            <a:r>
              <a:rPr lang="en-US" dirty="0"/>
              <a:t>, 1992).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1E04-3FF9-472B-BFAC-10BAAFC3721D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04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Metodologi-metodologi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Soft computing </a:t>
            </a:r>
            <a:r>
              <a:rPr lang="en-US" dirty="0" err="1"/>
              <a:t>adalah</a:t>
            </a:r>
            <a:r>
              <a:rPr lang="en-US" dirty="0"/>
              <a:t> : 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Fuzzy (</a:t>
            </a:r>
            <a:r>
              <a:rPr lang="en-US" dirty="0" err="1"/>
              <a:t>mengakomodasi</a:t>
            </a:r>
            <a:r>
              <a:rPr lang="en-US" dirty="0"/>
              <a:t> </a:t>
            </a:r>
            <a:r>
              <a:rPr lang="en-US" dirty="0" err="1"/>
              <a:t>ketidaktepatan</a:t>
            </a:r>
            <a:r>
              <a:rPr lang="en-US" dirty="0"/>
              <a:t>) :</a:t>
            </a:r>
            <a:r>
              <a:rPr lang="en-US" dirty="0" smtClean="0"/>
              <a:t> </a:t>
            </a:r>
            <a:r>
              <a:rPr lang="en-US" dirty="0" err="1"/>
              <a:t>Logika</a:t>
            </a:r>
            <a:r>
              <a:rPr lang="en-US" dirty="0"/>
              <a:t> Fuzzy (fuzzy logic) 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Syaraf</a:t>
            </a:r>
            <a:r>
              <a:rPr lang="en-US" dirty="0"/>
              <a:t> (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) </a:t>
            </a:r>
            <a:r>
              <a:rPr lang="en-US" dirty="0" smtClean="0"/>
              <a:t>: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(</a:t>
            </a:r>
            <a:r>
              <a:rPr lang="en-US" dirty="0" err="1"/>
              <a:t>neurall</a:t>
            </a:r>
            <a:r>
              <a:rPr lang="en-US" dirty="0"/>
              <a:t> network) </a:t>
            </a:r>
          </a:p>
          <a:p>
            <a:r>
              <a:rPr lang="en-US" dirty="0" smtClean="0"/>
              <a:t>Probabilistic </a:t>
            </a:r>
            <a:r>
              <a:rPr lang="en-US" dirty="0"/>
              <a:t>Reasoning (</a:t>
            </a:r>
            <a:r>
              <a:rPr lang="en-US" dirty="0" err="1"/>
              <a:t>mengakomodasi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) </a:t>
            </a:r>
          </a:p>
          <a:p>
            <a:r>
              <a:rPr lang="en-US" dirty="0" smtClean="0"/>
              <a:t>Evolutionary </a:t>
            </a:r>
            <a:r>
              <a:rPr lang="en-US" dirty="0"/>
              <a:t>Computing (</a:t>
            </a:r>
            <a:r>
              <a:rPr lang="en-US" dirty="0" err="1"/>
              <a:t>optimasi</a:t>
            </a:r>
            <a:r>
              <a:rPr lang="en-US" dirty="0"/>
              <a:t>) </a:t>
            </a:r>
            <a:r>
              <a:rPr lang="en-US" dirty="0" smtClean="0"/>
              <a:t>: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A75-6B61-4FB2-B044-DC303E6CBA90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2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dirty="0" smtClean="0"/>
              <a:t>MEMBANGUN SISTEM MENYELESAIKAN MASALAH KECERDASAN BUATAN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masalah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Merepresentasikan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pengetahuan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terbaik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EEF2-BA67-4358-9361-D60EC3684543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616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dirty="0" smtClean="0"/>
              <a:t>MENDEFISIKAN SUATU MASALAH DENGAN BAIK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Definisikan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‘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state space’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masalah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initial state)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akhir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goal state)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operatornya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aturannya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5F-5888-4F98-95BC-F2A06374F5F5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600400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711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proses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solusi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lintasan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marL="0" lv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Tujuan-solusi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F117-6FEC-4956-AF62-1D1BAC2251D3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EMPAT TEKNIK PEMECAHAN MASALAH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DDAD-AC99-403C-8B0C-9AE58DF078BE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6356350"/>
            <a:ext cx="338309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260436" y="1643050"/>
            <a:ext cx="2447925" cy="676292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ARTIFICIAL INTELLIGENCE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41086" y="3290892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SEARCHING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803236" y="326231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REASONING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917786" y="326231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PLANNING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860886" y="324326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57158" y="4424367"/>
            <a:ext cx="1998403" cy="145732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BLIND/UN-INFORMED SEARCH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METODE PENCARIAN HEURISTIK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FUNGSI HEURISTIK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571736" y="4424367"/>
            <a:ext cx="1864014" cy="143352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PROPORTIONAL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FIRST ORDER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FUZZY SYSTEMS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746336" y="4433892"/>
            <a:ext cx="1897366" cy="14240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GOAL STACK PLANNING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CONSTRAINT POSTING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822786" y="4405317"/>
            <a:ext cx="1892618" cy="14525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DECISION TREE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NEURAL 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GENETIC ALGORITHM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AutoShape 30"/>
          <p:cNvCxnSpPr>
            <a:cxnSpLocks noChangeShapeType="1"/>
          </p:cNvCxnSpPr>
          <p:nvPr/>
        </p:nvCxnSpPr>
        <p:spPr bwMode="auto">
          <a:xfrm>
            <a:off x="4451061" y="2319342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" name="AutoShape 31"/>
          <p:cNvCxnSpPr>
            <a:cxnSpLocks noChangeShapeType="1"/>
          </p:cNvCxnSpPr>
          <p:nvPr/>
        </p:nvCxnSpPr>
        <p:spPr bwMode="auto">
          <a:xfrm>
            <a:off x="1498311" y="2786067"/>
            <a:ext cx="6219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" name="AutoShape 32"/>
          <p:cNvCxnSpPr>
            <a:cxnSpLocks noChangeShapeType="1"/>
          </p:cNvCxnSpPr>
          <p:nvPr/>
        </p:nvCxnSpPr>
        <p:spPr bwMode="auto">
          <a:xfrm>
            <a:off x="1498311" y="2786067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" name="AutoShape 33"/>
          <p:cNvCxnSpPr>
            <a:cxnSpLocks noChangeShapeType="1"/>
          </p:cNvCxnSpPr>
          <p:nvPr/>
        </p:nvCxnSpPr>
        <p:spPr bwMode="auto">
          <a:xfrm>
            <a:off x="3498561" y="2795592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" name="AutoShape 34"/>
          <p:cNvCxnSpPr>
            <a:cxnSpLocks noChangeShapeType="1"/>
          </p:cNvCxnSpPr>
          <p:nvPr/>
        </p:nvCxnSpPr>
        <p:spPr bwMode="auto">
          <a:xfrm>
            <a:off x="5565486" y="2786067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AutoShape 35"/>
          <p:cNvCxnSpPr>
            <a:cxnSpLocks noChangeShapeType="1"/>
          </p:cNvCxnSpPr>
          <p:nvPr/>
        </p:nvCxnSpPr>
        <p:spPr bwMode="auto">
          <a:xfrm>
            <a:off x="7708611" y="2795592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36"/>
          <p:cNvCxnSpPr>
            <a:cxnSpLocks noChangeShapeType="1"/>
          </p:cNvCxnSpPr>
          <p:nvPr/>
        </p:nvCxnSpPr>
        <p:spPr bwMode="auto">
          <a:xfrm>
            <a:off x="1498311" y="3719517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" name="AutoShape 37"/>
          <p:cNvCxnSpPr>
            <a:cxnSpLocks noChangeShapeType="1"/>
          </p:cNvCxnSpPr>
          <p:nvPr/>
        </p:nvCxnSpPr>
        <p:spPr bwMode="auto">
          <a:xfrm>
            <a:off x="3498561" y="370999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38"/>
          <p:cNvCxnSpPr>
            <a:cxnSpLocks noChangeShapeType="1"/>
          </p:cNvCxnSpPr>
          <p:nvPr/>
        </p:nvCxnSpPr>
        <p:spPr bwMode="auto">
          <a:xfrm>
            <a:off x="5565486" y="3719517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39"/>
          <p:cNvCxnSpPr>
            <a:cxnSpLocks noChangeShapeType="1"/>
          </p:cNvCxnSpPr>
          <p:nvPr/>
        </p:nvCxnSpPr>
        <p:spPr bwMode="auto">
          <a:xfrm>
            <a:off x="7708611" y="367189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93162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 TEKNIK PEMECAHAN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1. Searching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(</a:t>
            </a:r>
            <a:r>
              <a:rPr lang="en-US" i="1" dirty="0"/>
              <a:t>state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i="1" dirty="0"/>
              <a:t>state-state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initial state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goal state</a:t>
            </a:r>
            <a:r>
              <a:rPr lang="en-US" dirty="0"/>
              <a:t>. </a:t>
            </a:r>
            <a:r>
              <a:rPr lang="en-US" i="1" dirty="0"/>
              <a:t>Searching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optimum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memandu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di </a:t>
            </a:r>
            <a:r>
              <a:rPr lang="en-US" dirty="0" err="1"/>
              <a:t>perjalanan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di </a:t>
            </a:r>
            <a:r>
              <a:rPr lang="en-US" dirty="0" err="1"/>
              <a:t>swedia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taksi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GPS (</a:t>
            </a:r>
            <a:r>
              <a:rPr lang="en-US" i="1" dirty="0"/>
              <a:t>Global Positioning System</a:t>
            </a:r>
            <a:r>
              <a:rPr lang="en-US" dirty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D8D-AD36-4CD2-9AFC-150A6F093CC5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3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 TEKNIK PEMECAHAN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ID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/>
              <a:t>Reasoning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maslah</a:t>
            </a:r>
            <a:r>
              <a:rPr lang="en-US" dirty="0"/>
              <a:t> </a:t>
            </a:r>
            <a:r>
              <a:rPr lang="en-US" dirty="0" err="1"/>
              <a:t>kedalm</a:t>
            </a:r>
            <a:r>
              <a:rPr lang="en-US" dirty="0"/>
              <a:t> </a:t>
            </a:r>
            <a:r>
              <a:rPr lang="en-US" i="1" dirty="0"/>
              <a:t>logic</a:t>
            </a:r>
            <a:r>
              <a:rPr lang="en-US" dirty="0"/>
              <a:t> (</a:t>
            </a:r>
            <a:r>
              <a:rPr lang="en-US" i="1" dirty="0"/>
              <a:t>mathematics tools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). </a:t>
            </a:r>
            <a:r>
              <a:rPr lang="en-US" i="1" dirty="0"/>
              <a:t>Reasoning</a:t>
            </a:r>
            <a:r>
              <a:rPr lang="en-US" dirty="0"/>
              <a:t> : software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catur</a:t>
            </a:r>
            <a:r>
              <a:rPr lang="en-US" dirty="0"/>
              <a:t> HITECH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AI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mengalahkan</a:t>
            </a:r>
            <a:r>
              <a:rPr lang="en-US" dirty="0"/>
              <a:t> grandmaster </a:t>
            </a:r>
            <a:r>
              <a:rPr lang="en-US" dirty="0" err="1"/>
              <a:t>dunia</a:t>
            </a:r>
            <a:r>
              <a:rPr lang="en-US" dirty="0"/>
              <a:t> Arnold Danker.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D8D-AD36-4CD2-9AFC-150A6F093CC5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767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 TEKNIK PEMECAHAN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D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/>
              <a:t>Planning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sub-sub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menyelesaikan</a:t>
            </a:r>
            <a:r>
              <a:rPr lang="en-US" dirty="0"/>
              <a:t> sub-sub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demi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solusi-solusi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sub-sub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sub-sub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Planning :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robotik</a:t>
            </a:r>
            <a:r>
              <a:rPr lang="en-US" dirty="0"/>
              <a:t>. Software Optimum – AIV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planner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European Space Agency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perakitan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D8D-AD36-4CD2-9AFC-150A6F093CC5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24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 TEKNIK PEMECAHAN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4. Learning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atuan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-data </a:t>
            </a:r>
            <a:r>
              <a:rPr lang="en-US" dirty="0" err="1"/>
              <a:t>ang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. Learning 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. Software ALVINN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dikemudikan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JST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ray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D8D-AD36-4CD2-9AFC-150A6F093CC5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6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dirty="0" smtClean="0"/>
              <a:t>WHAT IS AI ?????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Cambria" pitchFamily="18" charset="0"/>
              </a:rPr>
              <a:t>Manusia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cerdas</a:t>
            </a:r>
            <a:r>
              <a:rPr lang="en-US" sz="2400" dirty="0" smtClean="0">
                <a:latin typeface="Cambria" pitchFamily="18" charset="0"/>
              </a:rPr>
              <a:t> (</a:t>
            </a:r>
            <a:r>
              <a:rPr lang="en-US" sz="2400" dirty="0" err="1" smtClean="0">
                <a:latin typeface="Cambria" pitchFamily="18" charset="0"/>
              </a:rPr>
              <a:t>pandai</a:t>
            </a:r>
            <a:r>
              <a:rPr lang="en-US" sz="2400" dirty="0" smtClean="0">
                <a:latin typeface="Cambria" pitchFamily="18" charset="0"/>
              </a:rPr>
              <a:t>) </a:t>
            </a:r>
            <a:r>
              <a:rPr lang="en-US" sz="2400" dirty="0" err="1" smtClean="0">
                <a:latin typeface="Cambria" pitchFamily="18" charset="0"/>
              </a:rPr>
              <a:t>dalam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menyelesaikan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permasalahan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karena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manusia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mempunyai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pengetahuan</a:t>
            </a:r>
            <a:r>
              <a:rPr lang="en-US" sz="2400" dirty="0" smtClean="0">
                <a:latin typeface="Cambria" pitchFamily="18" charset="0"/>
              </a:rPr>
              <a:t> &amp; </a:t>
            </a:r>
            <a:r>
              <a:rPr lang="en-US" sz="2400" dirty="0" err="1" smtClean="0">
                <a:latin typeface="Cambria" pitchFamily="18" charset="0"/>
              </a:rPr>
              <a:t>pengalaman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Cambria" pitchFamily="18" charset="0"/>
              </a:rPr>
              <a:t>Pengetahuan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diperoleh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dari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belajar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Cambria" pitchFamily="18" charset="0"/>
              </a:rPr>
              <a:t>Bekal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pengetahuan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saja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tidak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cukup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manusia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juga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diberi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akal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untuk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melakukan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penalaran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mengambil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kesimpulan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berdasarkan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pengetahuan</a:t>
            </a:r>
            <a:r>
              <a:rPr lang="en-US" sz="2400" dirty="0" smtClean="0">
                <a:latin typeface="Cambria" pitchFamily="18" charset="0"/>
              </a:rPr>
              <a:t> &amp; </a:t>
            </a:r>
            <a:r>
              <a:rPr lang="en-US" sz="2400" dirty="0" err="1" smtClean="0">
                <a:latin typeface="Cambria" pitchFamily="18" charset="0"/>
              </a:rPr>
              <a:t>pengalaman</a:t>
            </a:r>
            <a:r>
              <a:rPr lang="en-US" sz="2400" dirty="0" smtClean="0">
                <a:latin typeface="Cambria" pitchFamily="18" charset="0"/>
              </a:rPr>
              <a:t> yang </a:t>
            </a:r>
            <a:r>
              <a:rPr lang="en-US" sz="2400" dirty="0" err="1" smtClean="0">
                <a:latin typeface="Cambria" pitchFamily="18" charset="0"/>
              </a:rPr>
              <a:t>dimiliki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Agar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 (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&amp; </a:t>
            </a:r>
            <a:r>
              <a:rPr lang="en-US" sz="2400" dirty="0" err="1"/>
              <a:t>sebaik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)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bekal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&amp;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menalar</a:t>
            </a:r>
            <a:r>
              <a:rPr lang="en-US" sz="24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248D-881D-4008-A02B-63CEAD4AF809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TEKNIK – TEKNIK 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Blind Search/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65138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Breadth-First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Search (BFS) dan Depth-First Search (DFS)</a:t>
            </a:r>
          </a:p>
          <a:p>
            <a:pPr marL="406400" indent="-406400">
              <a:buNone/>
              <a:tabLst>
                <a:tab pos="4064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	Heuristic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Serarch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Terbimbing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65138" indent="0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Pendakian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Bukit (Hill Climbing) dan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(Best First Search)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D8D-AD36-4CD2-9AFC-150A6F093CC5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76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	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dikunjungi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dahulu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mengunjungi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sv-SE" sz="2400" dirty="0">
                <a:latin typeface="Arial" pitchFamily="34" charset="0"/>
                <a:cs typeface="Arial" pitchFamily="34" charset="0"/>
              </a:rPr>
              <a:t>Mulai dari node akar terus ke level ke-1 dari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berpindah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berikutnya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dilanjutkan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terpenuhi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diimplementasikan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nyata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CFC0FB2-29DF-4027-BD1D-CF0E3AB0B84E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549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Algoritma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(</a:t>
            </a:r>
            <a:r>
              <a:rPr lang="en-US" dirty="0" err="1"/>
              <a:t>akar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antrian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solusi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bertetangga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antrian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dicek</a:t>
            </a:r>
            <a:r>
              <a:rPr lang="en-US" dirty="0"/>
              <a:t>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 smtClean="0"/>
              <a:t>kedua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552B37C-890C-4F41-90FD-778FBE76E699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16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Algoritma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ID" dirty="0" smtClean="0"/>
          </a:p>
          <a:p>
            <a:pPr marL="0" lvl="0" indent="0">
              <a:buNone/>
            </a:pPr>
            <a:endParaRPr lang="en-ID" dirty="0"/>
          </a:p>
          <a:p>
            <a:pPr marL="0" lvl="0" indent="0">
              <a:buNone/>
            </a:pPr>
            <a:endParaRPr lang="en-ID" dirty="0" smtClean="0"/>
          </a:p>
          <a:p>
            <a:pPr marL="0" lvl="0" indent="0">
              <a:buNone/>
            </a:pPr>
            <a:endParaRPr lang="en-ID" dirty="0"/>
          </a:p>
          <a:p>
            <a:pPr marL="0" lvl="0" indent="0">
              <a:buNone/>
            </a:pPr>
            <a:endParaRPr lang="en-ID" dirty="0" smtClean="0"/>
          </a:p>
          <a:p>
            <a:pPr marL="0" lvl="0" indent="0">
              <a:buNone/>
            </a:pPr>
            <a:endParaRPr lang="en-ID" dirty="0"/>
          </a:p>
          <a:p>
            <a:pPr marL="0" lvl="0" indent="0">
              <a:buNone/>
            </a:pPr>
            <a:endParaRPr lang="en-ID" dirty="0" smtClean="0"/>
          </a:p>
          <a:p>
            <a:pPr marL="0" indent="0">
              <a:buNone/>
            </a:pPr>
            <a:r>
              <a:rPr lang="en-US" dirty="0"/>
              <a:t>BFS = A – B – C – D – E – F – G – H – I – J – K – L - M 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552B37C-890C-4F41-90FD-778FBE76E699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pic>
        <p:nvPicPr>
          <p:cNvPr id="7" name="Picture 6" descr="C:\Users\Acer\Downloads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6460"/>
            <a:ext cx="695981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969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	-  Tidak akan menemui jalan buntu</a:t>
            </a:r>
          </a:p>
          <a:p>
            <a:pPr marL="623888" indent="-277813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breadth-first search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menemukannya</a:t>
            </a:r>
          </a:p>
          <a:p>
            <a:pPr marL="682625" indent="-336550">
              <a:buFontTx/>
              <a:buChar char="-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jika ada lebih dari satu solusi, maka solusi minimum akan ditemukan.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277813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23888" indent="-277813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EBBBAC-4AFC-44F9-BD2E-3A00152BCD0E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955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88840"/>
            <a:ext cx="8401080" cy="436911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anaknya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diulangi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ditemukannya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3202DD4-2349-498E-8112-0CC7267F8E1F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676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Contoh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88840"/>
            <a:ext cx="8401080" cy="4369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D4A882C-AE06-48BF-9C95-2EF1FC66A865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271712"/>
            <a:ext cx="4108603" cy="32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98954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	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Akan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menemukan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solusi tanpa harus menguji lebih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banyak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ditemukannya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diharapakan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Hanya akan menemukan 1 solusi pada setiap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CBDE59F-8BA2-4508-9FC8-016D5C0ACF01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528392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768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HEURISTIC SERARCH/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PENCARIAN HEURISTIK/TERBIMBING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FD0D-5D22-43C3-8136-81E94CF6BD7A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9655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PENCARIAN HEURISTIK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H</a:t>
            </a:r>
            <a:r>
              <a:rPr lang="en-US" i="1" dirty="0" smtClean="0"/>
              <a:t>euristic </a:t>
            </a:r>
            <a:r>
              <a:rPr lang="en-US" i="1" dirty="0"/>
              <a:t>search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/>
              <a:t>cost/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i="1" dirty="0"/>
              <a:t>goal state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current state. </a:t>
            </a:r>
            <a:endParaRPr lang="en-US" i="1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i="1" dirty="0"/>
              <a:t>heuristic search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i="1" dirty="0"/>
              <a:t>node-node </a:t>
            </a:r>
            <a:r>
              <a:rPr lang="en-US" dirty="0"/>
              <a:t>yang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goal state. </a:t>
            </a:r>
            <a:endParaRPr lang="en-US" i="1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i="1" dirty="0" err="1"/>
              <a:t>rute</a:t>
            </a:r>
            <a:r>
              <a:rPr lang="en-US" i="1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berangkat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B yang </a:t>
            </a:r>
            <a:r>
              <a:rPr lang="en-US" dirty="0" err="1"/>
              <a:t>letaknya</a:t>
            </a:r>
            <a:r>
              <a:rPr lang="en-US" dirty="0"/>
              <a:t> di Utara </a:t>
            </a:r>
            <a:r>
              <a:rPr lang="en-US" dirty="0" err="1"/>
              <a:t>kota</a:t>
            </a:r>
            <a:r>
              <a:rPr lang="en-US" dirty="0"/>
              <a:t> 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heuristic search,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difokuskan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Utara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i="1" dirty="0"/>
              <a:t>cost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goal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i="1" dirty="0"/>
              <a:t>heuristic search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i="1" dirty="0"/>
              <a:t>blind search.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FD0D-5D22-43C3-8136-81E94CF6BD7A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113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dirty="0" smtClean="0"/>
              <a:t>KESIMPULAN, WHAT IS AI ?????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i-FI" sz="2400" dirty="0" smtClean="0">
                <a:latin typeface="Cambria" pitchFamily="18" charset="0"/>
              </a:rPr>
              <a:t>Manusia bisa pandai menyelesaikan masalah karena </a:t>
            </a:r>
            <a:r>
              <a:rPr lang="en-US" sz="2400" dirty="0" err="1" smtClean="0">
                <a:latin typeface="Cambria" pitchFamily="18" charset="0"/>
              </a:rPr>
              <a:t>mempunyai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pengetahuan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penalaran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pengalaman</a:t>
            </a:r>
            <a:endParaRPr lang="en-US" sz="2400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Cambria" pitchFamily="18" charset="0"/>
              </a:rPr>
              <a:t>Komputer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agar </a:t>
            </a:r>
            <a:r>
              <a:rPr lang="en-US" sz="2400" dirty="0" err="1">
                <a:latin typeface="Cambria" pitchFamily="18" charset="0"/>
              </a:rPr>
              <a:t>dapat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bertindak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seperti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manusia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sebaik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manusia</a:t>
            </a:r>
            <a:r>
              <a:rPr lang="en-US" sz="2400" dirty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komputer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harus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diberikan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pengetahuan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memiliki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kemampuan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berpikir</a:t>
            </a:r>
            <a:endParaRPr lang="en-US" sz="2400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AI </a:t>
            </a:r>
            <a:r>
              <a:rPr lang="en-US" sz="2400" dirty="0" err="1">
                <a:latin typeface="Cambria" pitchFamily="18" charset="0"/>
              </a:rPr>
              <a:t>merupakan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salah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satu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bagian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dari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ilmu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komputer</a:t>
            </a:r>
            <a:r>
              <a:rPr lang="en-US" sz="2400" dirty="0">
                <a:latin typeface="Cambria" pitchFamily="18" charset="0"/>
              </a:rPr>
              <a:t> yang </a:t>
            </a:r>
            <a:r>
              <a:rPr lang="en-US" sz="2400" dirty="0" err="1">
                <a:latin typeface="Cambria" pitchFamily="18" charset="0"/>
              </a:rPr>
              <a:t>membuat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mesin</a:t>
            </a:r>
            <a:r>
              <a:rPr lang="en-US" sz="2400" dirty="0">
                <a:latin typeface="Cambria" pitchFamily="18" charset="0"/>
              </a:rPr>
              <a:t> (</a:t>
            </a:r>
            <a:r>
              <a:rPr lang="en-US" sz="2400" dirty="0" err="1">
                <a:latin typeface="Cambria" pitchFamily="18" charset="0"/>
              </a:rPr>
              <a:t>komputer</a:t>
            </a:r>
            <a:r>
              <a:rPr lang="en-US" sz="2400" dirty="0">
                <a:latin typeface="Cambria" pitchFamily="18" charset="0"/>
              </a:rPr>
              <a:t>) </a:t>
            </a:r>
            <a:r>
              <a:rPr lang="en-US" sz="2400" dirty="0" err="1">
                <a:latin typeface="Cambria" pitchFamily="18" charset="0"/>
              </a:rPr>
              <a:t>dapat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melakukan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pekerjaan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sebaik</a:t>
            </a:r>
            <a:r>
              <a:rPr lang="en-US" sz="2400" dirty="0">
                <a:latin typeface="Cambria" pitchFamily="18" charset="0"/>
              </a:rPr>
              <a:t> yang </a:t>
            </a:r>
            <a:r>
              <a:rPr lang="en-US" sz="2400" dirty="0" err="1">
                <a:latin typeface="Cambria" pitchFamily="18" charset="0"/>
              </a:rPr>
              <a:t>dilakukan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manusia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B3C4-7AAD-407F-93F3-A0A859C4B930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6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PENCARIAN HEURISTIK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Heuristic </a:t>
            </a:r>
            <a:r>
              <a:rPr lang="en-US" i="1" dirty="0"/>
              <a:t>search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(</a:t>
            </a:r>
            <a:r>
              <a:rPr lang="en-US" dirty="0" err="1"/>
              <a:t>perkiraan</a:t>
            </a:r>
            <a:r>
              <a:rPr lang="en-US" dirty="0"/>
              <a:t>) </a:t>
            </a:r>
            <a:r>
              <a:rPr lang="en-US" i="1" dirty="0"/>
              <a:t>cost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goal state,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heuristic. </a:t>
            </a:r>
            <a:endParaRPr lang="en-US" i="1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/>
              <a:t>heuristic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i="1" dirty="0"/>
              <a:t>heuristic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valid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/>
              <a:t>begitu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heuristic </a:t>
            </a:r>
            <a:r>
              <a:rPr lang="en-US" dirty="0"/>
              <a:t>yang </a:t>
            </a:r>
            <a:r>
              <a:rPr lang="en-US" dirty="0" err="1"/>
              <a:t>dipakai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pula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i="1" dirty="0"/>
              <a:t>heuristic </a:t>
            </a:r>
            <a:r>
              <a:rPr lang="en-US" dirty="0"/>
              <a:t>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FD0D-5D22-43C3-8136-81E94CF6BD7A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6641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ALGORITMA </a:t>
            </a:r>
            <a:r>
              <a:rPr lang="en-US" dirty="0" smtClean="0"/>
              <a:t>PENCARIAN </a:t>
            </a:r>
            <a:r>
              <a:rPr lang="en-US" dirty="0" smtClean="0"/>
              <a:t>DENGAN METODE </a:t>
            </a:r>
            <a:r>
              <a:rPr lang="en-US" dirty="0" smtClean="0"/>
              <a:t>HEURISTIK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(Generate and Test)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Pendakian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Bukit (Hill Climbing)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(Best First Search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Greedy 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A* </a:t>
            </a:r>
            <a:r>
              <a:rPr lang="en-US" i="1" dirty="0"/>
              <a:t>(A Star) Search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Alpha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Prunning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Means-End-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Anlysis,Constraint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Satisfaction, Simulated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Anealing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529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CONTOH METODE </a:t>
            </a:r>
            <a:r>
              <a:rPr lang="en-US" dirty="0" smtClean="0"/>
              <a:t>HEURISTIK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ID" sz="2400" dirty="0" smtClean="0"/>
          </a:p>
          <a:p>
            <a:pPr marL="0" lvl="0" indent="0">
              <a:buNone/>
            </a:pPr>
            <a:endParaRPr lang="en-ID" sz="2400" dirty="0"/>
          </a:p>
          <a:p>
            <a:pPr marL="0" lvl="0" indent="0">
              <a:buNone/>
            </a:pPr>
            <a:endParaRPr lang="en-ID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/>
              <a:t>8-puzzle</a:t>
            </a:r>
          </a:p>
          <a:p>
            <a:r>
              <a:rPr lang="en-US" sz="2400" dirty="0"/>
              <a:t>Ada 4 operator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menggerakkan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(state)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(new state).</a:t>
            </a:r>
          </a:p>
          <a:p>
            <a:pPr lvl="2"/>
            <a:r>
              <a:rPr lang="en-US" sz="1800" dirty="0" err="1"/>
              <a:t>Geser</a:t>
            </a:r>
            <a:r>
              <a:rPr lang="en-US" sz="1800" dirty="0"/>
              <a:t> </a:t>
            </a:r>
            <a:r>
              <a:rPr lang="en-US" sz="1800" dirty="0" err="1"/>
              <a:t>ubin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kiri</a:t>
            </a:r>
            <a:endParaRPr lang="en-US" sz="1800" dirty="0"/>
          </a:p>
          <a:p>
            <a:pPr lvl="2"/>
            <a:r>
              <a:rPr lang="en-US" sz="1800" dirty="0" err="1"/>
              <a:t>Geser</a:t>
            </a:r>
            <a:r>
              <a:rPr lang="en-US" sz="1800" dirty="0"/>
              <a:t> </a:t>
            </a:r>
            <a:r>
              <a:rPr lang="en-US" sz="1800" dirty="0" err="1"/>
              <a:t>ubin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kanan</a:t>
            </a:r>
            <a:endParaRPr lang="en-US" sz="1800" dirty="0"/>
          </a:p>
          <a:p>
            <a:pPr lvl="2"/>
            <a:r>
              <a:rPr lang="en-US" sz="1800" dirty="0" err="1"/>
              <a:t>Geser</a:t>
            </a:r>
            <a:r>
              <a:rPr lang="en-US" sz="1800" dirty="0"/>
              <a:t> </a:t>
            </a:r>
            <a:r>
              <a:rPr lang="en-US" sz="1800" dirty="0" err="1"/>
              <a:t>ubin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endParaRPr lang="en-US" sz="1800" dirty="0"/>
          </a:p>
          <a:p>
            <a:pPr lvl="2"/>
            <a:r>
              <a:rPr lang="en-US" sz="1800" dirty="0" err="1"/>
              <a:t>Geser</a:t>
            </a:r>
            <a:r>
              <a:rPr lang="en-US" sz="1800" dirty="0"/>
              <a:t> </a:t>
            </a:r>
            <a:r>
              <a:rPr lang="en-US" sz="1800" dirty="0" err="1"/>
              <a:t>ubin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endParaRPr lang="en-US" sz="1800" dirty="0"/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pic>
        <p:nvPicPr>
          <p:cNvPr id="8" name="Picture 7" descr="Image-01"/>
          <p:cNvPicPr/>
          <p:nvPr/>
        </p:nvPicPr>
        <p:blipFill>
          <a:blip r:embed="rId2"/>
          <a:srcRect l="11925" t="1733" r="10716" b="70000"/>
          <a:stretch>
            <a:fillRect/>
          </a:stretch>
        </p:blipFill>
        <p:spPr bwMode="auto">
          <a:xfrm>
            <a:off x="2812057" y="1810544"/>
            <a:ext cx="3519886" cy="151216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821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CONTOH METODE </a:t>
            </a:r>
            <a:r>
              <a:rPr lang="en-US" dirty="0" smtClean="0"/>
              <a:t>HEURISTIK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D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/>
              <a:t>straight-line distance</a:t>
            </a:r>
            <a:r>
              <a:rPr lang="en-US" dirty="0"/>
              <a:t> (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Bucharest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pic>
        <p:nvPicPr>
          <p:cNvPr id="7" name="Picture 6" descr="romania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417638"/>
            <a:ext cx="6936432" cy="3840926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3191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CONTOH METODE </a:t>
            </a:r>
            <a:r>
              <a:rPr lang="en-US" dirty="0" smtClean="0"/>
              <a:t>HEURISTIK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425881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Travelling </a:t>
            </a:r>
            <a:r>
              <a:rPr lang="en-US" sz="2400" b="1" dirty="0"/>
              <a:t>Salesman Problem (TSP</a:t>
            </a:r>
            <a:r>
              <a:rPr lang="en-US" sz="2400" b="1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/>
              <a:t>salesman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mengunjungi</a:t>
            </a:r>
            <a:r>
              <a:rPr lang="en-US" sz="2400" dirty="0"/>
              <a:t> n </a:t>
            </a:r>
            <a:r>
              <a:rPr lang="en-US" sz="2400" dirty="0" err="1"/>
              <a:t>kota</a:t>
            </a:r>
            <a:r>
              <a:rPr lang="en-US" sz="2400" dirty="0"/>
              <a:t>.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. Kita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setaip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1 kali.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4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220" y="1772817"/>
            <a:ext cx="4215779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33126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PEMBANGKITAN &amp; PENGUJIAN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Penggabungan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depth-first search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pelacakan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mundur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(backtracking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belakang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jawaban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PENDAKIAN BUKIT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heuristic.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Pembangkitan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feedback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nb-NO" sz="2400" dirty="0" smtClean="0">
                <a:latin typeface="Arial" pitchFamily="34" charset="0"/>
                <a:cs typeface="Arial" pitchFamily="34" charset="0"/>
              </a:rPr>
              <a:t>Tes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yang berupa fungsi heuristic ini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terkaan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diambil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keadaan-keadaan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394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FIRST SEARCH </a:t>
            </a:r>
            <a:br>
              <a:rPr lang="en-US" dirty="0" smtClean="0"/>
            </a:br>
            <a:r>
              <a:rPr lang="en-US" sz="2400" dirty="0" smtClean="0"/>
              <a:t>(PENCARIAN TERBAIK PERTAMA)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Kombinasi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depth-first search dan breadth-first search.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diperbolehkan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mengunjungi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node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level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ternyata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ternyata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heuristic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buruk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Heuristik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prakiraan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estimasi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cost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initial state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goal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 TIF01405,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75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26FD-A29D-4C8F-BCC6-853A51C94276}" type="datetime1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en-US" i="1" dirty="0" smtClean="0">
                <a:latin typeface="Cambria" pitchFamily="18" charset="0"/>
              </a:rPr>
              <a:t>Knowledge Base</a:t>
            </a:r>
          </a:p>
          <a:p>
            <a:pPr>
              <a:buNone/>
            </a:pPr>
            <a:r>
              <a:rPr lang="en-US" i="1" dirty="0" smtClean="0">
                <a:latin typeface="Cambria" pitchFamily="18" charset="0"/>
              </a:rPr>
              <a:t>	</a:t>
            </a:r>
            <a:r>
              <a:rPr lang="en-US" i="1" dirty="0" err="1" smtClean="0">
                <a:latin typeface="Cambria" pitchFamily="18" charset="0"/>
              </a:rPr>
              <a:t>Berisi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fakta-fakta</a:t>
            </a:r>
            <a:r>
              <a:rPr lang="en-US" i="1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teori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pemikiran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hubungan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antara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lainnya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r>
              <a:rPr lang="en-US" i="1" dirty="0" smtClean="0">
                <a:latin typeface="Cambria" pitchFamily="18" charset="0"/>
              </a:rPr>
              <a:t>Inference Engine</a:t>
            </a:r>
          </a:p>
          <a:p>
            <a:pPr>
              <a:buNone/>
            </a:pPr>
            <a:r>
              <a:rPr lang="en-US" i="1" dirty="0" smtClean="0">
                <a:latin typeface="Cambria" pitchFamily="18" charset="0"/>
              </a:rPr>
              <a:t>	</a:t>
            </a:r>
            <a:r>
              <a:rPr lang="en-US" i="1" dirty="0" err="1" smtClean="0">
                <a:latin typeface="Cambria" pitchFamily="18" charset="0"/>
              </a:rPr>
              <a:t>Kemampuan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menarik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kesimpulan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berdasarkan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pengalaman</a:t>
            </a:r>
            <a:r>
              <a:rPr lang="en-US" dirty="0" smtClean="0">
                <a:latin typeface="Cambria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24612"/>
            <a:ext cx="8136904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Two Main Section in AI Applications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0D9111B-7444-4798-82E4-2E5A67D53D20}" type="datetime1">
              <a:rPr lang="en-US" smtClean="0"/>
              <a:t>4/21/2018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355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4"/>
            <a:ext cx="9144000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Artificial Intelligence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299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A00F1C4-6B4E-4933-8406-C552263CD34E}" type="datetime1">
              <a:rPr lang="en-US" smtClean="0"/>
              <a:t>4/21/2018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0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dirty="0" smtClean="0"/>
              <a:t>ARTIFICIAL INTELLIGENCE AND NATURAL INTELIGENCE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5F1C-5E04-489C-BD66-D88987B98B3A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12315"/>
              </p:ext>
            </p:extLst>
          </p:nvPr>
        </p:nvGraphicFramePr>
        <p:xfrm>
          <a:off x="179512" y="1700808"/>
          <a:ext cx="86409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Artificial Intelligence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Natural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Inteligence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Permanent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quickly changes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More easily duplicated and distributed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Proses transfer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lainnya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membutuhkan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proses yang lama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Cheaper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mahal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karena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jarang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mendatangkan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orang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pekerjaan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Consistent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Sering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berubah-ubah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sifat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can be documented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Sulit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direproduksi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Faster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lambat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can do a better job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Seringkali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kurang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teliti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1C0-ACD6-40EC-AB84-12179679FB4A}" type="datetime1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9443"/>
            <a:ext cx="8058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94087"/>
            <a:ext cx="8067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0509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0" y="52604"/>
            <a:ext cx="756084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History of Artificial Intelligence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C185-DBC3-40A3-81D2-FAFC653D2288}" type="datetime1">
              <a:rPr lang="en-US" smtClean="0"/>
              <a:t>4/21/2018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01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LINGKUP KECERDASAN BUATAN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/>
              <a:t>pakar</a:t>
            </a:r>
            <a:r>
              <a:rPr lang="en-US" sz="2000" dirty="0"/>
              <a:t> (expert system) :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para </a:t>
            </a:r>
            <a:r>
              <a:rPr lang="en-US" sz="2000" dirty="0" err="1"/>
              <a:t>pakar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meniru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pakar</a:t>
            </a:r>
            <a:r>
              <a:rPr lang="en-US" sz="2000" dirty="0"/>
              <a:t>. </a:t>
            </a:r>
          </a:p>
          <a:p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 (natural language processing) : user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berkomunikasi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r>
              <a:rPr lang="en-US" sz="2000" dirty="0"/>
              <a:t>, </a:t>
            </a:r>
            <a:r>
              <a:rPr lang="en-US" sz="2000" dirty="0" err="1"/>
              <a:t>misal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inggris</a:t>
            </a:r>
            <a:r>
              <a:rPr lang="en-US" sz="2000" dirty="0"/>
              <a:t>,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indonesia</a:t>
            </a:r>
            <a:r>
              <a:rPr lang="en-US" sz="2000" dirty="0"/>
              <a:t>,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jawa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Pengenalan</a:t>
            </a:r>
            <a:r>
              <a:rPr lang="en-US" sz="2000" dirty="0" smtClean="0"/>
              <a:t> </a:t>
            </a:r>
            <a:r>
              <a:rPr lang="en-US" sz="2000" dirty="0" err="1"/>
              <a:t>ucapan</a:t>
            </a:r>
            <a:r>
              <a:rPr lang="en-US" sz="2000" dirty="0"/>
              <a:t> (speech recognition) :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berkomunikasi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. </a:t>
            </a:r>
          </a:p>
          <a:p>
            <a:r>
              <a:rPr lang="en-US" sz="2000" dirty="0" err="1" smtClean="0"/>
              <a:t>Robotika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 err="1"/>
              <a:t>sistem</a:t>
            </a:r>
            <a:r>
              <a:rPr lang="en-US" sz="2000" dirty="0"/>
              <a:t> sensor </a:t>
            </a:r>
          </a:p>
          <a:p>
            <a:r>
              <a:rPr lang="en-US" sz="2000" dirty="0" smtClean="0"/>
              <a:t>Computer </a:t>
            </a:r>
            <a:r>
              <a:rPr lang="en-US" sz="2000" dirty="0"/>
              <a:t>vision : </a:t>
            </a:r>
            <a:r>
              <a:rPr lang="en-US" sz="2000" dirty="0" err="1"/>
              <a:t>menginterpretasikan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objek-objek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Intelligent </a:t>
            </a:r>
            <a:r>
              <a:rPr lang="en-US" sz="2000" dirty="0"/>
              <a:t>computer-aided instruction :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tutor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melatih</a:t>
            </a:r>
            <a:r>
              <a:rPr lang="en-US" sz="2000" dirty="0"/>
              <a:t> &amp; </a:t>
            </a:r>
            <a:r>
              <a:rPr lang="en-US" sz="2000" dirty="0" err="1"/>
              <a:t>mengajar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Game </a:t>
            </a:r>
            <a:r>
              <a:rPr lang="en-US" sz="2000" dirty="0"/>
              <a:t>playing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F20C-9183-4609-97D2-F69E66C4DF29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Kecerdasan Buatan -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13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1706</Words>
  <Application>Microsoft Office PowerPoint</Application>
  <PresentationFormat>On-screen Show (4:3)</PresentationFormat>
  <Paragraphs>288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WHAT IS AI ?????</vt:lpstr>
      <vt:lpstr>KESIMPULAN, WHAT IS AI ?????</vt:lpstr>
      <vt:lpstr>PowerPoint Presentation</vt:lpstr>
      <vt:lpstr>PowerPoint Presentation</vt:lpstr>
      <vt:lpstr>ARTIFICIAL INTELLIGENCE AND NATURAL INTELIGENCE</vt:lpstr>
      <vt:lpstr>PowerPoint Presentation</vt:lpstr>
      <vt:lpstr>PowerPoint Presentation</vt:lpstr>
      <vt:lpstr>LINGKUP KECERDASAN BUATAN</vt:lpstr>
      <vt:lpstr>SOFT Computing </vt:lpstr>
      <vt:lpstr>SOFT Computing </vt:lpstr>
      <vt:lpstr>MEMBANGUN SISTEM MENYELESAIKAN MASALAH KECERDASAN BUATAN</vt:lpstr>
      <vt:lpstr>MENDEFISIKAN SUATU MASALAH DENGAN BAIK</vt:lpstr>
      <vt:lpstr>KONSEP PENCARIAN</vt:lpstr>
      <vt:lpstr>EMPAT TEKNIK PEMECAHAN MASALAH</vt:lpstr>
      <vt:lpstr>EMPAT TEKNIK PEMECAHAN MASALAH</vt:lpstr>
      <vt:lpstr>EMPAT TEKNIK PEMECAHAN MASALAH</vt:lpstr>
      <vt:lpstr>EMPAT TEKNIK PEMECAHAN MASALAH</vt:lpstr>
      <vt:lpstr>EMPAT TEKNIK PEMECAHAN MASALAH</vt:lpstr>
      <vt:lpstr>TEKNIK – TEKNIK PENCARIAN</vt:lpstr>
      <vt:lpstr>BREADTH FIRST SEARCH  (Pencarian Melebar Pertama)</vt:lpstr>
      <vt:lpstr>BREADTH FIRST SEARCH  (Pencarian Melebar Pertama) – Algoritma/cara kerja</vt:lpstr>
      <vt:lpstr>BREADTH FIRST SEARCH  (Pencarian Melebar Pertama) – Algoritma/cara kerja</vt:lpstr>
      <vt:lpstr>BREADTH FIRST SEARCH  (Pencarian Melebar Pertama)</vt:lpstr>
      <vt:lpstr>DEPTH FIRST SEARCH  (Pencarian Kedalam Pertama)</vt:lpstr>
      <vt:lpstr>DEPTH FIRST SEARCH  (Pencarian Kedalam Pertama) - Contoh</vt:lpstr>
      <vt:lpstr>DEPTH FIRST SEARCH  (Pencarian Kedalam Pertama)</vt:lpstr>
      <vt:lpstr>PowerPoint Presentation</vt:lpstr>
      <vt:lpstr>PENCARIAN HEURISTIK</vt:lpstr>
      <vt:lpstr>PENCARIAN HEURISTIK</vt:lpstr>
      <vt:lpstr>ALGORITMA PENCARIAN DENGAN METODE HEURISTIK </vt:lpstr>
      <vt:lpstr>CONTOH METODE HEURISTIK </vt:lpstr>
      <vt:lpstr>CONTOH METODE HEURISTIK </vt:lpstr>
      <vt:lpstr>CONTOH METODE HEURISTIK </vt:lpstr>
      <vt:lpstr>PEMBANGKITAN &amp; PENGUJIAN</vt:lpstr>
      <vt:lpstr>PENDAKIAN BUKIT</vt:lpstr>
      <vt:lpstr>BEST FIRST SEARCH  (PENCARIAN TERBAIK PERTAMA)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432</cp:revision>
  <cp:lastPrinted>2015-09-17T08:41:14Z</cp:lastPrinted>
  <dcterms:created xsi:type="dcterms:W3CDTF">2010-04-18T12:06:30Z</dcterms:created>
  <dcterms:modified xsi:type="dcterms:W3CDTF">2018-04-21T00:09:25Z</dcterms:modified>
</cp:coreProperties>
</file>