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9"/>
  </p:notesMasterIdLst>
  <p:handoutMasterIdLst>
    <p:handoutMasterId r:id="rId100"/>
  </p:handoutMasterIdLst>
  <p:sldIdLst>
    <p:sldId id="256" r:id="rId2"/>
    <p:sldId id="291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2" r:id="rId33"/>
    <p:sldId id="363" r:id="rId34"/>
    <p:sldId id="364" r:id="rId35"/>
    <p:sldId id="365" r:id="rId36"/>
    <p:sldId id="366" r:id="rId37"/>
    <p:sldId id="367" r:id="rId38"/>
    <p:sldId id="368" r:id="rId39"/>
    <p:sldId id="369" r:id="rId40"/>
    <p:sldId id="370" r:id="rId41"/>
    <p:sldId id="371" r:id="rId42"/>
    <p:sldId id="372" r:id="rId43"/>
    <p:sldId id="373" r:id="rId44"/>
    <p:sldId id="374" r:id="rId45"/>
    <p:sldId id="375" r:id="rId46"/>
    <p:sldId id="376" r:id="rId47"/>
    <p:sldId id="377" r:id="rId48"/>
    <p:sldId id="378" r:id="rId49"/>
    <p:sldId id="379" r:id="rId50"/>
    <p:sldId id="380" r:id="rId51"/>
    <p:sldId id="381" r:id="rId52"/>
    <p:sldId id="382" r:id="rId53"/>
    <p:sldId id="383" r:id="rId54"/>
    <p:sldId id="384" r:id="rId55"/>
    <p:sldId id="385" r:id="rId56"/>
    <p:sldId id="386" r:id="rId57"/>
    <p:sldId id="387" r:id="rId58"/>
    <p:sldId id="388" r:id="rId59"/>
    <p:sldId id="389" r:id="rId60"/>
    <p:sldId id="390" r:id="rId61"/>
    <p:sldId id="391" r:id="rId62"/>
    <p:sldId id="392" r:id="rId63"/>
    <p:sldId id="393" r:id="rId64"/>
    <p:sldId id="394" r:id="rId65"/>
    <p:sldId id="395" r:id="rId66"/>
    <p:sldId id="396" r:id="rId67"/>
    <p:sldId id="397" r:id="rId68"/>
    <p:sldId id="398" r:id="rId69"/>
    <p:sldId id="399" r:id="rId70"/>
    <p:sldId id="400" r:id="rId71"/>
    <p:sldId id="401" r:id="rId72"/>
    <p:sldId id="402" r:id="rId73"/>
    <p:sldId id="403" r:id="rId74"/>
    <p:sldId id="404" r:id="rId75"/>
    <p:sldId id="405" r:id="rId76"/>
    <p:sldId id="406" r:id="rId77"/>
    <p:sldId id="407" r:id="rId78"/>
    <p:sldId id="408" r:id="rId79"/>
    <p:sldId id="409" r:id="rId80"/>
    <p:sldId id="410" r:id="rId81"/>
    <p:sldId id="411" r:id="rId82"/>
    <p:sldId id="412" r:id="rId83"/>
    <p:sldId id="413" r:id="rId84"/>
    <p:sldId id="414" r:id="rId85"/>
    <p:sldId id="415" r:id="rId86"/>
    <p:sldId id="416" r:id="rId87"/>
    <p:sldId id="417" r:id="rId88"/>
    <p:sldId id="418" r:id="rId89"/>
    <p:sldId id="419" r:id="rId90"/>
    <p:sldId id="420" r:id="rId91"/>
    <p:sldId id="421" r:id="rId92"/>
    <p:sldId id="422" r:id="rId93"/>
    <p:sldId id="329" r:id="rId94"/>
    <p:sldId id="330" r:id="rId95"/>
    <p:sldId id="331" r:id="rId96"/>
    <p:sldId id="332" r:id="rId97"/>
    <p:sldId id="443" r:id="rId98"/>
  </p:sldIdLst>
  <p:sldSz cx="9144000" cy="6858000" type="screen4x3"/>
  <p:notesSz cx="6761163" cy="9942513"/>
  <p:custDataLst>
    <p:tags r:id="rId10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0409" autoAdjust="0"/>
  </p:normalViewPr>
  <p:slideViewPr>
    <p:cSldViewPr>
      <p:cViewPr varScale="1">
        <p:scale>
          <a:sx n="62" d="100"/>
          <a:sy n="62" d="100"/>
        </p:scale>
        <p:origin x="151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commentAuthors" Target="commentAuthor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handoutMaster" Target="handoutMasters/handoutMaster1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4" Type="http://schemas.openxmlformats.org/officeDocument/2006/relationships/image" Target="../media/image71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4" Type="http://schemas.openxmlformats.org/officeDocument/2006/relationships/image" Target="../media/image89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91.wmf"/><Relationship Id="rId1" Type="http://schemas.openxmlformats.org/officeDocument/2006/relationships/image" Target="../media/image74.wmf"/><Relationship Id="rId6" Type="http://schemas.openxmlformats.org/officeDocument/2006/relationships/image" Target="../media/image94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4" Type="http://schemas.openxmlformats.org/officeDocument/2006/relationships/image" Target="../media/image100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w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5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wmf"/><Relationship Id="rId1" Type="http://schemas.openxmlformats.org/officeDocument/2006/relationships/image" Target="../media/image114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4" Type="http://schemas.openxmlformats.org/officeDocument/2006/relationships/image" Target="../media/image118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4" Type="http://schemas.openxmlformats.org/officeDocument/2006/relationships/image" Target="../media/image122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4" Type="http://schemas.openxmlformats.org/officeDocument/2006/relationships/image" Target="../media/image126.wmf"/></Relationships>
</file>

<file path=ppt/drawings/_rels/vmlDrawing5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3" Type="http://schemas.openxmlformats.org/officeDocument/2006/relationships/image" Target="../media/image129.wmf"/><Relationship Id="rId7" Type="http://schemas.openxmlformats.org/officeDocument/2006/relationships/image" Target="../media/image133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Relationship Id="rId6" Type="http://schemas.openxmlformats.org/officeDocument/2006/relationships/image" Target="../media/image132.wmf"/><Relationship Id="rId11" Type="http://schemas.openxmlformats.org/officeDocument/2006/relationships/image" Target="../media/image137.wmf"/><Relationship Id="rId5" Type="http://schemas.openxmlformats.org/officeDocument/2006/relationships/image" Target="../media/image131.wmf"/><Relationship Id="rId10" Type="http://schemas.openxmlformats.org/officeDocument/2006/relationships/image" Target="../media/image136.wmf"/><Relationship Id="rId4" Type="http://schemas.openxmlformats.org/officeDocument/2006/relationships/image" Target="../media/image130.wmf"/><Relationship Id="rId9" Type="http://schemas.openxmlformats.org/officeDocument/2006/relationships/image" Target="../media/image135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image" Target="../media/image139.wmf"/><Relationship Id="rId1" Type="http://schemas.openxmlformats.org/officeDocument/2006/relationships/image" Target="../media/image138.wmf"/><Relationship Id="rId4" Type="http://schemas.openxmlformats.org/officeDocument/2006/relationships/image" Target="../media/image141.w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I.1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I.1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3376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526D9-A5A6-41AF-8A00-46949A839F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17/9/2015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 ........,  MK : Fuzzy Logic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17/9/2015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 ........,  MK : Fuzzy Logic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EAA36-E58C-445B-98DE-F29F076096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668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17/9/2015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Kode MK :TIF ........,  MK : Fuzzy Logic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17/9/2015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Kode MK :TIF ........,  MK : Fuzzy Logic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17/9/2015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 ........,  MK : Fuzzy Logic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23528" y="404664"/>
            <a:ext cx="165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17/9/2015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 ........,  MK : Fuzzy Logic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17/9/2015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 ........,  MK : Fuzzy Logic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17/9/2015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 ........,  MK : Fuzzy Logic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17/9/2015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 ........,  MK : Fuzzy Logic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17/9/2015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 ........,  MK : Fuzzy Logic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fade thruBlk="1"/>
  </p:transition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2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8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9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0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1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5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6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7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8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0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1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3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5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39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0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46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50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51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57.bin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57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63.bin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9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63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64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66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69.bin"/><Relationship Id="rId10" Type="http://schemas.openxmlformats.org/officeDocument/2006/relationships/image" Target="../media/image71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7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72.w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oleObject" Target="../embeddings/oleObject78.bin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7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74.wmf"/><Relationship Id="rId11" Type="http://schemas.openxmlformats.org/officeDocument/2006/relationships/oleObject" Target="../embeddings/oleObject77.bin"/><Relationship Id="rId5" Type="http://schemas.openxmlformats.org/officeDocument/2006/relationships/oleObject" Target="../embeddings/oleObject74.bin"/><Relationship Id="rId10" Type="http://schemas.openxmlformats.org/officeDocument/2006/relationships/image" Target="../media/image76.wmf"/><Relationship Id="rId4" Type="http://schemas.openxmlformats.org/officeDocument/2006/relationships/image" Target="../media/image73.wmf"/><Relationship Id="rId9" Type="http://schemas.openxmlformats.org/officeDocument/2006/relationships/oleObject" Target="../embeddings/oleObject76.bin"/><Relationship Id="rId14" Type="http://schemas.openxmlformats.org/officeDocument/2006/relationships/image" Target="../media/image78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79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80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84.w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83.w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87.bin"/><Relationship Id="rId10" Type="http://schemas.openxmlformats.org/officeDocument/2006/relationships/image" Target="../media/image89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89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90.w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oleObject" Target="../embeddings/oleObject96.bin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3.bin"/><Relationship Id="rId12" Type="http://schemas.openxmlformats.org/officeDocument/2006/relationships/image" Target="../media/image9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91.wmf"/><Relationship Id="rId11" Type="http://schemas.openxmlformats.org/officeDocument/2006/relationships/oleObject" Target="../embeddings/oleObject95.bin"/><Relationship Id="rId5" Type="http://schemas.openxmlformats.org/officeDocument/2006/relationships/oleObject" Target="../embeddings/oleObject92.bin"/><Relationship Id="rId10" Type="http://schemas.openxmlformats.org/officeDocument/2006/relationships/image" Target="../media/image92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94.bin"/><Relationship Id="rId14" Type="http://schemas.openxmlformats.org/officeDocument/2006/relationships/image" Target="../media/image94.w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oleObject" Target="../embeddings/oleObject97.bin"/><Relationship Id="rId7" Type="http://schemas.openxmlformats.org/officeDocument/2006/relationships/oleObject" Target="../embeddings/oleObject9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98.bin"/><Relationship Id="rId4" Type="http://schemas.openxmlformats.org/officeDocument/2006/relationships/image" Target="../media/image80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96.wmf"/><Relationship Id="rId5" Type="http://schemas.openxmlformats.org/officeDocument/2006/relationships/oleObject" Target="../embeddings/oleObject101.bin"/><Relationship Id="rId4" Type="http://schemas.openxmlformats.org/officeDocument/2006/relationships/image" Target="../media/image95.w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3" Type="http://schemas.openxmlformats.org/officeDocument/2006/relationships/oleObject" Target="../embeddings/oleObject102.bin"/><Relationship Id="rId7" Type="http://schemas.openxmlformats.org/officeDocument/2006/relationships/oleObject" Target="../embeddings/oleObject10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98.wmf"/><Relationship Id="rId11" Type="http://schemas.openxmlformats.org/officeDocument/2006/relationships/image" Target="../media/image100.wmf"/><Relationship Id="rId5" Type="http://schemas.openxmlformats.org/officeDocument/2006/relationships/oleObject" Target="../embeddings/oleObject103.bin"/><Relationship Id="rId10" Type="http://schemas.openxmlformats.org/officeDocument/2006/relationships/oleObject" Target="../embeddings/oleObject106.bin"/><Relationship Id="rId4" Type="http://schemas.openxmlformats.org/officeDocument/2006/relationships/image" Target="../media/image97.wmf"/><Relationship Id="rId9" Type="http://schemas.openxmlformats.org/officeDocument/2006/relationships/image" Target="../media/image99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02.wmf"/><Relationship Id="rId5" Type="http://schemas.openxmlformats.org/officeDocument/2006/relationships/oleObject" Target="../embeddings/oleObject108.bin"/><Relationship Id="rId4" Type="http://schemas.openxmlformats.org/officeDocument/2006/relationships/image" Target="../media/image101.wm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110.bin"/><Relationship Id="rId4" Type="http://schemas.openxmlformats.org/officeDocument/2006/relationships/image" Target="../media/image80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10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05.wmf"/><Relationship Id="rId5" Type="http://schemas.openxmlformats.org/officeDocument/2006/relationships/oleObject" Target="../embeddings/oleObject114.bin"/><Relationship Id="rId4" Type="http://schemas.openxmlformats.org/officeDocument/2006/relationships/image" Target="../media/image104.wmf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oleObject" Target="../embeddings/oleObject116.bin"/><Relationship Id="rId7" Type="http://schemas.openxmlformats.org/officeDocument/2006/relationships/oleObject" Target="../embeddings/oleObject1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08.wmf"/><Relationship Id="rId5" Type="http://schemas.openxmlformats.org/officeDocument/2006/relationships/oleObject" Target="../embeddings/oleObject117.bin"/><Relationship Id="rId4" Type="http://schemas.openxmlformats.org/officeDocument/2006/relationships/image" Target="../media/image107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4" Type="http://schemas.openxmlformats.org/officeDocument/2006/relationships/image" Target="../media/image110.w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4" Type="http://schemas.openxmlformats.org/officeDocument/2006/relationships/image" Target="../media/image111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13.wmf"/><Relationship Id="rId5" Type="http://schemas.openxmlformats.org/officeDocument/2006/relationships/oleObject" Target="../embeddings/oleObject122.bin"/><Relationship Id="rId4" Type="http://schemas.openxmlformats.org/officeDocument/2006/relationships/image" Target="../media/image112.w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15.wmf"/><Relationship Id="rId5" Type="http://schemas.openxmlformats.org/officeDocument/2006/relationships/oleObject" Target="../embeddings/oleObject124.bin"/><Relationship Id="rId4" Type="http://schemas.openxmlformats.org/officeDocument/2006/relationships/image" Target="../media/image114.wmf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3" Type="http://schemas.openxmlformats.org/officeDocument/2006/relationships/oleObject" Target="../embeddings/oleObject125.bin"/><Relationship Id="rId7" Type="http://schemas.openxmlformats.org/officeDocument/2006/relationships/oleObject" Target="../embeddings/oleObject1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17.wmf"/><Relationship Id="rId5" Type="http://schemas.openxmlformats.org/officeDocument/2006/relationships/oleObject" Target="../embeddings/oleObject126.bin"/><Relationship Id="rId10" Type="http://schemas.openxmlformats.org/officeDocument/2006/relationships/image" Target="../media/image118.wmf"/><Relationship Id="rId4" Type="http://schemas.openxmlformats.org/officeDocument/2006/relationships/image" Target="../media/image116.wmf"/><Relationship Id="rId9" Type="http://schemas.openxmlformats.org/officeDocument/2006/relationships/oleObject" Target="../embeddings/oleObject128.bin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oleObject" Target="../embeddings/oleObject129.bin"/><Relationship Id="rId7" Type="http://schemas.openxmlformats.org/officeDocument/2006/relationships/oleObject" Target="../embeddings/oleObject1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20.wmf"/><Relationship Id="rId5" Type="http://schemas.openxmlformats.org/officeDocument/2006/relationships/oleObject" Target="../embeddings/oleObject130.bin"/><Relationship Id="rId10" Type="http://schemas.openxmlformats.org/officeDocument/2006/relationships/image" Target="../media/image122.wmf"/><Relationship Id="rId4" Type="http://schemas.openxmlformats.org/officeDocument/2006/relationships/image" Target="../media/image119.wmf"/><Relationship Id="rId9" Type="http://schemas.openxmlformats.org/officeDocument/2006/relationships/oleObject" Target="../embeddings/oleObject132.bin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3" Type="http://schemas.openxmlformats.org/officeDocument/2006/relationships/oleObject" Target="../embeddings/oleObject133.bin"/><Relationship Id="rId7" Type="http://schemas.openxmlformats.org/officeDocument/2006/relationships/oleObject" Target="../embeddings/oleObject1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24.wmf"/><Relationship Id="rId5" Type="http://schemas.openxmlformats.org/officeDocument/2006/relationships/oleObject" Target="../embeddings/oleObject134.bin"/><Relationship Id="rId10" Type="http://schemas.openxmlformats.org/officeDocument/2006/relationships/image" Target="../media/image126.wmf"/><Relationship Id="rId4" Type="http://schemas.openxmlformats.org/officeDocument/2006/relationships/image" Target="../media/image123.wmf"/><Relationship Id="rId9" Type="http://schemas.openxmlformats.org/officeDocument/2006/relationships/oleObject" Target="../embeddings/oleObject136.bin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13" Type="http://schemas.openxmlformats.org/officeDocument/2006/relationships/oleObject" Target="../embeddings/oleObject142.bin"/><Relationship Id="rId18" Type="http://schemas.openxmlformats.org/officeDocument/2006/relationships/image" Target="../media/image134.wmf"/><Relationship Id="rId3" Type="http://schemas.openxmlformats.org/officeDocument/2006/relationships/oleObject" Target="../embeddings/oleObject137.bin"/><Relationship Id="rId21" Type="http://schemas.openxmlformats.org/officeDocument/2006/relationships/oleObject" Target="../embeddings/oleObject146.bin"/><Relationship Id="rId7" Type="http://schemas.openxmlformats.org/officeDocument/2006/relationships/oleObject" Target="../embeddings/oleObject139.bin"/><Relationship Id="rId12" Type="http://schemas.openxmlformats.org/officeDocument/2006/relationships/image" Target="../media/image131.wmf"/><Relationship Id="rId17" Type="http://schemas.openxmlformats.org/officeDocument/2006/relationships/oleObject" Target="../embeddings/oleObject14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3.wmf"/><Relationship Id="rId20" Type="http://schemas.openxmlformats.org/officeDocument/2006/relationships/image" Target="../media/image135.wmf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28.wmf"/><Relationship Id="rId11" Type="http://schemas.openxmlformats.org/officeDocument/2006/relationships/oleObject" Target="../embeddings/oleObject141.bin"/><Relationship Id="rId24" Type="http://schemas.openxmlformats.org/officeDocument/2006/relationships/image" Target="../media/image137.wmf"/><Relationship Id="rId5" Type="http://schemas.openxmlformats.org/officeDocument/2006/relationships/oleObject" Target="../embeddings/oleObject138.bin"/><Relationship Id="rId15" Type="http://schemas.openxmlformats.org/officeDocument/2006/relationships/oleObject" Target="../embeddings/oleObject143.bin"/><Relationship Id="rId23" Type="http://schemas.openxmlformats.org/officeDocument/2006/relationships/oleObject" Target="../embeddings/oleObject147.bin"/><Relationship Id="rId10" Type="http://schemas.openxmlformats.org/officeDocument/2006/relationships/image" Target="../media/image130.wmf"/><Relationship Id="rId19" Type="http://schemas.openxmlformats.org/officeDocument/2006/relationships/oleObject" Target="../embeddings/oleObject145.bin"/><Relationship Id="rId4" Type="http://schemas.openxmlformats.org/officeDocument/2006/relationships/image" Target="../media/image127.wmf"/><Relationship Id="rId9" Type="http://schemas.openxmlformats.org/officeDocument/2006/relationships/oleObject" Target="../embeddings/oleObject140.bin"/><Relationship Id="rId14" Type="http://schemas.openxmlformats.org/officeDocument/2006/relationships/image" Target="../media/image132.wmf"/><Relationship Id="rId22" Type="http://schemas.openxmlformats.org/officeDocument/2006/relationships/image" Target="../media/image13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3" Type="http://schemas.openxmlformats.org/officeDocument/2006/relationships/oleObject" Target="../embeddings/oleObject148.bin"/><Relationship Id="rId7" Type="http://schemas.openxmlformats.org/officeDocument/2006/relationships/oleObject" Target="../embeddings/oleObject1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139.wmf"/><Relationship Id="rId5" Type="http://schemas.openxmlformats.org/officeDocument/2006/relationships/oleObject" Target="../embeddings/oleObject149.bin"/><Relationship Id="rId10" Type="http://schemas.openxmlformats.org/officeDocument/2006/relationships/image" Target="../media/image141.wmf"/><Relationship Id="rId4" Type="http://schemas.openxmlformats.org/officeDocument/2006/relationships/image" Target="../media/image138.wmf"/><Relationship Id="rId9" Type="http://schemas.openxmlformats.org/officeDocument/2006/relationships/oleObject" Target="../embeddings/oleObject151.bin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4" Type="http://schemas.openxmlformats.org/officeDocument/2006/relationships/image" Target="../media/image142.wmf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RELASI REFERENSI &amp; FUZZY MULTI ATRIBUT DECESION MAKING (FMADM)</a:t>
            </a:r>
            <a:endParaRPr lang="en-US" sz="360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142852"/>
            <a:ext cx="1244319" cy="1244320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17/9/2015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Kode MK :TIF ........,  MK : Fuzzy Logic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836613"/>
            <a:ext cx="8064500" cy="4459287"/>
          </a:xfrm>
        </p:spPr>
        <p:txBody>
          <a:bodyPr/>
          <a:lstStyle/>
          <a:p>
            <a:pPr eaLnBrk="1" hangingPunct="1"/>
            <a:r>
              <a:rPr lang="da-DK" smtClean="0"/>
              <a:t>Misalkan seorang pengambil keputusan memberikan preferensinya terhadap 4 alternatif {A</a:t>
            </a:r>
            <a:r>
              <a:rPr lang="da-DK" baseline="-25000" smtClean="0"/>
              <a:t>1</a:t>
            </a:r>
            <a:r>
              <a:rPr lang="da-DK" smtClean="0"/>
              <a:t>, A</a:t>
            </a:r>
            <a:r>
              <a:rPr lang="da-DK" baseline="-25000" smtClean="0"/>
              <a:t>2</a:t>
            </a:r>
            <a:r>
              <a:rPr lang="da-DK" smtClean="0"/>
              <a:t>, A</a:t>
            </a:r>
            <a:r>
              <a:rPr lang="da-DK" baseline="-25000" smtClean="0"/>
              <a:t>3</a:t>
            </a:r>
            <a:r>
              <a:rPr lang="da-DK" smtClean="0"/>
              <a:t>, A</a:t>
            </a:r>
            <a:r>
              <a:rPr lang="da-DK" baseline="-25000" smtClean="0"/>
              <a:t>4</a:t>
            </a:r>
            <a:r>
              <a:rPr lang="da-DK" smtClean="0"/>
              <a:t>} dengan urutan (menurun) sebagai berikut A</a:t>
            </a:r>
            <a:r>
              <a:rPr lang="da-DK" baseline="-25000" smtClean="0"/>
              <a:t>3</a:t>
            </a:r>
            <a:r>
              <a:rPr lang="da-DK" smtClean="0"/>
              <a:t> → A</a:t>
            </a:r>
            <a:r>
              <a:rPr lang="da-DK" baseline="-25000" smtClean="0"/>
              <a:t>2</a:t>
            </a:r>
            <a:r>
              <a:rPr lang="da-DK" smtClean="0"/>
              <a:t> → A</a:t>
            </a:r>
            <a:r>
              <a:rPr lang="da-DK" baseline="-25000" smtClean="0"/>
              <a:t>4</a:t>
            </a:r>
            <a:r>
              <a:rPr lang="da-DK" smtClean="0"/>
              <a:t> → A</a:t>
            </a:r>
            <a:r>
              <a:rPr lang="da-DK" baseline="-25000" smtClean="0"/>
              <a:t>1</a:t>
            </a:r>
            <a:r>
              <a:rPr lang="da-DK" smtClean="0"/>
              <a:t> maka format preferensi yang diberikan, dinotasikan sebagai: O</a:t>
            </a:r>
            <a:r>
              <a:rPr lang="da-DK" baseline="30000" smtClean="0"/>
              <a:t>1</a:t>
            </a:r>
            <a:r>
              <a:rPr lang="da-DK" smtClean="0"/>
              <a:t> = {3, 2, 4, 1}.</a:t>
            </a:r>
            <a:r>
              <a:rPr 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5014589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Utility Vectors</a:t>
            </a:r>
            <a:r>
              <a:rPr lang="en-US" smtClean="0"/>
              <a:t> 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a-DK" smtClean="0"/>
              <a:t>Format preferensi adalah: </a:t>
            </a:r>
          </a:p>
          <a:p>
            <a:pPr eaLnBrk="1" hangingPunct="1">
              <a:buFont typeface="Wingdings" pitchFamily="2" charset="2"/>
              <a:buNone/>
            </a:pPr>
            <a:r>
              <a:rPr lang="da-DK" smtClean="0"/>
              <a:t>		U</a:t>
            </a:r>
            <a:r>
              <a:rPr lang="da-DK" baseline="30000" smtClean="0"/>
              <a:t>k</a:t>
            </a:r>
            <a:r>
              <a:rPr lang="da-DK" smtClean="0"/>
              <a:t> = (u</a:t>
            </a:r>
            <a:r>
              <a:rPr lang="da-DK" baseline="30000" smtClean="0"/>
              <a:t>k</a:t>
            </a:r>
            <a:r>
              <a:rPr lang="da-DK" baseline="-25000" smtClean="0"/>
              <a:t>1</a:t>
            </a:r>
            <a:r>
              <a:rPr lang="da-DK" smtClean="0"/>
              <a:t>, u</a:t>
            </a:r>
            <a:r>
              <a:rPr lang="da-DK" baseline="30000" smtClean="0"/>
              <a:t>k</a:t>
            </a:r>
            <a:r>
              <a:rPr lang="da-DK" baseline="-25000" smtClean="0"/>
              <a:t>2</a:t>
            </a:r>
            <a:r>
              <a:rPr lang="da-DK" smtClean="0"/>
              <a:t>, ..., u</a:t>
            </a:r>
            <a:r>
              <a:rPr lang="da-DK" baseline="30000" smtClean="0"/>
              <a:t>k</a:t>
            </a:r>
            <a:r>
              <a:rPr lang="da-DK" baseline="-25000" smtClean="0"/>
              <a:t>m</a:t>
            </a:r>
            <a:r>
              <a:rPr lang="da-DK" smtClean="0"/>
              <a:t>) </a:t>
            </a:r>
          </a:p>
          <a:p>
            <a:pPr eaLnBrk="1" hangingPunct="1">
              <a:buFont typeface="Wingdings" pitchFamily="2" charset="2"/>
              <a:buNone/>
            </a:pPr>
            <a:r>
              <a:rPr lang="da-DK" smtClean="0"/>
              <a:t>	dengan ukm</a:t>
            </a:r>
            <a:r>
              <a:rPr lang="da-DK" smtClean="0">
                <a:sym typeface="Symbol" pitchFamily="18" charset="2"/>
              </a:rPr>
              <a:t></a:t>
            </a:r>
            <a:r>
              <a:rPr lang="da-DK" smtClean="0"/>
              <a:t>[0,1]; dengan 1 ≤ i ≤ m dan ukm adalah nilai utilitas yang diberikan oleh pengambil keputusan e</a:t>
            </a:r>
            <a:r>
              <a:rPr lang="da-DK" baseline="30000" smtClean="0"/>
              <a:t>k</a:t>
            </a:r>
            <a:r>
              <a:rPr lang="da-DK" smtClean="0"/>
              <a:t> dari alternatif A</a:t>
            </a:r>
            <a:r>
              <a:rPr lang="da-DK" baseline="-25000" smtClean="0"/>
              <a:t>i</a:t>
            </a:r>
            <a:r>
              <a:rPr lang="da-DK" smtClean="0"/>
              <a:t>, i=1,2,...,m</a:t>
            </a:r>
            <a:r>
              <a:rPr 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6708173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81075"/>
            <a:ext cx="8229600" cy="4530725"/>
          </a:xfrm>
        </p:spPr>
        <p:txBody>
          <a:bodyPr/>
          <a:lstStyle/>
          <a:p>
            <a:pPr eaLnBrk="1" hangingPunct="1"/>
            <a:r>
              <a:rPr lang="da-DK" smtClean="0"/>
              <a:t>Misalkan seorang pengambil keputusan memberikan preferensinya terhadap 4 alternatif {A</a:t>
            </a:r>
            <a:r>
              <a:rPr lang="da-DK" baseline="-25000" smtClean="0"/>
              <a:t>1</a:t>
            </a:r>
            <a:r>
              <a:rPr lang="da-DK" smtClean="0"/>
              <a:t>, A</a:t>
            </a:r>
            <a:r>
              <a:rPr lang="da-DK" baseline="-25000" smtClean="0"/>
              <a:t>2</a:t>
            </a:r>
            <a:r>
              <a:rPr lang="da-DK" smtClean="0"/>
              <a:t>, A</a:t>
            </a:r>
            <a:r>
              <a:rPr lang="da-DK" baseline="-25000" smtClean="0"/>
              <a:t>3</a:t>
            </a:r>
            <a:r>
              <a:rPr lang="da-DK" smtClean="0"/>
              <a:t>, A</a:t>
            </a:r>
            <a:r>
              <a:rPr lang="da-DK" baseline="-25000" smtClean="0"/>
              <a:t>4</a:t>
            </a:r>
            <a:r>
              <a:rPr lang="da-DK" smtClean="0"/>
              <a:t>} dengan utilitas untuk setiap alternatif, dia berikan sebagai berikut A</a:t>
            </a:r>
            <a:r>
              <a:rPr lang="da-DK" baseline="-25000" smtClean="0"/>
              <a:t>1</a:t>
            </a:r>
            <a:r>
              <a:rPr lang="da-DK" smtClean="0"/>
              <a:t> = 0,5; A</a:t>
            </a:r>
            <a:r>
              <a:rPr lang="da-DK" baseline="-25000" smtClean="0"/>
              <a:t>2</a:t>
            </a:r>
            <a:r>
              <a:rPr lang="da-DK" smtClean="0"/>
              <a:t> = 0,7; A</a:t>
            </a:r>
            <a:r>
              <a:rPr lang="da-DK" baseline="-25000" smtClean="0"/>
              <a:t>3</a:t>
            </a:r>
            <a:r>
              <a:rPr lang="da-DK" smtClean="0"/>
              <a:t> = 0,6; dan A</a:t>
            </a:r>
            <a:r>
              <a:rPr lang="da-DK" baseline="-25000" smtClean="0"/>
              <a:t>4</a:t>
            </a:r>
            <a:r>
              <a:rPr lang="da-DK" smtClean="0"/>
              <a:t> = 0,3; maka format preferensi yang diberikan, dinotasikan sebagai: U</a:t>
            </a:r>
            <a:r>
              <a:rPr lang="da-DK" baseline="30000" smtClean="0"/>
              <a:t>1</a:t>
            </a:r>
            <a:r>
              <a:rPr lang="da-DK" smtClean="0"/>
              <a:t> = {0,5; 0,7; 0,6; 0,3}.</a:t>
            </a:r>
            <a:r>
              <a:rPr 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4954457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Linguistic Terms</a:t>
            </a:r>
            <a:r>
              <a:rPr lang="en-US" smtClean="0"/>
              <a:t> 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a-DK" smtClean="0"/>
              <a:t>Format preferensi adalah: </a:t>
            </a:r>
          </a:p>
          <a:p>
            <a:pPr eaLnBrk="1" hangingPunct="1">
              <a:buFont typeface="Wingdings" pitchFamily="2" charset="2"/>
              <a:buNone/>
            </a:pPr>
            <a:r>
              <a:rPr lang="da-DK" smtClean="0"/>
              <a:t>		L</a:t>
            </a:r>
            <a:r>
              <a:rPr lang="da-DK" baseline="30000" smtClean="0"/>
              <a:t>k</a:t>
            </a:r>
            <a:r>
              <a:rPr lang="da-DK" smtClean="0"/>
              <a:t> = (l</a:t>
            </a:r>
            <a:r>
              <a:rPr lang="da-DK" baseline="30000" smtClean="0"/>
              <a:t>k</a:t>
            </a:r>
            <a:r>
              <a:rPr lang="da-DK" baseline="-25000" smtClean="0"/>
              <a:t>1</a:t>
            </a:r>
            <a:r>
              <a:rPr lang="da-DK" smtClean="0"/>
              <a:t>, l</a:t>
            </a:r>
            <a:r>
              <a:rPr lang="da-DK" baseline="30000" smtClean="0"/>
              <a:t>k</a:t>
            </a:r>
            <a:r>
              <a:rPr lang="da-DK" baseline="-25000" smtClean="0"/>
              <a:t>2</a:t>
            </a:r>
            <a:r>
              <a:rPr lang="da-DK" smtClean="0"/>
              <a:t>, ..., l</a:t>
            </a:r>
            <a:r>
              <a:rPr lang="da-DK" baseline="30000" smtClean="0"/>
              <a:t>k</a:t>
            </a:r>
            <a:r>
              <a:rPr lang="da-DK" baseline="-25000" smtClean="0"/>
              <a:t>m</a:t>
            </a:r>
            <a:r>
              <a:rPr lang="da-DK" smtClean="0"/>
              <a:t>) </a:t>
            </a:r>
          </a:p>
          <a:p>
            <a:pPr eaLnBrk="1" hangingPunct="1">
              <a:buFont typeface="Wingdings" pitchFamily="2" charset="2"/>
              <a:buNone/>
            </a:pPr>
            <a:r>
              <a:rPr lang="da-DK" smtClean="0"/>
              <a:t>	dengan l</a:t>
            </a:r>
            <a:r>
              <a:rPr lang="da-DK" baseline="30000" smtClean="0"/>
              <a:t>k</a:t>
            </a:r>
            <a:r>
              <a:rPr lang="da-DK" baseline="-25000" smtClean="0"/>
              <a:t>m</a:t>
            </a:r>
            <a:r>
              <a:rPr lang="da-DK" smtClean="0"/>
              <a:t> merepresentasikan evaluasi yang diberikan oleh pengambil keputusan e</a:t>
            </a:r>
            <a:r>
              <a:rPr lang="da-DK" baseline="30000" smtClean="0"/>
              <a:t>k</a:t>
            </a:r>
            <a:r>
              <a:rPr lang="da-DK" smtClean="0"/>
              <a:t> secara linguistik dari alternatif S</a:t>
            </a:r>
            <a:r>
              <a:rPr lang="da-DK" baseline="-25000" smtClean="0"/>
              <a:t>i</a:t>
            </a:r>
            <a:r>
              <a:rPr lang="da-DK" smtClean="0"/>
              <a:t>, i=1,2,...,m</a:t>
            </a:r>
            <a:r>
              <a:rPr 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8418154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81075"/>
            <a:ext cx="8229600" cy="4530725"/>
          </a:xfrm>
        </p:spPr>
        <p:txBody>
          <a:bodyPr/>
          <a:lstStyle/>
          <a:p>
            <a:pPr eaLnBrk="1" hangingPunct="1"/>
            <a:r>
              <a:rPr lang="da-DK" smtClean="0"/>
              <a:t>Misalkan seorang pengambil keputusan memberikan preferensinya secara linguistik terhadap 4 alternatif {A</a:t>
            </a:r>
            <a:r>
              <a:rPr lang="da-DK" baseline="-25000" smtClean="0"/>
              <a:t>1</a:t>
            </a:r>
            <a:r>
              <a:rPr lang="da-DK" smtClean="0"/>
              <a:t>, A</a:t>
            </a:r>
            <a:r>
              <a:rPr lang="da-DK" baseline="-25000" smtClean="0"/>
              <a:t>2</a:t>
            </a:r>
            <a:r>
              <a:rPr lang="da-DK" smtClean="0"/>
              <a:t>, A</a:t>
            </a:r>
            <a:r>
              <a:rPr lang="da-DK" baseline="-25000" smtClean="0"/>
              <a:t>3</a:t>
            </a:r>
            <a:r>
              <a:rPr lang="da-DK" smtClean="0"/>
              <a:t>, A</a:t>
            </a:r>
            <a:r>
              <a:rPr lang="da-DK" baseline="-25000" smtClean="0"/>
              <a:t>4</a:t>
            </a:r>
            <a:r>
              <a:rPr lang="da-DK" smtClean="0"/>
              <a:t>} masing-masing: A</a:t>
            </a:r>
            <a:r>
              <a:rPr lang="da-DK" baseline="-25000" smtClean="0"/>
              <a:t>1</a:t>
            </a:r>
            <a:r>
              <a:rPr lang="da-DK" smtClean="0"/>
              <a:t> = ”Baik”; A</a:t>
            </a:r>
            <a:r>
              <a:rPr lang="da-DK" baseline="-25000" smtClean="0"/>
              <a:t>2</a:t>
            </a:r>
            <a:r>
              <a:rPr lang="da-DK" smtClean="0"/>
              <a:t> = ”Sangat Baik”; A</a:t>
            </a:r>
            <a:r>
              <a:rPr lang="da-DK" baseline="-25000" smtClean="0"/>
              <a:t>3</a:t>
            </a:r>
            <a:r>
              <a:rPr lang="da-DK" smtClean="0"/>
              <a:t> = ”Cukup”; dan A</a:t>
            </a:r>
            <a:r>
              <a:rPr lang="da-DK" baseline="-25000" smtClean="0"/>
              <a:t>4</a:t>
            </a:r>
            <a:r>
              <a:rPr lang="da-DK" smtClean="0"/>
              <a:t> = ”Baik”; maka format preferensi yang diberikan, dinotasikan sebagai: L</a:t>
            </a:r>
            <a:r>
              <a:rPr lang="da-DK" baseline="30000" smtClean="0"/>
              <a:t>1</a:t>
            </a:r>
            <a:r>
              <a:rPr lang="da-DK" smtClean="0"/>
              <a:t> = {“Baik”,  “Sangat Baik”, “Cukup”,  “Baik”}.</a:t>
            </a:r>
            <a:r>
              <a:rPr 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4911746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00100" indent="-800100" eaLnBrk="1" hangingPunct="1"/>
            <a:r>
              <a:rPr lang="da-DK" b="1" smtClean="0"/>
              <a:t>Selected Subsets of A</a:t>
            </a:r>
            <a:endParaRPr lang="en-US" b="1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smtClean="0"/>
              <a:t>Format preferensi adalah: </a:t>
            </a:r>
            <a:r>
              <a:rPr lang="da-DK" smtClean="0"/>
              <a:t> </a:t>
            </a:r>
          </a:p>
          <a:p>
            <a:pPr eaLnBrk="1" hangingPunct="1"/>
            <a:endParaRPr lang="da-DK" smtClean="0"/>
          </a:p>
          <a:p>
            <a:pPr eaLnBrk="1" hangingPunct="1">
              <a:buFont typeface="Wingdings" pitchFamily="2" charset="2"/>
              <a:buNone/>
            </a:pPr>
            <a:r>
              <a:rPr lang="it-IT" smtClean="0"/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it-IT" smtClean="0"/>
              <a:t>	dengan i</a:t>
            </a:r>
            <a:r>
              <a:rPr lang="it-IT" baseline="-25000" smtClean="0"/>
              <a:t>m</a:t>
            </a:r>
            <a:r>
              <a:rPr lang="it-IT" smtClean="0"/>
              <a:t> &lt; m. Alternatif-alternatif yang ada di      ekuivalen dan mendominasi dari sisanya yang ada di A</a:t>
            </a:r>
            <a:r>
              <a:rPr lang="en-US" smtClean="0"/>
              <a:t> </a:t>
            </a: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323975" y="3722688"/>
          <a:ext cx="407988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2" name="Equation" r:id="rId3" imgW="164957" imgH="203024" progId="Equation.3">
                  <p:embed/>
                </p:oleObj>
              </mc:Choice>
              <mc:Fallback>
                <p:oleObj name="Equation" r:id="rId3" imgW="164957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3975" y="3722688"/>
                        <a:ext cx="407988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1570038" y="2365375"/>
          <a:ext cx="510857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3" name="Equation" r:id="rId5" imgW="1828800" imgH="241300" progId="Equation.3">
                  <p:embed/>
                </p:oleObj>
              </mc:Choice>
              <mc:Fallback>
                <p:oleObj name="Equation" r:id="rId5" imgW="18288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0038" y="2365375"/>
                        <a:ext cx="5108575" cy="66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0640415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75" y="1158875"/>
            <a:ext cx="8229600" cy="4530725"/>
          </a:xfrm>
        </p:spPr>
        <p:txBody>
          <a:bodyPr/>
          <a:lstStyle/>
          <a:p>
            <a:pPr eaLnBrk="1" hangingPunct="1"/>
            <a:r>
              <a:rPr lang="it-IT" smtClean="0"/>
              <a:t>Misalkan seorang pengambil keputusan memberikan preferensinya terhadap 4 alternatif {A</a:t>
            </a:r>
            <a:r>
              <a:rPr lang="it-IT" baseline="-25000" smtClean="0"/>
              <a:t>1</a:t>
            </a:r>
            <a:r>
              <a:rPr lang="it-IT" smtClean="0"/>
              <a:t>, A</a:t>
            </a:r>
            <a:r>
              <a:rPr lang="it-IT" baseline="-25000" smtClean="0"/>
              <a:t>2</a:t>
            </a:r>
            <a:r>
              <a:rPr lang="it-IT" smtClean="0"/>
              <a:t>, A</a:t>
            </a:r>
            <a:r>
              <a:rPr lang="it-IT" baseline="-25000" smtClean="0"/>
              <a:t>3</a:t>
            </a:r>
            <a:r>
              <a:rPr lang="it-IT" smtClean="0"/>
              <a:t>, A</a:t>
            </a:r>
            <a:r>
              <a:rPr lang="it-IT" baseline="-25000" smtClean="0"/>
              <a:t>4</a:t>
            </a:r>
            <a:r>
              <a:rPr lang="it-IT" smtClean="0"/>
              <a:t>}, dan pengambil keputusan tersebut hanya memilih alternatif A</a:t>
            </a:r>
            <a:r>
              <a:rPr lang="it-IT" baseline="-25000" smtClean="0"/>
              <a:t>1</a:t>
            </a:r>
            <a:r>
              <a:rPr lang="it-IT" smtClean="0"/>
              <a:t> dan A</a:t>
            </a:r>
            <a:r>
              <a:rPr lang="it-IT" baseline="-25000" smtClean="0"/>
              <a:t>3</a:t>
            </a:r>
            <a:r>
              <a:rPr lang="it-IT" smtClean="0"/>
              <a:t>, maka format preferensi yang diberikan, dinotasikan sebagai: {A</a:t>
            </a:r>
            <a:r>
              <a:rPr lang="it-IT" baseline="-25000" smtClean="0"/>
              <a:t>1</a:t>
            </a:r>
            <a:r>
              <a:rPr lang="it-IT" smtClean="0"/>
              <a:t>, A</a:t>
            </a:r>
            <a:r>
              <a:rPr lang="it-IT" baseline="-25000" smtClean="0"/>
              <a:t>3</a:t>
            </a:r>
            <a:r>
              <a:rPr lang="it-IT" smtClean="0"/>
              <a:t>}.</a:t>
            </a:r>
            <a:r>
              <a:rPr 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0402612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Fuzzy Selected Subsets of S</a:t>
            </a:r>
            <a:r>
              <a:rPr lang="en-US" smtClean="0"/>
              <a:t> 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Format preferensi adalah: </a:t>
            </a:r>
            <a:r>
              <a:rPr lang="da-DK" smtClean="0"/>
              <a:t> </a:t>
            </a:r>
          </a:p>
          <a:p>
            <a:pPr eaLnBrk="1" hangingPunct="1"/>
            <a:endParaRPr lang="da-DK" smtClean="0"/>
          </a:p>
          <a:p>
            <a:pPr eaLnBrk="1" hangingPunct="1"/>
            <a:endParaRPr lang="da-DK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dengan i</a:t>
            </a:r>
            <a:r>
              <a:rPr lang="en-US" baseline="-25000" smtClean="0"/>
              <a:t>m</a:t>
            </a:r>
            <a:r>
              <a:rPr lang="en-US" smtClean="0"/>
              <a:t> &lt; m. dan l</a:t>
            </a:r>
            <a:r>
              <a:rPr lang="en-US" baseline="30000" smtClean="0"/>
              <a:t>k</a:t>
            </a:r>
            <a:r>
              <a:rPr lang="en-US" baseline="-25000" smtClean="0"/>
              <a:t>ij</a:t>
            </a:r>
            <a:r>
              <a:rPr lang="en-US" smtClean="0"/>
              <a:t> adalah bentuk linguistik. 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508125" y="2335213"/>
          <a:ext cx="636905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name="Equation" r:id="rId3" imgW="2298700" imgH="241300" progId="Equation.3">
                  <p:embed/>
                </p:oleObj>
              </mc:Choice>
              <mc:Fallback>
                <p:oleObj name="Equation" r:id="rId3" imgW="22987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25" y="2335213"/>
                        <a:ext cx="636905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3524148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06475"/>
            <a:ext cx="8229600" cy="4530725"/>
          </a:xfrm>
        </p:spPr>
        <p:txBody>
          <a:bodyPr/>
          <a:lstStyle/>
          <a:p>
            <a:pPr eaLnBrk="1" hangingPunct="1"/>
            <a:r>
              <a:rPr lang="en-US" smtClean="0"/>
              <a:t>Misalkan seorang pengambil keputusan memberikan preferensinya terhadap 4 alternatif {A</a:t>
            </a:r>
            <a:r>
              <a:rPr lang="en-US" baseline="-25000" smtClean="0"/>
              <a:t>1</a:t>
            </a:r>
            <a:r>
              <a:rPr lang="en-US" smtClean="0"/>
              <a:t>, A</a:t>
            </a:r>
            <a:r>
              <a:rPr lang="en-US" baseline="-25000" smtClean="0"/>
              <a:t>2</a:t>
            </a:r>
            <a:r>
              <a:rPr lang="en-US" smtClean="0"/>
              <a:t>, A</a:t>
            </a:r>
            <a:r>
              <a:rPr lang="en-US" baseline="-25000" smtClean="0"/>
              <a:t>3</a:t>
            </a:r>
            <a:r>
              <a:rPr lang="en-US" smtClean="0"/>
              <a:t>, A</a:t>
            </a:r>
            <a:r>
              <a:rPr lang="en-US" baseline="-25000" smtClean="0"/>
              <a:t>4</a:t>
            </a:r>
            <a:r>
              <a:rPr lang="en-US" smtClean="0"/>
              <a:t>}, dan pengambil keputusan tersebut hanya memilih alternatif A</a:t>
            </a:r>
            <a:r>
              <a:rPr lang="en-US" baseline="-25000" smtClean="0"/>
              <a:t>1</a:t>
            </a:r>
            <a:r>
              <a:rPr lang="en-US" smtClean="0"/>
              <a:t> dengan status ”Baik” dan alternatif A</a:t>
            </a:r>
            <a:r>
              <a:rPr lang="en-US" baseline="-25000" smtClean="0"/>
              <a:t>3</a:t>
            </a:r>
            <a:r>
              <a:rPr lang="en-US" smtClean="0"/>
              <a:t> dengan status ”Sangat Baik”, maka format preferensi yang diberikan, dinotasikan sebagai: {(A</a:t>
            </a:r>
            <a:r>
              <a:rPr lang="en-US" baseline="-25000" smtClean="0"/>
              <a:t>1</a:t>
            </a:r>
            <a:r>
              <a:rPr lang="en-US" smtClean="0"/>
              <a:t>, “Baik”); (A</a:t>
            </a:r>
            <a:r>
              <a:rPr lang="en-US" baseline="-25000" smtClean="0"/>
              <a:t>3</a:t>
            </a:r>
            <a:r>
              <a:rPr lang="en-US" smtClean="0"/>
              <a:t>, “Sangat Baik”)}. </a:t>
            </a:r>
          </a:p>
        </p:txBody>
      </p:sp>
    </p:spTree>
    <p:extLst>
      <p:ext uri="{BB962C8B-B14F-4D97-AF65-F5344CB8AC3E}">
        <p14:creationId xmlns:p14="http://schemas.microsoft.com/office/powerpoint/2010/main" val="970050310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Normal Preference Relation</a:t>
            </a:r>
            <a:r>
              <a:rPr lang="en-US" smtClean="0"/>
              <a:t> 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a-DK" smtClean="0"/>
              <a:t>Format ini biasanya diberikan sebagai, seorang pengambil keputusan lebih memilih A</a:t>
            </a:r>
            <a:r>
              <a:rPr lang="da-DK" baseline="-25000" smtClean="0"/>
              <a:t>i</a:t>
            </a:r>
            <a:r>
              <a:rPr lang="da-DK" smtClean="0"/>
              <a:t> daripada A</a:t>
            </a:r>
            <a:r>
              <a:rPr lang="da-DK" baseline="-25000" smtClean="0"/>
              <a:t>j</a:t>
            </a:r>
            <a:r>
              <a:rPr lang="da-DK" smtClean="0"/>
              <a:t>, dst.</a:t>
            </a:r>
            <a:r>
              <a:rPr lang="en-US" smtClean="0"/>
              <a:t> </a:t>
            </a:r>
          </a:p>
          <a:p>
            <a:pPr eaLnBrk="1" hangingPunct="1"/>
            <a:r>
              <a:rPr lang="da-DK" smtClean="0"/>
              <a:t>Misalkan seorang pengambil keputusan memberikan preferensinya terhadap 4 alternatif {A</a:t>
            </a:r>
            <a:r>
              <a:rPr lang="da-DK" baseline="-25000" smtClean="0"/>
              <a:t>1</a:t>
            </a:r>
            <a:r>
              <a:rPr lang="da-DK" smtClean="0"/>
              <a:t>, A</a:t>
            </a:r>
            <a:r>
              <a:rPr lang="da-DK" baseline="-25000" smtClean="0"/>
              <a:t>2</a:t>
            </a:r>
            <a:r>
              <a:rPr lang="da-DK" smtClean="0"/>
              <a:t>, A</a:t>
            </a:r>
            <a:r>
              <a:rPr lang="da-DK" baseline="-25000" smtClean="0"/>
              <a:t>3</a:t>
            </a:r>
            <a:r>
              <a:rPr lang="da-DK" smtClean="0"/>
              <a:t>, A</a:t>
            </a:r>
            <a:r>
              <a:rPr lang="da-DK" baseline="-25000" smtClean="0"/>
              <a:t>4</a:t>
            </a:r>
            <a:r>
              <a:rPr lang="da-DK" smtClean="0"/>
              <a:t>}, dan pengambil keputusan tersebut lebih memilih A</a:t>
            </a:r>
            <a:r>
              <a:rPr lang="da-DK" baseline="-25000" smtClean="0"/>
              <a:t>3</a:t>
            </a:r>
            <a:r>
              <a:rPr lang="da-DK" smtClean="0"/>
              <a:t> daripada A</a:t>
            </a:r>
            <a:r>
              <a:rPr lang="da-DK" baseline="-25000" smtClean="0"/>
              <a:t>2</a:t>
            </a:r>
            <a:r>
              <a:rPr lang="da-DK" smtClean="0"/>
              <a:t>; dan lebih memilih A</a:t>
            </a:r>
            <a:r>
              <a:rPr lang="da-DK" baseline="-25000" smtClean="0"/>
              <a:t>4</a:t>
            </a:r>
            <a:r>
              <a:rPr lang="da-DK" smtClean="0"/>
              <a:t> daripada A</a:t>
            </a:r>
            <a:r>
              <a:rPr lang="da-DK" baseline="-25000" smtClean="0"/>
              <a:t>1</a:t>
            </a:r>
            <a:r>
              <a:rPr lang="da-DK" smtClean="0"/>
              <a:t>.</a:t>
            </a:r>
            <a:r>
              <a:rPr 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0797891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OUTLINE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Metode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FIS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Sugeno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514350" indent="-514350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Langkah-langkah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FIS-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Sugeno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514350" indent="-514350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FIS-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Sugeno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Kode MK :TIF ........,  MK : Fuzzy Logic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6236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Fuzzy Preference Relation</a:t>
            </a:r>
            <a:r>
              <a:rPr lang="en-US" smtClean="0"/>
              <a:t> 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16875" cy="4530725"/>
          </a:xfrm>
        </p:spPr>
        <p:txBody>
          <a:bodyPr/>
          <a:lstStyle/>
          <a:p>
            <a:pPr eaLnBrk="1" hangingPunct="1"/>
            <a:r>
              <a:rPr lang="da-DK" smtClean="0"/>
              <a:t>Seorang pengambil keputusan memberikan suatu matriks P = {p</a:t>
            </a:r>
            <a:r>
              <a:rPr lang="da-DK" baseline="-25000" smtClean="0"/>
              <a:t>ij</a:t>
            </a:r>
            <a:r>
              <a:rPr lang="da-DK" smtClean="0"/>
              <a:t> | i,j=1,2,..,m}, dengan p</a:t>
            </a:r>
            <a:r>
              <a:rPr lang="da-DK" baseline="-25000" smtClean="0"/>
              <a:t>ij</a:t>
            </a:r>
            <a:r>
              <a:rPr lang="da-DK" smtClean="0"/>
              <a:t> adalah derajat preferensi alternatif A</a:t>
            </a:r>
            <a:r>
              <a:rPr lang="da-DK" baseline="-25000" smtClean="0"/>
              <a:t>i</a:t>
            </a:r>
            <a:r>
              <a:rPr lang="da-DK" smtClean="0"/>
              <a:t> terhadap A</a:t>
            </a:r>
            <a:r>
              <a:rPr lang="da-DK" baseline="-25000" smtClean="0"/>
              <a:t>j</a:t>
            </a:r>
            <a:r>
              <a:rPr lang="da-DK" smtClean="0"/>
              <a:t>, p</a:t>
            </a:r>
            <a:r>
              <a:rPr lang="da-DK" baseline="-25000" smtClean="0"/>
              <a:t>ij</a:t>
            </a:r>
            <a:r>
              <a:rPr lang="da-DK" smtClean="0"/>
              <a:t> + p</a:t>
            </a:r>
            <a:r>
              <a:rPr lang="da-DK" baseline="-25000" smtClean="0"/>
              <a:t>ji</a:t>
            </a:r>
            <a:r>
              <a:rPr lang="da-DK" smtClean="0"/>
              <a:t> = 1.</a:t>
            </a:r>
            <a:r>
              <a:rPr 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3608890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66713"/>
            <a:ext cx="8229600" cy="5918200"/>
          </a:xfrm>
        </p:spPr>
        <p:txBody>
          <a:bodyPr/>
          <a:lstStyle/>
          <a:p>
            <a:pPr eaLnBrk="1" hangingPunct="1"/>
            <a:r>
              <a:rPr lang="da-DK" smtClean="0"/>
              <a:t>Misalkan seorang pengambil keputusan memberikan preferensinya terhadap 4 alternatif {A</a:t>
            </a:r>
            <a:r>
              <a:rPr lang="da-DK" baseline="-25000" smtClean="0"/>
              <a:t>1</a:t>
            </a:r>
            <a:r>
              <a:rPr lang="da-DK" smtClean="0"/>
              <a:t>, A</a:t>
            </a:r>
            <a:r>
              <a:rPr lang="da-DK" baseline="-25000" smtClean="0"/>
              <a:t>2</a:t>
            </a:r>
            <a:r>
              <a:rPr lang="da-DK" smtClean="0"/>
              <a:t>, A</a:t>
            </a:r>
            <a:r>
              <a:rPr lang="da-DK" baseline="-25000" smtClean="0"/>
              <a:t>3</a:t>
            </a:r>
            <a:r>
              <a:rPr lang="da-DK" smtClean="0"/>
              <a:t>, A</a:t>
            </a:r>
            <a:r>
              <a:rPr lang="da-DK" baseline="-25000" smtClean="0"/>
              <a:t>4</a:t>
            </a:r>
            <a:r>
              <a:rPr lang="da-DK" smtClean="0"/>
              <a:t>}, dan pengambil keputusan tersebut memberikan preferensi:</a:t>
            </a:r>
          </a:p>
          <a:p>
            <a:pPr lvl="1" eaLnBrk="1" hangingPunct="1"/>
            <a:r>
              <a:rPr lang="da-DK" smtClean="0"/>
              <a:t>A</a:t>
            </a:r>
            <a:r>
              <a:rPr lang="da-DK" baseline="-25000" smtClean="0"/>
              <a:t>1</a:t>
            </a:r>
            <a:r>
              <a:rPr lang="da-DK" smtClean="0"/>
              <a:t> terhadap A</a:t>
            </a:r>
            <a:r>
              <a:rPr lang="da-DK" baseline="-25000" smtClean="0"/>
              <a:t>2</a:t>
            </a:r>
            <a:r>
              <a:rPr lang="da-DK" smtClean="0"/>
              <a:t> sebesar 3; </a:t>
            </a:r>
          </a:p>
          <a:p>
            <a:pPr lvl="1" eaLnBrk="1" hangingPunct="1"/>
            <a:r>
              <a:rPr lang="da-DK" smtClean="0"/>
              <a:t>A</a:t>
            </a:r>
            <a:r>
              <a:rPr lang="da-DK" baseline="-25000" smtClean="0"/>
              <a:t>1</a:t>
            </a:r>
            <a:r>
              <a:rPr lang="da-DK" smtClean="0"/>
              <a:t> terhadap A</a:t>
            </a:r>
            <a:r>
              <a:rPr lang="da-DK" baseline="-25000" smtClean="0"/>
              <a:t>3</a:t>
            </a:r>
            <a:r>
              <a:rPr lang="da-DK" smtClean="0"/>
              <a:t> sebesar 5; </a:t>
            </a:r>
          </a:p>
          <a:p>
            <a:pPr lvl="1" eaLnBrk="1" hangingPunct="1"/>
            <a:r>
              <a:rPr lang="da-DK" smtClean="0"/>
              <a:t>A</a:t>
            </a:r>
            <a:r>
              <a:rPr lang="da-DK" baseline="-25000" smtClean="0"/>
              <a:t>1</a:t>
            </a:r>
            <a:r>
              <a:rPr lang="da-DK" smtClean="0"/>
              <a:t> terhadap A</a:t>
            </a:r>
            <a:r>
              <a:rPr lang="da-DK" baseline="-25000" smtClean="0"/>
              <a:t>4</a:t>
            </a:r>
            <a:r>
              <a:rPr lang="da-DK" smtClean="0"/>
              <a:t> sebesar 2; </a:t>
            </a:r>
          </a:p>
          <a:p>
            <a:pPr lvl="1" eaLnBrk="1" hangingPunct="1"/>
            <a:r>
              <a:rPr lang="da-DK" smtClean="0"/>
              <a:t>A</a:t>
            </a:r>
            <a:r>
              <a:rPr lang="da-DK" baseline="-25000" smtClean="0"/>
              <a:t>2</a:t>
            </a:r>
            <a:r>
              <a:rPr lang="da-DK" smtClean="0"/>
              <a:t> terhadap A</a:t>
            </a:r>
            <a:r>
              <a:rPr lang="da-DK" baseline="-25000" smtClean="0"/>
              <a:t>3</a:t>
            </a:r>
            <a:r>
              <a:rPr lang="da-DK" smtClean="0"/>
              <a:t> sebesar 5; </a:t>
            </a:r>
          </a:p>
          <a:p>
            <a:pPr lvl="1" eaLnBrk="1" hangingPunct="1"/>
            <a:r>
              <a:rPr lang="da-DK" smtClean="0"/>
              <a:t>A</a:t>
            </a:r>
            <a:r>
              <a:rPr lang="da-DK" baseline="-25000" smtClean="0"/>
              <a:t>2</a:t>
            </a:r>
            <a:r>
              <a:rPr lang="da-DK" smtClean="0"/>
              <a:t> terhadap A</a:t>
            </a:r>
            <a:r>
              <a:rPr lang="da-DK" baseline="-25000" smtClean="0"/>
              <a:t>4</a:t>
            </a:r>
            <a:r>
              <a:rPr lang="da-DK" smtClean="0"/>
              <a:t> sebesar 3;</a:t>
            </a:r>
          </a:p>
          <a:p>
            <a:pPr lvl="1" eaLnBrk="1" hangingPunct="1"/>
            <a:r>
              <a:rPr lang="da-DK" smtClean="0"/>
              <a:t>A</a:t>
            </a:r>
            <a:r>
              <a:rPr lang="da-DK" baseline="-25000" smtClean="0"/>
              <a:t>3</a:t>
            </a:r>
            <a:r>
              <a:rPr lang="da-DK" smtClean="0"/>
              <a:t> terhadap A</a:t>
            </a:r>
            <a:r>
              <a:rPr lang="da-DK" baseline="-25000" smtClean="0"/>
              <a:t>4</a:t>
            </a:r>
            <a:r>
              <a:rPr lang="da-DK" smtClean="0"/>
              <a:t> sebesar 3; dan </a:t>
            </a:r>
          </a:p>
          <a:p>
            <a:pPr lvl="1" eaLnBrk="1" hangingPunct="1"/>
            <a:r>
              <a:rPr lang="da-DK" smtClean="0"/>
              <a:t>A</a:t>
            </a:r>
            <a:r>
              <a:rPr lang="da-DK" baseline="-25000" smtClean="0"/>
              <a:t>3</a:t>
            </a:r>
            <a:r>
              <a:rPr lang="da-DK" smtClean="0"/>
              <a:t> terhadap A</a:t>
            </a:r>
            <a:r>
              <a:rPr lang="da-DK" baseline="-25000" smtClean="0"/>
              <a:t>4</a:t>
            </a:r>
            <a:r>
              <a:rPr lang="da-DK" smtClean="0"/>
              <a:t> sebesar 2; 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05178899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1085850"/>
          </a:xfrm>
        </p:spPr>
        <p:txBody>
          <a:bodyPr/>
          <a:lstStyle/>
          <a:p>
            <a:pPr lvl="1" eaLnBrk="1" hangingPunct="1"/>
            <a:r>
              <a:rPr lang="da-DK" smtClean="0"/>
              <a:t>maka matriks relasi preferensi fuzzy dapat diberikan sebagai berikut:</a:t>
            </a:r>
            <a:r>
              <a:rPr lang="en-US" smtClean="0"/>
              <a:t> </a:t>
            </a:r>
          </a:p>
          <a:p>
            <a:pPr eaLnBrk="1" hangingPunct="1"/>
            <a:endParaRPr lang="en-US" smtClean="0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1919288" y="2043113"/>
          <a:ext cx="4108450" cy="229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Equation" r:id="rId3" imgW="1638300" imgH="914400" progId="Equation.3">
                  <p:embed/>
                </p:oleObj>
              </mc:Choice>
              <mc:Fallback>
                <p:oleObj name="Equation" r:id="rId3" imgW="16383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2043113"/>
                        <a:ext cx="4108450" cy="229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0941860"/>
      </p:ext>
    </p:extLst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Penyeragaman Format Preferensi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3" y="1700808"/>
            <a:ext cx="8229600" cy="4125317"/>
          </a:xfrm>
        </p:spPr>
        <p:txBody>
          <a:bodyPr/>
          <a:lstStyle/>
          <a:p>
            <a:pPr eaLnBrk="1" hangingPunct="1"/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dasarnya</a:t>
            </a:r>
            <a:r>
              <a:rPr lang="en-US" sz="2600" dirty="0" smtClean="0"/>
              <a:t>, format </a:t>
            </a:r>
            <a:r>
              <a:rPr lang="en-US" sz="2600" dirty="0" err="1" smtClean="0"/>
              <a:t>preferensi</a:t>
            </a:r>
            <a:r>
              <a:rPr lang="en-US" sz="2600" dirty="0" smtClean="0"/>
              <a:t> yang </a:t>
            </a:r>
            <a:r>
              <a:rPr lang="en-US" sz="2600" dirty="0" err="1" smtClean="0"/>
              <a:t>ada</a:t>
            </a:r>
            <a:r>
              <a:rPr lang="en-US" sz="2600" dirty="0" smtClean="0"/>
              <a:t> </a:t>
            </a:r>
            <a:r>
              <a:rPr lang="en-US" sz="2600" dirty="0" err="1" smtClean="0"/>
              <a:t>dapat</a:t>
            </a:r>
            <a:r>
              <a:rPr lang="en-US" sz="2600" dirty="0" smtClean="0"/>
              <a:t> </a:t>
            </a:r>
            <a:r>
              <a:rPr lang="en-US" sz="2600" dirty="0" err="1" smtClean="0"/>
              <a:t>ditransformasikan</a:t>
            </a:r>
            <a:r>
              <a:rPr lang="en-US" sz="2600" dirty="0" smtClean="0"/>
              <a:t> </a:t>
            </a:r>
            <a:r>
              <a:rPr lang="en-US" sz="2600" dirty="0" err="1" smtClean="0"/>
              <a:t>ke</a:t>
            </a:r>
            <a:r>
              <a:rPr lang="en-US" sz="2600" dirty="0" smtClean="0"/>
              <a:t> </a:t>
            </a:r>
            <a:r>
              <a:rPr lang="en-US" sz="2600" dirty="0" err="1" smtClean="0"/>
              <a:t>dalam</a:t>
            </a:r>
            <a:r>
              <a:rPr lang="en-US" sz="2600" dirty="0" smtClean="0"/>
              <a:t> </a:t>
            </a:r>
            <a:r>
              <a:rPr lang="en-US" sz="2600" dirty="0" err="1" smtClean="0"/>
              <a:t>bentuk</a:t>
            </a:r>
            <a:r>
              <a:rPr lang="en-US" sz="2600" dirty="0" smtClean="0"/>
              <a:t> </a:t>
            </a:r>
            <a:r>
              <a:rPr lang="en-US" sz="2600" dirty="0" err="1" smtClean="0"/>
              <a:t>relasi</a:t>
            </a:r>
            <a:r>
              <a:rPr lang="en-US" sz="2600" dirty="0" smtClean="0"/>
              <a:t> </a:t>
            </a:r>
            <a:r>
              <a:rPr lang="en-US" sz="2600" dirty="0" err="1" smtClean="0"/>
              <a:t>preferensi</a:t>
            </a:r>
            <a:r>
              <a:rPr lang="en-US" sz="2600" dirty="0" smtClean="0"/>
              <a:t> fuzzy. </a:t>
            </a:r>
          </a:p>
          <a:p>
            <a:pPr eaLnBrk="1" hangingPunct="1"/>
            <a:r>
              <a:rPr lang="en-US" sz="2600" dirty="0" smtClean="0"/>
              <a:t>Salah </a:t>
            </a:r>
            <a:r>
              <a:rPr lang="en-US" sz="2600" dirty="0" err="1" smtClean="0"/>
              <a:t>satu</a:t>
            </a:r>
            <a:r>
              <a:rPr lang="en-US" sz="2600" dirty="0" smtClean="0"/>
              <a:t> </a:t>
            </a:r>
            <a:r>
              <a:rPr lang="en-US" sz="2600" dirty="0" err="1" smtClean="0"/>
              <a:t>kegunaan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</a:t>
            </a:r>
            <a:r>
              <a:rPr lang="en-US" sz="2600" dirty="0" err="1" smtClean="0"/>
              <a:t>transformasi</a:t>
            </a:r>
            <a:r>
              <a:rPr lang="en-US" sz="2600" dirty="0" smtClean="0"/>
              <a:t> </a:t>
            </a:r>
            <a:r>
              <a:rPr lang="en-US" sz="2600" dirty="0" err="1" smtClean="0"/>
              <a:t>ini</a:t>
            </a:r>
            <a:r>
              <a:rPr lang="en-US" sz="2600" dirty="0" smtClean="0"/>
              <a:t> </a:t>
            </a:r>
            <a:r>
              <a:rPr lang="en-US" sz="2600" dirty="0" err="1" smtClean="0"/>
              <a:t>adalah</a:t>
            </a:r>
            <a:r>
              <a:rPr lang="en-US" sz="2600" dirty="0" smtClean="0"/>
              <a:t> </a:t>
            </a:r>
            <a:r>
              <a:rPr lang="en-US" sz="2600" dirty="0" err="1" smtClean="0"/>
              <a:t>untuk</a:t>
            </a:r>
            <a:r>
              <a:rPr lang="en-US" sz="2600" dirty="0" smtClean="0"/>
              <a:t> </a:t>
            </a:r>
            <a:r>
              <a:rPr lang="en-US" sz="2600" dirty="0" err="1" smtClean="0"/>
              <a:t>melakukan</a:t>
            </a:r>
            <a:r>
              <a:rPr lang="en-US" sz="2600" dirty="0" smtClean="0"/>
              <a:t> </a:t>
            </a:r>
            <a:r>
              <a:rPr lang="en-US" sz="2600" dirty="0" err="1" smtClean="0"/>
              <a:t>penyeragaman</a:t>
            </a:r>
            <a:r>
              <a:rPr lang="en-US" sz="2600" dirty="0" smtClean="0"/>
              <a:t> format </a:t>
            </a:r>
            <a:r>
              <a:rPr lang="en-US" sz="2600" dirty="0" err="1" smtClean="0"/>
              <a:t>preferensi</a:t>
            </a:r>
            <a:r>
              <a:rPr lang="en-US" sz="2600" dirty="0" smtClean="0"/>
              <a:t>, </a:t>
            </a:r>
            <a:r>
              <a:rPr lang="en-US" sz="2600" dirty="0" err="1" smtClean="0"/>
              <a:t>apabila</a:t>
            </a:r>
            <a:r>
              <a:rPr lang="en-US" sz="2600" dirty="0" smtClean="0"/>
              <a:t> proses </a:t>
            </a:r>
            <a:r>
              <a:rPr lang="en-US" sz="2600" dirty="0" err="1" smtClean="0"/>
              <a:t>pengambilan</a:t>
            </a:r>
            <a:r>
              <a:rPr lang="en-US" sz="2600" dirty="0" smtClean="0"/>
              <a:t> </a:t>
            </a:r>
            <a:r>
              <a:rPr lang="en-US" sz="2600" dirty="0" err="1" smtClean="0"/>
              <a:t>keputusan</a:t>
            </a:r>
            <a:r>
              <a:rPr lang="en-US" sz="2600" dirty="0" smtClean="0"/>
              <a:t> </a:t>
            </a:r>
            <a:r>
              <a:rPr lang="en-US" sz="2600" dirty="0" err="1" smtClean="0"/>
              <a:t>dilakukan</a:t>
            </a:r>
            <a:r>
              <a:rPr lang="en-US" sz="2600" dirty="0" smtClean="0"/>
              <a:t> </a:t>
            </a:r>
            <a:r>
              <a:rPr lang="en-US" sz="2600" dirty="0" err="1" smtClean="0"/>
              <a:t>dalam</a:t>
            </a:r>
            <a:r>
              <a:rPr lang="en-US" sz="2600" dirty="0" smtClean="0"/>
              <a:t> </a:t>
            </a:r>
            <a:r>
              <a:rPr lang="en-US" sz="2600" dirty="0" err="1" smtClean="0"/>
              <a:t>bentuk</a:t>
            </a:r>
            <a:r>
              <a:rPr lang="en-US" sz="2600" dirty="0" smtClean="0"/>
              <a:t> group (</a:t>
            </a:r>
            <a:r>
              <a:rPr lang="en-US" sz="2600" i="1" dirty="0" smtClean="0"/>
              <a:t>Group Decision Making</a:t>
            </a:r>
            <a:r>
              <a:rPr lang="en-US" sz="2600" dirty="0" smtClean="0"/>
              <a:t>) yang </a:t>
            </a:r>
            <a:r>
              <a:rPr lang="en-US" sz="2600" dirty="0" err="1" smtClean="0"/>
              <a:t>mana</a:t>
            </a:r>
            <a:r>
              <a:rPr lang="en-US" sz="2600" dirty="0" smtClean="0"/>
              <a:t> </a:t>
            </a:r>
            <a:r>
              <a:rPr lang="en-US" sz="2600" dirty="0" err="1" smtClean="0"/>
              <a:t>setiap</a:t>
            </a:r>
            <a:r>
              <a:rPr lang="en-US" sz="2600" dirty="0" smtClean="0"/>
              <a:t> </a:t>
            </a:r>
            <a:r>
              <a:rPr lang="en-US" sz="2600" dirty="0" err="1" smtClean="0"/>
              <a:t>pengambil</a:t>
            </a:r>
            <a:r>
              <a:rPr lang="en-US" sz="2600" dirty="0" smtClean="0"/>
              <a:t> </a:t>
            </a:r>
            <a:r>
              <a:rPr lang="en-US" sz="2600" dirty="0" err="1" smtClean="0"/>
              <a:t>keputusan</a:t>
            </a:r>
            <a:r>
              <a:rPr lang="en-US" sz="2600" dirty="0" smtClean="0"/>
              <a:t> </a:t>
            </a:r>
            <a:r>
              <a:rPr lang="en-US" sz="2600" dirty="0" err="1" smtClean="0"/>
              <a:t>memberikan</a:t>
            </a:r>
            <a:r>
              <a:rPr lang="en-US" sz="2600" dirty="0" smtClean="0"/>
              <a:t> </a:t>
            </a:r>
            <a:r>
              <a:rPr lang="en-US" sz="2600" dirty="0" err="1" smtClean="0"/>
              <a:t>preferensinya</a:t>
            </a:r>
            <a:r>
              <a:rPr lang="en-US" sz="2600" dirty="0" smtClean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format </a:t>
            </a:r>
            <a:r>
              <a:rPr lang="en-US" sz="2600" dirty="0" err="1" smtClean="0"/>
              <a:t>preferensi</a:t>
            </a:r>
            <a:r>
              <a:rPr lang="en-US" sz="2600" dirty="0" smtClean="0"/>
              <a:t> yang </a:t>
            </a:r>
            <a:r>
              <a:rPr lang="en-US" sz="2600" dirty="0" err="1" smtClean="0"/>
              <a:t>berbeda-beda</a:t>
            </a:r>
            <a:r>
              <a:rPr lang="en-US" sz="2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1128904"/>
      </p:ext>
    </p:extLst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i="1" smtClean="0"/>
              <a:t>Ordered vectors to fuzzy preference relations</a:t>
            </a:r>
            <a:r>
              <a:rPr lang="en-US" smtClean="0"/>
              <a:t> 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eaLnBrk="1" hangingPunct="1"/>
            <a:r>
              <a:rPr lang="en-US" dirty="0" err="1" smtClean="0"/>
              <a:t>Transformasi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relasi</a:t>
            </a:r>
            <a:r>
              <a:rPr lang="en-US" dirty="0" smtClean="0"/>
              <a:t> </a:t>
            </a:r>
            <a:r>
              <a:rPr lang="en-US" dirty="0" err="1" smtClean="0"/>
              <a:t>preferensi</a:t>
            </a:r>
            <a:r>
              <a:rPr lang="en-US" dirty="0" smtClean="0"/>
              <a:t> fuzzy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alternatif</a:t>
            </a:r>
            <a:r>
              <a:rPr lang="en-US" dirty="0" smtClean="0"/>
              <a:t> A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j</a:t>
            </a:r>
            <a:r>
              <a:rPr lang="en-US" dirty="0" smtClean="0"/>
              <a:t> </a:t>
            </a:r>
            <a:r>
              <a:rPr lang="en-US" dirty="0" err="1" smtClean="0"/>
              <a:t>dirumuskan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: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</a:t>
            </a:r>
            <a:r>
              <a:rPr lang="en-US" dirty="0" err="1" smtClean="0"/>
              <a:t>dengan</a:t>
            </a:r>
            <a:r>
              <a:rPr lang="en-US" dirty="0" smtClean="0"/>
              <a:t> o</a:t>
            </a:r>
            <a:r>
              <a:rPr lang="en-US" baseline="30000" dirty="0" smtClean="0"/>
              <a:t>k</a:t>
            </a:r>
            <a:r>
              <a:rPr lang="en-US" dirty="0" smtClean="0"/>
              <a:t>(j)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ranking </a:t>
            </a:r>
            <a:r>
              <a:rPr lang="en-US" dirty="0" err="1" smtClean="0"/>
              <a:t>alternatif</a:t>
            </a:r>
            <a:r>
              <a:rPr lang="en-US" dirty="0" smtClean="0"/>
              <a:t> 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j</a:t>
            </a:r>
            <a:r>
              <a:rPr lang="en-US" dirty="0" smtClean="0"/>
              <a:t> di O</a:t>
            </a:r>
            <a:r>
              <a:rPr lang="en-US" baseline="30000" dirty="0" smtClean="0"/>
              <a:t>k</a:t>
            </a:r>
            <a:r>
              <a:rPr lang="en-US" dirty="0" smtClean="0"/>
              <a:t>, j=1,2,...,m  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447800" y="3200400"/>
          <a:ext cx="5937250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" name="Equation" r:id="rId3" imgW="2565400" imgH="482600" progId="Equation.3">
                  <p:embed/>
                </p:oleObj>
              </mc:Choice>
              <mc:Fallback>
                <p:oleObj name="Equation" r:id="rId3" imgW="25654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200400"/>
                        <a:ext cx="5937250" cy="1125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6392103"/>
      </p:ext>
    </p:extLst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660400"/>
            <a:ext cx="8229600" cy="2320925"/>
          </a:xfrm>
        </p:spPr>
        <p:txBody>
          <a:bodyPr/>
          <a:lstStyle/>
          <a:p>
            <a:pPr eaLnBrk="1" hangingPunct="1"/>
            <a:r>
              <a:rPr lang="en-US" sz="2600" smtClean="0"/>
              <a:t>Misalkan format preferensi diberikan oleh seorang pengambil keputusan dalam bentuk vektor urutan: O</a:t>
            </a:r>
            <a:r>
              <a:rPr lang="en-US" sz="2600" baseline="30000" smtClean="0"/>
              <a:t>1</a:t>
            </a:r>
            <a:r>
              <a:rPr lang="en-US" sz="2600" smtClean="0"/>
              <a:t> = {3, 2, 4, 1}; maka format tersebut dapat ditransformasikan ke dalam bentuk relasi preferensi fuzzy, P</a:t>
            </a:r>
            <a:r>
              <a:rPr lang="en-US" sz="2600" baseline="30000" smtClean="0"/>
              <a:t>1</a:t>
            </a:r>
            <a:r>
              <a:rPr lang="en-US" sz="2600" smtClean="0"/>
              <a:t>, sebagai berikut 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2406650" y="3200400"/>
          <a:ext cx="4365625" cy="202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4" name="Equation" r:id="rId3" imgW="1968500" imgH="914400" progId="Equation.3">
                  <p:embed/>
                </p:oleObj>
              </mc:Choice>
              <mc:Fallback>
                <p:oleObj name="Equation" r:id="rId3" imgW="19685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650" y="3200400"/>
                        <a:ext cx="4365625" cy="2024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8289865"/>
      </p:ext>
    </p:extLst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i="1" smtClean="0"/>
              <a:t>Utility vectors to fuzzy preference relations</a:t>
            </a:r>
            <a:r>
              <a:rPr lang="en-US" smtClean="0"/>
              <a:t> 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8839"/>
            <a:ext cx="8229600" cy="414208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Transformasi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relasi</a:t>
            </a:r>
            <a:r>
              <a:rPr lang="en-US" dirty="0" smtClean="0"/>
              <a:t> </a:t>
            </a:r>
            <a:r>
              <a:rPr lang="en-US" dirty="0" err="1" smtClean="0"/>
              <a:t>preferensi</a:t>
            </a:r>
            <a:r>
              <a:rPr lang="en-US" dirty="0" smtClean="0"/>
              <a:t> fuzzy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alternatif</a:t>
            </a:r>
            <a:r>
              <a:rPr lang="en-US" dirty="0" smtClean="0"/>
              <a:t> A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j</a:t>
            </a:r>
            <a:r>
              <a:rPr lang="en-US" dirty="0" smtClean="0"/>
              <a:t> </a:t>
            </a:r>
            <a:r>
              <a:rPr lang="en-US" dirty="0" err="1" smtClean="0"/>
              <a:t>dirumuskan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: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	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u</a:t>
            </a:r>
            <a:r>
              <a:rPr lang="en-US" baseline="30000" dirty="0" err="1" smtClean="0"/>
              <a:t>k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preferensi</a:t>
            </a:r>
            <a:r>
              <a:rPr lang="en-US" dirty="0" smtClean="0"/>
              <a:t> yang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30000" dirty="0" err="1" smtClean="0"/>
              <a:t>k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alternatif</a:t>
            </a:r>
            <a:r>
              <a:rPr lang="en-US" dirty="0" smtClean="0"/>
              <a:t>  S</a:t>
            </a:r>
            <a:r>
              <a:rPr lang="en-US" baseline="-25000" dirty="0" smtClean="0"/>
              <a:t>i</a:t>
            </a:r>
            <a:r>
              <a:rPr lang="en-US" dirty="0" smtClean="0"/>
              <a:t> di </a:t>
            </a:r>
            <a:r>
              <a:rPr lang="en-US" dirty="0" err="1" smtClean="0"/>
              <a:t>U</a:t>
            </a:r>
            <a:r>
              <a:rPr lang="en-US" baseline="30000" dirty="0" err="1" smtClean="0"/>
              <a:t>k</a:t>
            </a:r>
            <a:r>
              <a:rPr lang="en-US" dirty="0" smtClean="0"/>
              <a:t>, </a:t>
            </a:r>
            <a:r>
              <a:rPr lang="en-US" dirty="0" err="1" smtClean="0"/>
              <a:t>i</a:t>
            </a:r>
            <a:r>
              <a:rPr lang="en-US" dirty="0" smtClean="0"/>
              <a:t>=1,2,...,m 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1463675" y="3092450"/>
          <a:ext cx="5581650" cy="140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9" name="Equation" r:id="rId3" imgW="2120900" imgH="533400" progId="Equation.3">
                  <p:embed/>
                </p:oleObj>
              </mc:Choice>
              <mc:Fallback>
                <p:oleObj name="Equation" r:id="rId3" imgW="21209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675" y="3092450"/>
                        <a:ext cx="5581650" cy="1401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8135012"/>
      </p:ext>
    </p:extLst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563" y="700088"/>
            <a:ext cx="8040885" cy="233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Misalkan</a:t>
            </a:r>
            <a:r>
              <a:rPr lang="en-US" dirty="0" smtClean="0"/>
              <a:t> format </a:t>
            </a:r>
            <a:r>
              <a:rPr lang="en-US" dirty="0" err="1" smtClean="0"/>
              <a:t>preferensi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pengambil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vektor</a:t>
            </a:r>
            <a:r>
              <a:rPr lang="en-US" dirty="0" smtClean="0"/>
              <a:t> </a:t>
            </a:r>
            <a:r>
              <a:rPr lang="en-US" dirty="0" err="1" smtClean="0"/>
              <a:t>utilitas</a:t>
            </a:r>
            <a:r>
              <a:rPr lang="en-US" dirty="0" smtClean="0"/>
              <a:t>: U</a:t>
            </a:r>
            <a:r>
              <a:rPr lang="en-US" baseline="30000" dirty="0" smtClean="0"/>
              <a:t>1</a:t>
            </a:r>
            <a:r>
              <a:rPr lang="en-US" dirty="0" smtClean="0"/>
              <a:t> = {0,5; 0,7; 0,6; 0,3}.; </a:t>
            </a:r>
            <a:r>
              <a:rPr lang="en-US" dirty="0" err="1" smtClean="0"/>
              <a:t>maka</a:t>
            </a:r>
            <a:r>
              <a:rPr lang="en-US" dirty="0" smtClean="0"/>
              <a:t> format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ditransformasikan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relasi</a:t>
            </a:r>
            <a:r>
              <a:rPr lang="en-US" dirty="0" smtClean="0"/>
              <a:t> </a:t>
            </a:r>
            <a:r>
              <a:rPr lang="en-US" dirty="0" err="1" smtClean="0"/>
              <a:t>preferensi</a:t>
            </a:r>
            <a:r>
              <a:rPr lang="en-US" dirty="0" smtClean="0"/>
              <a:t>, P</a:t>
            </a:r>
            <a:r>
              <a:rPr lang="en-US" baseline="30000" dirty="0" smtClean="0"/>
              <a:t>1</a:t>
            </a:r>
            <a:r>
              <a:rPr lang="en-US" dirty="0" smtClean="0"/>
              <a:t>,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 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2027238" y="3154363"/>
          <a:ext cx="4667250" cy="216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3" name="Equation" r:id="rId3" imgW="1968500" imgH="914400" progId="Equation.3">
                  <p:embed/>
                </p:oleObj>
              </mc:Choice>
              <mc:Fallback>
                <p:oleObj name="Equation" r:id="rId3" imgW="19685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238" y="3154363"/>
                        <a:ext cx="4667250" cy="216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4686847"/>
      </p:ext>
    </p:extLst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800" i="1" smtClean="0"/>
              <a:t>Linguistic term vectors to fuzzy preference relations</a:t>
            </a:r>
            <a:r>
              <a:rPr lang="en-US" sz="3800" smtClean="0"/>
              <a:t> 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9163"/>
          </a:xfrm>
        </p:spPr>
        <p:txBody>
          <a:bodyPr/>
          <a:lstStyle/>
          <a:p>
            <a:pPr eaLnBrk="1" hangingPunct="1"/>
            <a:r>
              <a:rPr lang="en-US" sz="2600" dirty="0" err="1" smtClean="0"/>
              <a:t>Suatu</a:t>
            </a:r>
            <a:r>
              <a:rPr lang="en-US" sz="2600" dirty="0" smtClean="0"/>
              <a:t> </a:t>
            </a:r>
            <a:r>
              <a:rPr lang="en-US" sz="2600" dirty="0" err="1" smtClean="0"/>
              <a:t>bentuk</a:t>
            </a:r>
            <a:r>
              <a:rPr lang="en-US" sz="2600" dirty="0" smtClean="0"/>
              <a:t> </a:t>
            </a:r>
            <a:r>
              <a:rPr lang="en-US" sz="2600" dirty="0" err="1" smtClean="0"/>
              <a:t>linguistik</a:t>
            </a:r>
            <a:r>
              <a:rPr lang="en-US" sz="2600" dirty="0" smtClean="0"/>
              <a:t>,                      , </a:t>
            </a:r>
            <a:r>
              <a:rPr lang="en-US" sz="2600" dirty="0" err="1" smtClean="0"/>
              <a:t>diberikan</a:t>
            </a:r>
            <a:r>
              <a:rPr lang="en-US" sz="2600" dirty="0" smtClean="0"/>
              <a:t> </a:t>
            </a:r>
            <a:r>
              <a:rPr lang="en-US" sz="2600" dirty="0" err="1" smtClean="0"/>
              <a:t>sebagai</a:t>
            </a:r>
            <a:r>
              <a:rPr lang="en-US" sz="2600" dirty="0" smtClean="0"/>
              <a:t> </a:t>
            </a:r>
            <a:r>
              <a:rPr lang="en-US" sz="2600" dirty="0" err="1" smtClean="0"/>
              <a:t>bilangan</a:t>
            </a:r>
            <a:r>
              <a:rPr lang="en-US" sz="2600" dirty="0" smtClean="0"/>
              <a:t> fuzzy </a:t>
            </a:r>
            <a:r>
              <a:rPr lang="en-US" sz="2600" dirty="0" err="1" smtClean="0"/>
              <a:t>segitiga</a:t>
            </a:r>
            <a:r>
              <a:rPr lang="en-US" sz="2600" dirty="0" smtClean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derajat</a:t>
            </a:r>
            <a:r>
              <a:rPr lang="en-US" sz="2600" dirty="0" smtClean="0"/>
              <a:t> </a:t>
            </a:r>
            <a:r>
              <a:rPr lang="en-US" sz="2600" dirty="0" err="1" smtClean="0"/>
              <a:t>keanggotaan</a:t>
            </a:r>
            <a:r>
              <a:rPr lang="en-US" sz="2600" dirty="0" smtClean="0"/>
              <a:t>: </a:t>
            </a:r>
          </a:p>
          <a:p>
            <a:pPr eaLnBrk="1" hangingPunct="1"/>
            <a:endParaRPr lang="en-US" sz="2600" dirty="0" smtClean="0"/>
          </a:p>
          <a:p>
            <a:pPr eaLnBrk="1" hangingPunct="1"/>
            <a:endParaRPr lang="en-US" sz="2600" dirty="0" smtClean="0"/>
          </a:p>
          <a:p>
            <a:pPr eaLnBrk="1" hangingPunct="1"/>
            <a:endParaRPr lang="en-US" sz="2600" dirty="0" smtClean="0"/>
          </a:p>
          <a:p>
            <a:pPr eaLnBrk="1" hangingPunct="1"/>
            <a:endParaRPr lang="en-US" sz="2600" dirty="0" smtClean="0"/>
          </a:p>
          <a:p>
            <a:pPr eaLnBrk="1" hangingPunct="1"/>
            <a:endParaRPr lang="en-US" sz="2600" dirty="0" smtClean="0"/>
          </a:p>
          <a:p>
            <a:pPr eaLnBrk="1" hangingPunct="1">
              <a:buFont typeface="Wingdings" pitchFamily="2" charset="2"/>
              <a:buNone/>
            </a:pPr>
            <a:r>
              <a:rPr lang="es-ES" sz="2600" dirty="0" smtClean="0"/>
              <a:t>	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s-ES" sz="2600" dirty="0" err="1" smtClean="0"/>
              <a:t>dengan</a:t>
            </a:r>
            <a:r>
              <a:rPr lang="es-ES" sz="2600" dirty="0" smtClean="0"/>
              <a:t> </a:t>
            </a:r>
            <a:r>
              <a:rPr lang="en-US" sz="2600" dirty="0" smtClean="0">
                <a:sym typeface="Symbol" pitchFamily="18" charset="2"/>
              </a:rPr>
              <a:t></a:t>
            </a:r>
            <a:r>
              <a:rPr lang="es-ES" sz="2600" dirty="0" smtClean="0"/>
              <a:t> ≤ u ≤ </a:t>
            </a:r>
            <a:r>
              <a:rPr lang="en-US" sz="2600" dirty="0" smtClean="0">
                <a:sym typeface="Symbol" pitchFamily="18" charset="2"/>
              </a:rPr>
              <a:t></a:t>
            </a:r>
            <a:r>
              <a:rPr lang="es-ES" sz="2600" dirty="0" smtClean="0"/>
              <a:t>, </a:t>
            </a:r>
            <a:r>
              <a:rPr lang="en-US" sz="2600" dirty="0" smtClean="0">
                <a:sym typeface="Symbol" pitchFamily="18" charset="2"/>
              </a:rPr>
              <a:t></a:t>
            </a:r>
            <a:r>
              <a:rPr lang="es-ES" sz="2600" dirty="0" smtClean="0"/>
              <a:t> </a:t>
            </a:r>
            <a:r>
              <a:rPr lang="es-ES" sz="2600" dirty="0" err="1" smtClean="0"/>
              <a:t>adalah</a:t>
            </a:r>
            <a:r>
              <a:rPr lang="es-ES" sz="2600" dirty="0" smtClean="0"/>
              <a:t> batas </a:t>
            </a:r>
            <a:r>
              <a:rPr lang="es-ES" sz="2600" dirty="0" err="1" smtClean="0"/>
              <a:t>bawah</a:t>
            </a:r>
            <a:r>
              <a:rPr lang="es-ES" sz="2600" dirty="0" smtClean="0"/>
              <a:t>, dan </a:t>
            </a:r>
            <a:r>
              <a:rPr lang="en-US" sz="2600" dirty="0" smtClean="0">
                <a:sym typeface="Symbol" pitchFamily="18" charset="2"/>
              </a:rPr>
              <a:t></a:t>
            </a:r>
            <a:r>
              <a:rPr lang="es-ES" sz="2600" dirty="0" smtClean="0"/>
              <a:t> </a:t>
            </a:r>
            <a:r>
              <a:rPr lang="es-ES" sz="2600" dirty="0" err="1" smtClean="0"/>
              <a:t>adalah</a:t>
            </a:r>
            <a:r>
              <a:rPr lang="es-ES" sz="2600" dirty="0" smtClean="0"/>
              <a:t> batas atas</a:t>
            </a:r>
            <a:r>
              <a:rPr lang="en-US" sz="2600" dirty="0" smtClean="0"/>
              <a:t> </a:t>
            </a:r>
          </a:p>
          <a:p>
            <a:pPr eaLnBrk="1" hangingPunct="1"/>
            <a:endParaRPr lang="en-US" sz="2600" dirty="0" smtClean="0"/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4319588" y="1535113"/>
          <a:ext cx="188118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2" name="Equation" r:id="rId3" imgW="799753" imgH="241195" progId="Equation.3">
                  <p:embed/>
                </p:oleObj>
              </mc:Choice>
              <mc:Fallback>
                <p:oleObj name="Equation" r:id="rId3" imgW="799753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9588" y="1535113"/>
                        <a:ext cx="1881187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819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635594"/>
              </p:ext>
            </p:extLst>
          </p:nvPr>
        </p:nvGraphicFramePr>
        <p:xfrm>
          <a:off x="1828800" y="2922589"/>
          <a:ext cx="3749675" cy="2162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3" name="Equation" r:id="rId5" imgW="1752600" imgH="1143000" progId="Equation.3">
                  <p:embed/>
                </p:oleObj>
              </mc:Choice>
              <mc:Fallback>
                <p:oleObj name="Equation" r:id="rId5" imgW="17526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922589"/>
                        <a:ext cx="3749675" cy="216259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738531"/>
      </p:ext>
    </p:extLst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438" y="777875"/>
            <a:ext cx="8229600" cy="4530725"/>
          </a:xfrm>
        </p:spPr>
        <p:txBody>
          <a:bodyPr/>
          <a:lstStyle/>
          <a:p>
            <a:pPr eaLnBrk="1" hangingPunct="1">
              <a:tabLst>
                <a:tab pos="4572000" algn="l"/>
                <a:tab pos="4846638" algn="l"/>
              </a:tabLst>
            </a:pPr>
            <a:r>
              <a:rPr lang="da-DK" smtClean="0"/>
              <a:t>Cheng (1999) mendefinisikan bentuk linguistik (u</a:t>
            </a:r>
            <a:r>
              <a:rPr lang="da-DK" baseline="-25000" smtClean="0"/>
              <a:t>i</a:t>
            </a:r>
            <a:r>
              <a:rPr lang="da-DK" smtClean="0"/>
              <a:t>, </a:t>
            </a:r>
            <a:r>
              <a:rPr lang="es-ES" smtClean="0">
                <a:sym typeface="Symbol" pitchFamily="18" charset="2"/>
              </a:rPr>
              <a:t></a:t>
            </a:r>
            <a:r>
              <a:rPr lang="da-DK" baseline="-25000" smtClean="0"/>
              <a:t>i</a:t>
            </a:r>
            <a:r>
              <a:rPr lang="da-DK" smtClean="0"/>
              <a:t>, </a:t>
            </a:r>
            <a:r>
              <a:rPr lang="es-ES" smtClean="0">
                <a:sym typeface="Symbol" pitchFamily="18" charset="2"/>
              </a:rPr>
              <a:t></a:t>
            </a:r>
            <a:r>
              <a:rPr lang="da-DK" baseline="-25000" smtClean="0"/>
              <a:t>i</a:t>
            </a:r>
            <a:r>
              <a:rPr lang="da-DK" smtClean="0"/>
              <a:t>) sebagai berikut:</a:t>
            </a:r>
            <a:endParaRPr lang="en-US" smtClean="0"/>
          </a:p>
          <a:p>
            <a:pPr lvl="1" eaLnBrk="1" hangingPunct="1">
              <a:tabLst>
                <a:tab pos="4572000" algn="l"/>
                <a:tab pos="4846638" algn="l"/>
              </a:tabLst>
            </a:pPr>
            <a:r>
              <a:rPr lang="en-US" smtClean="0"/>
              <a:t>Sangat Baik (</a:t>
            </a:r>
            <a:r>
              <a:rPr lang="en-US" i="1" smtClean="0"/>
              <a:t>Very Good</a:t>
            </a:r>
            <a:r>
              <a:rPr lang="en-US" smtClean="0"/>
              <a:t>)	=	(1; 0,8; 1)</a:t>
            </a:r>
          </a:p>
          <a:p>
            <a:pPr lvl="1" eaLnBrk="1" hangingPunct="1">
              <a:tabLst>
                <a:tab pos="4572000" algn="l"/>
                <a:tab pos="4846638" algn="l"/>
              </a:tabLst>
            </a:pPr>
            <a:r>
              <a:rPr lang="en-US" smtClean="0"/>
              <a:t>Baik (</a:t>
            </a:r>
            <a:r>
              <a:rPr lang="en-US" i="1" smtClean="0"/>
              <a:t>Good</a:t>
            </a:r>
            <a:r>
              <a:rPr lang="en-US" smtClean="0"/>
              <a:t>)	=	(0,75; 0,6; 0,9)</a:t>
            </a:r>
          </a:p>
          <a:p>
            <a:pPr lvl="1" eaLnBrk="1" hangingPunct="1">
              <a:tabLst>
                <a:tab pos="4572000" algn="l"/>
                <a:tab pos="4846638" algn="l"/>
              </a:tabLst>
            </a:pPr>
            <a:r>
              <a:rPr lang="en-US" smtClean="0"/>
              <a:t>Cukup (</a:t>
            </a:r>
            <a:r>
              <a:rPr lang="en-US" i="1" smtClean="0"/>
              <a:t>Fair</a:t>
            </a:r>
            <a:r>
              <a:rPr lang="en-US" smtClean="0"/>
              <a:t>)	=	(0,5; 0,3; 0,7)</a:t>
            </a:r>
          </a:p>
          <a:p>
            <a:pPr lvl="1" eaLnBrk="1" hangingPunct="1">
              <a:tabLst>
                <a:tab pos="4572000" algn="l"/>
                <a:tab pos="4846638" algn="l"/>
              </a:tabLst>
            </a:pPr>
            <a:r>
              <a:rPr lang="en-US" smtClean="0"/>
              <a:t>Buruk (</a:t>
            </a:r>
            <a:r>
              <a:rPr lang="en-US" i="1" smtClean="0"/>
              <a:t>Poor</a:t>
            </a:r>
            <a:r>
              <a:rPr lang="en-US" smtClean="0"/>
              <a:t>)	=	(0,25; 0.05; 0,45)</a:t>
            </a:r>
          </a:p>
          <a:p>
            <a:pPr lvl="1" eaLnBrk="1" hangingPunct="1">
              <a:tabLst>
                <a:tab pos="4572000" algn="l"/>
                <a:tab pos="4846638" algn="l"/>
              </a:tabLst>
            </a:pPr>
            <a:r>
              <a:rPr lang="en-US" smtClean="0"/>
              <a:t>Sangat Buruk (</a:t>
            </a:r>
            <a:r>
              <a:rPr lang="en-US" i="1" smtClean="0"/>
              <a:t>Very Poor</a:t>
            </a:r>
            <a:r>
              <a:rPr lang="en-US" smtClean="0"/>
              <a:t>)	=	(0; 0; 0,2)</a:t>
            </a:r>
          </a:p>
        </p:txBody>
      </p:sp>
    </p:spTree>
    <p:extLst>
      <p:ext uri="{BB962C8B-B14F-4D97-AF65-F5344CB8AC3E}">
        <p14:creationId xmlns:p14="http://schemas.microsoft.com/office/powerpoint/2010/main" val="2422120677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1857375" y="285750"/>
            <a:ext cx="6786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Pokok</a:t>
            </a: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Pembahasan</a:t>
            </a:r>
            <a:endParaRPr lang="en-US" sz="4000" b="1" dirty="0">
              <a:latin typeface="Cambria" pitchFamily="18" charset="0"/>
            </a:endParaRPr>
          </a:p>
        </p:txBody>
      </p:sp>
      <p:sp>
        <p:nvSpPr>
          <p:cNvPr id="4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11/08/2011</a:t>
            </a:r>
            <a:endParaRPr lang="en-US" dirty="0"/>
          </a:p>
        </p:txBody>
      </p:sp>
      <p:sp>
        <p:nvSpPr>
          <p:cNvPr id="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Logika</a:t>
            </a:r>
            <a:r>
              <a:rPr lang="en-US" dirty="0" smtClean="0"/>
              <a:t> Fuzzy</a:t>
            </a:r>
            <a:endParaRPr lang="en-US" dirty="0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A6C636-2BB1-484F-BE9D-1C9D12DA065B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3494" name="Content Placeholder 7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2571750"/>
          </a:xfrm>
        </p:spPr>
        <p:txBody>
          <a:bodyPr/>
          <a:lstStyle/>
          <a:p>
            <a:pPr marL="514350" indent="-514350" eaLnBrk="1" hangingPunct="1"/>
            <a:r>
              <a:rPr lang="en-US" smtClean="0">
                <a:latin typeface="Cambria" pitchFamily="18" charset="0"/>
              </a:rPr>
              <a:t>Pendahuluan</a:t>
            </a:r>
          </a:p>
          <a:p>
            <a:pPr marL="514350" indent="-514350" eaLnBrk="1" hangingPunct="1"/>
            <a:r>
              <a:rPr lang="en-US" smtClean="0">
                <a:latin typeface="Cambria" pitchFamily="18" charset="0"/>
              </a:rPr>
              <a:t>Fuzzy Multi Atribute Decision Making (FMADM)</a:t>
            </a:r>
          </a:p>
        </p:txBody>
      </p:sp>
    </p:spTree>
    <p:extLst>
      <p:ext uri="{BB962C8B-B14F-4D97-AF65-F5344CB8AC3E}">
        <p14:creationId xmlns:p14="http://schemas.microsoft.com/office/powerpoint/2010/main" val="227786629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438" y="487363"/>
            <a:ext cx="8229600" cy="5140325"/>
          </a:xfrm>
        </p:spPr>
        <p:txBody>
          <a:bodyPr/>
          <a:lstStyle/>
          <a:p>
            <a:pPr eaLnBrk="1" hangingPunct="1"/>
            <a:r>
              <a:rPr lang="es-ES" dirty="0" smtClean="0"/>
              <a:t>Misal </a:t>
            </a:r>
            <a:r>
              <a:rPr lang="es-ES" dirty="0" err="1" smtClean="0"/>
              <a:t>diberikan</a:t>
            </a:r>
            <a:r>
              <a:rPr lang="es-ES" dirty="0" smtClean="0"/>
              <a:t> 2 </a:t>
            </a:r>
            <a:r>
              <a:rPr lang="es-ES" dirty="0" err="1" smtClean="0"/>
              <a:t>alternatif</a:t>
            </a:r>
            <a:r>
              <a:rPr lang="es-ES" dirty="0" smtClean="0"/>
              <a:t> S</a:t>
            </a:r>
            <a:r>
              <a:rPr lang="es-ES" baseline="-25000" dirty="0" smtClean="0"/>
              <a:t>i</a:t>
            </a:r>
            <a:r>
              <a:rPr lang="es-ES" dirty="0" smtClean="0"/>
              <a:t> dan </a:t>
            </a:r>
            <a:r>
              <a:rPr lang="es-ES" dirty="0" err="1" smtClean="0"/>
              <a:t>S</a:t>
            </a:r>
            <a:r>
              <a:rPr lang="es-ES" baseline="-25000" dirty="0" err="1" smtClean="0"/>
              <a:t>j</a:t>
            </a:r>
            <a:r>
              <a:rPr lang="es-ES" dirty="0" smtClean="0"/>
              <a:t> secara </a:t>
            </a:r>
            <a:r>
              <a:rPr lang="es-ES" dirty="0" err="1" smtClean="0"/>
              <a:t>linguistik</a:t>
            </a:r>
            <a:r>
              <a:rPr lang="es-ES" dirty="0" smtClean="0"/>
              <a:t>,                     </a:t>
            </a:r>
            <a:r>
              <a:rPr lang="id-ID" dirty="0" smtClean="0"/>
              <a:t>   </a:t>
            </a:r>
            <a:r>
              <a:rPr lang="es-ES" dirty="0" smtClean="0"/>
              <a:t>dan                    . </a:t>
            </a:r>
          </a:p>
          <a:p>
            <a:pPr marL="0" indent="0" eaLnBrk="1" hangingPunct="1">
              <a:buNone/>
            </a:pPr>
            <a:r>
              <a:rPr lang="es-ES" dirty="0" err="1" smtClean="0"/>
              <a:t>Selanjutnya</a:t>
            </a:r>
            <a:r>
              <a:rPr lang="es-ES" dirty="0" smtClean="0"/>
              <a:t> </a:t>
            </a:r>
            <a:r>
              <a:rPr lang="es-ES" dirty="0" err="1" smtClean="0"/>
              <a:t>akan</a:t>
            </a:r>
            <a:r>
              <a:rPr lang="es-ES" dirty="0" smtClean="0"/>
              <a:t> </a:t>
            </a:r>
            <a:r>
              <a:rPr lang="es-ES" dirty="0" err="1" smtClean="0"/>
              <a:t>digunakan</a:t>
            </a:r>
            <a:r>
              <a:rPr lang="es-ES" dirty="0" smtClean="0"/>
              <a:t> </a:t>
            </a:r>
            <a:r>
              <a:rPr lang="es-ES" dirty="0" err="1" smtClean="0"/>
              <a:t>fungsi</a:t>
            </a:r>
            <a:r>
              <a:rPr lang="es-ES" dirty="0" smtClean="0"/>
              <a:t> </a:t>
            </a:r>
            <a:r>
              <a:rPr lang="es-ES" dirty="0" err="1" smtClean="0"/>
              <a:t>defuzzy</a:t>
            </a:r>
            <a:r>
              <a:rPr lang="es-ES" dirty="0" smtClean="0"/>
              <a:t> Max g dan </a:t>
            </a:r>
            <a:r>
              <a:rPr lang="es-ES" dirty="0" err="1" smtClean="0"/>
              <a:t>transformasi</a:t>
            </a:r>
            <a:r>
              <a:rPr lang="es-ES" dirty="0" smtClean="0"/>
              <a:t> f, </a:t>
            </a:r>
            <a:r>
              <a:rPr lang="es-ES" dirty="0" err="1" smtClean="0"/>
              <a:t>sebagai</a:t>
            </a:r>
            <a:r>
              <a:rPr lang="es-ES" dirty="0" smtClean="0"/>
              <a:t> </a:t>
            </a:r>
            <a:r>
              <a:rPr lang="es-ES" dirty="0" err="1" smtClean="0"/>
              <a:t>berikut</a:t>
            </a:r>
            <a:r>
              <a:rPr lang="es-ES" dirty="0" smtClean="0"/>
              <a:t>: </a:t>
            </a:r>
          </a:p>
          <a:p>
            <a:pPr eaLnBrk="1" hangingPunct="1"/>
            <a:endParaRPr lang="es-ES" dirty="0" smtClean="0"/>
          </a:p>
          <a:p>
            <a:pPr eaLnBrk="1" hangingPunct="1"/>
            <a:endParaRPr lang="es-ES" dirty="0" smtClean="0"/>
          </a:p>
          <a:p>
            <a:pPr eaLnBrk="1" hangingPunct="1"/>
            <a:endParaRPr lang="es-ES" dirty="0" smtClean="0"/>
          </a:p>
          <a:p>
            <a:pPr eaLnBrk="1" hangingPunct="1"/>
            <a:r>
              <a:rPr lang="es-ES" dirty="0" err="1" smtClean="0"/>
              <a:t>Sehingga</a:t>
            </a:r>
            <a:r>
              <a:rPr lang="es-ES" dirty="0" smtClean="0"/>
              <a:t>:</a:t>
            </a:r>
            <a:endParaRPr lang="en-US" dirty="0" smtClean="0"/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2697163" y="992188"/>
          <a:ext cx="199390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6" name="Equation" r:id="rId3" imgW="1016000" imgH="241300" progId="Equation.3">
                  <p:embed/>
                </p:oleObj>
              </mc:Choice>
              <mc:Fallback>
                <p:oleObj name="Equation" r:id="rId3" imgW="1016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7163" y="992188"/>
                        <a:ext cx="1993900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9219" name="Object 6"/>
          <p:cNvGraphicFramePr>
            <a:graphicFrameLocks noChangeAspect="1"/>
          </p:cNvGraphicFramePr>
          <p:nvPr/>
        </p:nvGraphicFramePr>
        <p:xfrm>
          <a:off x="5608638" y="992188"/>
          <a:ext cx="196691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7" name="Equation" r:id="rId5" imgW="1040948" imgH="266584" progId="Equation.3">
                  <p:embed/>
                </p:oleObj>
              </mc:Choice>
              <mc:Fallback>
                <p:oleObj name="Equation" r:id="rId5" imgW="1040948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8638" y="992188"/>
                        <a:ext cx="1966912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9220" name="Object 8"/>
          <p:cNvGraphicFramePr>
            <a:graphicFrameLocks noChangeAspect="1"/>
          </p:cNvGraphicFramePr>
          <p:nvPr/>
        </p:nvGraphicFramePr>
        <p:xfrm>
          <a:off x="1052513" y="2644775"/>
          <a:ext cx="7235825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8" name="Equation" r:id="rId7" imgW="3784600" imgH="533400" progId="Equation.3">
                  <p:embed/>
                </p:oleObj>
              </mc:Choice>
              <mc:Fallback>
                <p:oleObj name="Equation" r:id="rId7" imgW="37846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513" y="2644775"/>
                        <a:ext cx="7235825" cy="1020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Rectangle 11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9221" name="Object 10"/>
          <p:cNvGraphicFramePr>
            <a:graphicFrameLocks noChangeAspect="1"/>
          </p:cNvGraphicFramePr>
          <p:nvPr/>
        </p:nvGraphicFramePr>
        <p:xfrm>
          <a:off x="1555750" y="4740275"/>
          <a:ext cx="3781425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9" name="Equation" r:id="rId9" imgW="1726451" imgH="482391" progId="Equation.3">
                  <p:embed/>
                </p:oleObj>
              </mc:Choice>
              <mc:Fallback>
                <p:oleObj name="Equation" r:id="rId9" imgW="1726451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4740275"/>
                        <a:ext cx="3781425" cy="1065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9364215"/>
      </p:ext>
    </p:extLst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563" y="641350"/>
            <a:ext cx="8229600" cy="2381250"/>
          </a:xfrm>
        </p:spPr>
        <p:txBody>
          <a:bodyPr/>
          <a:lstStyle/>
          <a:p>
            <a:pPr eaLnBrk="1" hangingPunct="1"/>
            <a:r>
              <a:rPr lang="es-ES" sz="2600" dirty="0" err="1" smtClean="0"/>
              <a:t>Misalkan</a:t>
            </a:r>
            <a:r>
              <a:rPr lang="es-ES" sz="2600" dirty="0" smtClean="0"/>
              <a:t> </a:t>
            </a:r>
            <a:r>
              <a:rPr lang="es-ES" sz="2600" dirty="0" err="1" smtClean="0"/>
              <a:t>format</a:t>
            </a:r>
            <a:r>
              <a:rPr lang="es-ES" sz="2600" dirty="0" smtClean="0"/>
              <a:t> </a:t>
            </a:r>
            <a:r>
              <a:rPr lang="es-ES" sz="2600" dirty="0" err="1" smtClean="0"/>
              <a:t>preferensi</a:t>
            </a:r>
            <a:r>
              <a:rPr lang="es-ES" sz="2600" dirty="0" smtClean="0"/>
              <a:t> </a:t>
            </a:r>
            <a:r>
              <a:rPr lang="es-ES" sz="2600" dirty="0" err="1" smtClean="0"/>
              <a:t>diberikan</a:t>
            </a:r>
            <a:r>
              <a:rPr lang="es-ES" sz="2600" dirty="0" smtClean="0"/>
              <a:t> </a:t>
            </a:r>
            <a:r>
              <a:rPr lang="es-ES" sz="2600" dirty="0" err="1" smtClean="0"/>
              <a:t>oleh</a:t>
            </a:r>
            <a:r>
              <a:rPr lang="es-ES" sz="2600" dirty="0" smtClean="0"/>
              <a:t> </a:t>
            </a:r>
            <a:r>
              <a:rPr lang="es-ES" sz="2600" dirty="0" err="1" smtClean="0"/>
              <a:t>seorang</a:t>
            </a:r>
            <a:r>
              <a:rPr lang="es-ES" sz="2600" dirty="0" smtClean="0"/>
              <a:t> </a:t>
            </a:r>
            <a:r>
              <a:rPr lang="es-ES" sz="2600" dirty="0" err="1" smtClean="0"/>
              <a:t>pengambil</a:t>
            </a:r>
            <a:r>
              <a:rPr lang="es-ES" sz="2600" dirty="0" smtClean="0"/>
              <a:t> </a:t>
            </a:r>
            <a:r>
              <a:rPr lang="es-ES" sz="2600" dirty="0" err="1" smtClean="0"/>
              <a:t>keputusan</a:t>
            </a:r>
            <a:r>
              <a:rPr lang="es-ES" sz="2600" dirty="0" smtClean="0"/>
              <a:t> </a:t>
            </a:r>
            <a:r>
              <a:rPr lang="es-ES" sz="2600" dirty="0" err="1" smtClean="0"/>
              <a:t>dalam</a:t>
            </a:r>
            <a:r>
              <a:rPr lang="es-ES" sz="2600" dirty="0" smtClean="0"/>
              <a:t> </a:t>
            </a:r>
            <a:r>
              <a:rPr lang="es-ES" sz="2600" dirty="0" err="1" smtClean="0"/>
              <a:t>bentuk</a:t>
            </a:r>
            <a:r>
              <a:rPr lang="es-ES" sz="2600" dirty="0" smtClean="0"/>
              <a:t> </a:t>
            </a:r>
            <a:r>
              <a:rPr lang="es-ES" sz="2600" dirty="0" err="1" smtClean="0"/>
              <a:t>linguistik</a:t>
            </a:r>
            <a:r>
              <a:rPr lang="es-ES" sz="2600" dirty="0" smtClean="0"/>
              <a:t> : </a:t>
            </a:r>
          </a:p>
          <a:p>
            <a:pPr marL="344488" indent="0" eaLnBrk="1" hangingPunct="1">
              <a:buNone/>
            </a:pPr>
            <a:r>
              <a:rPr lang="es-ES" sz="2600" dirty="0" smtClean="0"/>
              <a:t>L</a:t>
            </a:r>
            <a:r>
              <a:rPr lang="es-ES" sz="2600" baseline="30000" dirty="0" smtClean="0"/>
              <a:t>1</a:t>
            </a:r>
            <a:r>
              <a:rPr lang="es-ES" sz="2600" dirty="0" smtClean="0"/>
              <a:t> = {“</a:t>
            </a:r>
            <a:r>
              <a:rPr lang="es-ES" sz="2600" dirty="0" err="1" smtClean="0"/>
              <a:t>Baik</a:t>
            </a:r>
            <a:r>
              <a:rPr lang="es-ES" sz="2600" dirty="0" smtClean="0"/>
              <a:t>”,  “</a:t>
            </a:r>
            <a:r>
              <a:rPr lang="es-ES" sz="2600" dirty="0" err="1" smtClean="0"/>
              <a:t>Sangat</a:t>
            </a:r>
            <a:r>
              <a:rPr lang="es-ES" sz="2600" dirty="0" smtClean="0"/>
              <a:t> </a:t>
            </a:r>
            <a:r>
              <a:rPr lang="es-ES" sz="2600" dirty="0" err="1" smtClean="0"/>
              <a:t>Baik</a:t>
            </a:r>
            <a:r>
              <a:rPr lang="es-ES" sz="2600" dirty="0" smtClean="0"/>
              <a:t>”, “</a:t>
            </a:r>
            <a:r>
              <a:rPr lang="es-ES" sz="2600" dirty="0" err="1" smtClean="0"/>
              <a:t>Cukup</a:t>
            </a:r>
            <a:r>
              <a:rPr lang="es-ES" sz="2600" dirty="0" smtClean="0"/>
              <a:t>”,  “</a:t>
            </a:r>
            <a:r>
              <a:rPr lang="es-ES" sz="2600" dirty="0" err="1" smtClean="0"/>
              <a:t>Baik</a:t>
            </a:r>
            <a:r>
              <a:rPr lang="es-ES" sz="2600" dirty="0" smtClean="0"/>
              <a:t>”}; </a:t>
            </a:r>
            <a:r>
              <a:rPr lang="es-ES" sz="2600" dirty="0" err="1" smtClean="0"/>
              <a:t>maka</a:t>
            </a:r>
            <a:r>
              <a:rPr lang="es-ES" sz="2600" dirty="0" smtClean="0"/>
              <a:t> </a:t>
            </a:r>
            <a:r>
              <a:rPr lang="es-ES" sz="2600" dirty="0" err="1" smtClean="0"/>
              <a:t>format</a:t>
            </a:r>
            <a:r>
              <a:rPr lang="es-ES" sz="2600" dirty="0" smtClean="0"/>
              <a:t> </a:t>
            </a:r>
            <a:r>
              <a:rPr lang="es-ES" sz="2600" dirty="0" err="1" smtClean="0"/>
              <a:t>tersebut</a:t>
            </a:r>
            <a:r>
              <a:rPr lang="es-ES" sz="2600" dirty="0" smtClean="0"/>
              <a:t> </a:t>
            </a:r>
            <a:r>
              <a:rPr lang="es-ES" sz="2600" dirty="0" err="1" smtClean="0"/>
              <a:t>dapat</a:t>
            </a:r>
            <a:r>
              <a:rPr lang="es-ES" sz="2600" dirty="0" smtClean="0"/>
              <a:t> </a:t>
            </a:r>
            <a:r>
              <a:rPr lang="es-ES" sz="2600" dirty="0" err="1" smtClean="0"/>
              <a:t>ditransformasikan</a:t>
            </a:r>
            <a:r>
              <a:rPr lang="es-ES" sz="2600" dirty="0" smtClean="0"/>
              <a:t> </a:t>
            </a:r>
            <a:r>
              <a:rPr lang="es-ES" sz="2600" dirty="0" err="1" smtClean="0"/>
              <a:t>ke</a:t>
            </a:r>
            <a:r>
              <a:rPr lang="es-ES" sz="2600" dirty="0" smtClean="0"/>
              <a:t> </a:t>
            </a:r>
            <a:r>
              <a:rPr lang="es-ES" sz="2600" dirty="0" err="1" smtClean="0"/>
              <a:t>dalam</a:t>
            </a:r>
            <a:r>
              <a:rPr lang="es-ES" sz="2600" dirty="0" smtClean="0"/>
              <a:t> </a:t>
            </a:r>
            <a:r>
              <a:rPr lang="es-ES" sz="2600" dirty="0" err="1" smtClean="0"/>
              <a:t>relasi</a:t>
            </a:r>
            <a:r>
              <a:rPr lang="es-ES" sz="2600" dirty="0" smtClean="0"/>
              <a:t> </a:t>
            </a:r>
            <a:r>
              <a:rPr lang="es-ES" sz="2600" dirty="0" err="1" smtClean="0"/>
              <a:t>preferensi</a:t>
            </a:r>
            <a:r>
              <a:rPr lang="es-ES" sz="2600" dirty="0" smtClean="0"/>
              <a:t>, P</a:t>
            </a:r>
            <a:r>
              <a:rPr lang="es-ES" sz="2600" baseline="30000" dirty="0" smtClean="0"/>
              <a:t>1</a:t>
            </a:r>
            <a:r>
              <a:rPr lang="es-ES" sz="2600" dirty="0" smtClean="0"/>
              <a:t>, </a:t>
            </a:r>
            <a:r>
              <a:rPr lang="es-ES" sz="2600" dirty="0" err="1" smtClean="0"/>
              <a:t>sebagai</a:t>
            </a:r>
            <a:r>
              <a:rPr lang="es-ES" sz="2600" dirty="0" smtClean="0"/>
              <a:t> </a:t>
            </a:r>
            <a:r>
              <a:rPr lang="es-ES" sz="2600" dirty="0" err="1" smtClean="0"/>
              <a:t>berikut</a:t>
            </a:r>
            <a:r>
              <a:rPr lang="es-ES" sz="2600" dirty="0" smtClean="0"/>
              <a:t>:</a:t>
            </a:r>
            <a:r>
              <a:rPr lang="en-US" sz="2600" dirty="0" smtClean="0"/>
              <a:t> 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1951038" y="2971800"/>
          <a:ext cx="4402137" cy="204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5" name="Equation" r:id="rId3" imgW="1968500" imgH="914400" progId="Equation.3">
                  <p:embed/>
                </p:oleObj>
              </mc:Choice>
              <mc:Fallback>
                <p:oleObj name="Equation" r:id="rId3" imgW="19685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038" y="2971800"/>
                        <a:ext cx="4402137" cy="204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5295970"/>
      </p:ext>
    </p:extLst>
  </p:cSld>
  <p:clrMapOvr>
    <a:masterClrMapping/>
  </p:clrMapOvr>
  <p:transition spd="slow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i="1" smtClean="0"/>
              <a:t>Selected Subsets to fuzzy preference relations</a:t>
            </a:r>
            <a:r>
              <a:rPr lang="en-US" smtClean="0"/>
              <a:t> 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eaLnBrk="1" hangingPunct="1"/>
            <a:r>
              <a:rPr lang="it-IT" dirty="0" smtClean="0"/>
              <a:t>Relasi preferensi fuzzy antara 2 alternatif A</a:t>
            </a:r>
            <a:r>
              <a:rPr lang="it-IT" baseline="-25000" dirty="0" smtClean="0"/>
              <a:t>i</a:t>
            </a:r>
            <a:r>
              <a:rPr lang="it-IT" dirty="0" smtClean="0"/>
              <a:t> dan A</a:t>
            </a:r>
            <a:r>
              <a:rPr lang="it-IT" baseline="-25000" dirty="0" smtClean="0"/>
              <a:t>j</a:t>
            </a:r>
            <a:r>
              <a:rPr lang="it-IT" dirty="0" smtClean="0"/>
              <a:t> dirumuskan sebagai berikut: </a:t>
            </a:r>
            <a:endParaRPr lang="en-US" dirty="0" smtClean="0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1295400" y="2994025"/>
          <a:ext cx="62865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9" name="Equation" r:id="rId3" imgW="3149600" imgH="508000" progId="Equation.3">
                  <p:embed/>
                </p:oleObj>
              </mc:Choice>
              <mc:Fallback>
                <p:oleObj name="Equation" r:id="rId3" imgW="31496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994025"/>
                        <a:ext cx="6286500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6158157"/>
      </p:ext>
    </p:extLst>
  </p:cSld>
  <p:clrMapOvr>
    <a:masterClrMapping/>
  </p:clrMapOvr>
  <p:transition spd="slow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3725" y="655638"/>
            <a:ext cx="8229600" cy="4530725"/>
          </a:xfrm>
        </p:spPr>
        <p:txBody>
          <a:bodyPr/>
          <a:lstStyle/>
          <a:p>
            <a:pPr eaLnBrk="1" hangingPunct="1"/>
            <a:r>
              <a:rPr lang="it-IT" smtClean="0"/>
              <a:t>Misalkan format preferensi diberikan oleh seorang pengambil keputusan dalam bentuk himpunan bagian: {A</a:t>
            </a:r>
            <a:r>
              <a:rPr lang="it-IT" baseline="-25000" smtClean="0"/>
              <a:t>1</a:t>
            </a:r>
            <a:r>
              <a:rPr lang="it-IT" smtClean="0"/>
              <a:t>, A</a:t>
            </a:r>
            <a:r>
              <a:rPr lang="it-IT" baseline="-25000" smtClean="0"/>
              <a:t>3</a:t>
            </a:r>
            <a:r>
              <a:rPr lang="it-IT" smtClean="0"/>
              <a:t>}; maka format tersebut dapat ditransformasikan ke dalam relasi preferensi, P</a:t>
            </a:r>
            <a:r>
              <a:rPr lang="it-IT" baseline="30000" smtClean="0"/>
              <a:t>1</a:t>
            </a:r>
            <a:r>
              <a:rPr lang="it-IT" smtClean="0"/>
              <a:t>,  sebagai berikut</a:t>
            </a:r>
            <a:r>
              <a:rPr lang="en-US" smtClean="0"/>
              <a:t> 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1965325" y="3230563"/>
          <a:ext cx="3686175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2" name="Equation" r:id="rId3" imgW="1638300" imgH="914400" progId="Equation.3">
                  <p:embed/>
                </p:oleObj>
              </mc:Choice>
              <mc:Fallback>
                <p:oleObj name="Equation" r:id="rId3" imgW="16383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325" y="3230563"/>
                        <a:ext cx="3686175" cy="205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7129090"/>
      </p:ext>
    </p:extLst>
  </p:cSld>
  <p:clrMapOvr>
    <a:masterClrMapping/>
  </p:clrMapOvr>
  <p:transition spd="slow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800" i="1" smtClean="0"/>
              <a:t>Fuzzy Selected Subsets to fuzzy preference relations</a:t>
            </a:r>
            <a:r>
              <a:rPr lang="en-US" sz="3800" smtClean="0"/>
              <a:t> 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824"/>
            <a:ext cx="8229600" cy="3384376"/>
          </a:xfrm>
        </p:spPr>
        <p:txBody>
          <a:bodyPr/>
          <a:lstStyle/>
          <a:p>
            <a:pPr eaLnBrk="1" hangingPunct="1"/>
            <a:r>
              <a:rPr lang="en-US" dirty="0" err="1" smtClean="0"/>
              <a:t>Misalkan</a:t>
            </a:r>
            <a:r>
              <a:rPr lang="en-US" dirty="0" smtClean="0"/>
              <a:t> </a:t>
            </a:r>
            <a:r>
              <a:rPr lang="en-US" dirty="0" err="1" smtClean="0"/>
              <a:t>l</a:t>
            </a:r>
            <a:r>
              <a:rPr lang="en-US" baseline="30000" dirty="0" err="1" smtClean="0"/>
              <a:t>k</a:t>
            </a:r>
            <a:r>
              <a:rPr lang="en-US" baseline="-25000" dirty="0" err="1" smtClean="0"/>
              <a:t>i</a:t>
            </a:r>
            <a:r>
              <a:rPr lang="en-US" dirty="0" smtClean="0"/>
              <a:t> = (</a:t>
            </a:r>
            <a:r>
              <a:rPr lang="en-US" dirty="0" err="1" smtClean="0"/>
              <a:t>u</a:t>
            </a:r>
            <a:r>
              <a:rPr lang="en-US" baseline="-25000" dirty="0" err="1" smtClean="0"/>
              <a:t>i</a:t>
            </a:r>
            <a:r>
              <a:rPr lang="en-US" dirty="0" smtClean="0"/>
              <a:t>, </a:t>
            </a:r>
            <a:r>
              <a:rPr lang="es-ES" dirty="0" smtClean="0">
                <a:sym typeface="Symbol" pitchFamily="18" charset="2"/>
              </a:rPr>
              <a:t></a:t>
            </a:r>
            <a:r>
              <a:rPr lang="en-US" baseline="-25000" dirty="0" err="1" smtClean="0"/>
              <a:t>i</a:t>
            </a:r>
            <a:r>
              <a:rPr lang="en-US" dirty="0" smtClean="0"/>
              <a:t>, </a:t>
            </a:r>
            <a:r>
              <a:rPr lang="es-ES" dirty="0" smtClean="0">
                <a:sym typeface="Symbol" pitchFamily="18" charset="2"/>
              </a:rPr>
              <a:t></a:t>
            </a:r>
            <a:r>
              <a:rPr lang="en-US" baseline="-25000" dirty="0" err="1" smtClean="0"/>
              <a:t>i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</a:t>
            </a:r>
            <a:r>
              <a:rPr lang="en-US" baseline="30000" dirty="0" err="1" smtClean="0"/>
              <a:t>k</a:t>
            </a:r>
            <a:r>
              <a:rPr lang="en-US" baseline="-25000" dirty="0" err="1" smtClean="0"/>
              <a:t>j</a:t>
            </a:r>
            <a:r>
              <a:rPr lang="en-US" dirty="0" smtClean="0"/>
              <a:t> = (</a:t>
            </a:r>
            <a:r>
              <a:rPr lang="en-US" dirty="0" err="1" smtClean="0"/>
              <a:t>u</a:t>
            </a:r>
            <a:r>
              <a:rPr lang="en-US" baseline="-25000" dirty="0" err="1" smtClean="0"/>
              <a:t>j</a:t>
            </a:r>
            <a:r>
              <a:rPr lang="en-US" dirty="0" smtClean="0"/>
              <a:t>, </a:t>
            </a:r>
            <a:r>
              <a:rPr lang="es-ES" dirty="0" smtClean="0">
                <a:sym typeface="Symbol" pitchFamily="18" charset="2"/>
              </a:rPr>
              <a:t></a:t>
            </a:r>
            <a:r>
              <a:rPr lang="en-US" baseline="-25000" dirty="0" smtClean="0"/>
              <a:t>j</a:t>
            </a:r>
            <a:r>
              <a:rPr lang="en-US" dirty="0" smtClean="0"/>
              <a:t>, </a:t>
            </a:r>
            <a:r>
              <a:rPr lang="es-ES" dirty="0" smtClean="0">
                <a:sym typeface="Symbol" pitchFamily="18" charset="2"/>
              </a:rPr>
              <a:t></a:t>
            </a:r>
            <a:r>
              <a:rPr lang="en-US" baseline="-25000" dirty="0" smtClean="0"/>
              <a:t>j</a:t>
            </a:r>
            <a:r>
              <a:rPr lang="en-US" dirty="0" smtClean="0"/>
              <a:t>);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relasi</a:t>
            </a:r>
            <a:r>
              <a:rPr lang="en-US" dirty="0" smtClean="0"/>
              <a:t> </a:t>
            </a:r>
            <a:r>
              <a:rPr lang="en-US" dirty="0" err="1" smtClean="0"/>
              <a:t>preferensi</a:t>
            </a:r>
            <a:r>
              <a:rPr lang="en-US" dirty="0" smtClean="0"/>
              <a:t> fuzzy </a:t>
            </a:r>
            <a:r>
              <a:rPr lang="en-US" dirty="0" err="1" smtClean="0"/>
              <a:t>antara</a:t>
            </a:r>
            <a:r>
              <a:rPr lang="en-US" dirty="0" smtClean="0"/>
              <a:t> 2 </a:t>
            </a:r>
            <a:r>
              <a:rPr lang="en-US" dirty="0" err="1" smtClean="0"/>
              <a:t>alternatif</a:t>
            </a:r>
            <a:r>
              <a:rPr lang="en-US" dirty="0" smtClean="0"/>
              <a:t> A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j</a:t>
            </a:r>
            <a:r>
              <a:rPr lang="en-US" dirty="0" smtClean="0"/>
              <a:t> </a:t>
            </a:r>
            <a:r>
              <a:rPr lang="en-US" dirty="0" err="1" smtClean="0"/>
              <a:t>dirumuskan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: </a:t>
            </a:r>
          </a:p>
          <a:p>
            <a:pPr lvl="1" eaLnBrk="1" hangingPunct="1"/>
            <a:r>
              <a:rPr lang="es-ES" dirty="0" err="1" smtClean="0"/>
              <a:t>Jika</a:t>
            </a:r>
            <a:r>
              <a:rPr lang="es-ES" dirty="0" smtClean="0"/>
              <a:t> </a:t>
            </a:r>
            <a:r>
              <a:rPr lang="es-ES" dirty="0" err="1" smtClean="0"/>
              <a:t>A</a:t>
            </a:r>
            <a:r>
              <a:rPr lang="es-ES" baseline="-25000" dirty="0" err="1" smtClean="0"/>
              <a:t>i</a:t>
            </a:r>
            <a:r>
              <a:rPr lang="es-ES" dirty="0" smtClean="0"/>
              <a:t> dan A</a:t>
            </a:r>
            <a:r>
              <a:rPr lang="es-ES" baseline="-25000" dirty="0" smtClean="0"/>
              <a:t>j</a:t>
            </a:r>
            <a:r>
              <a:rPr lang="es-ES" dirty="0" smtClean="0"/>
              <a:t> </a:t>
            </a:r>
            <a:r>
              <a:rPr lang="es-ES" dirty="0" err="1" smtClean="0"/>
              <a:t>berada</a:t>
            </a:r>
            <a:r>
              <a:rPr lang="es-ES" dirty="0" smtClean="0"/>
              <a:t> pada      , </a:t>
            </a:r>
            <a:r>
              <a:rPr lang="es-ES" dirty="0" err="1" smtClean="0"/>
              <a:t>maka</a:t>
            </a:r>
            <a:r>
              <a:rPr lang="es-ES" dirty="0" smtClean="0"/>
              <a:t>:</a:t>
            </a:r>
            <a:endParaRPr lang="en-US" dirty="0" smtClean="0"/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56130"/>
              </p:ext>
            </p:extLst>
          </p:nvPr>
        </p:nvGraphicFramePr>
        <p:xfrm>
          <a:off x="4572000" y="3074988"/>
          <a:ext cx="37623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2" name="Equation" r:id="rId3" imgW="164957" imgH="203024" progId="Equation.3">
                  <p:embed/>
                </p:oleObj>
              </mc:Choice>
              <mc:Fallback>
                <p:oleObj name="Equation" r:id="rId3" imgW="164957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074988"/>
                        <a:ext cx="376237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3315" name="Object 6"/>
          <p:cNvGraphicFramePr>
            <a:graphicFrameLocks noChangeAspect="1"/>
          </p:cNvGraphicFramePr>
          <p:nvPr/>
        </p:nvGraphicFramePr>
        <p:xfrm>
          <a:off x="1309688" y="3751263"/>
          <a:ext cx="6432550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3" name="Equation" r:id="rId5" imgW="2667000" imgH="482600" progId="Equation.3">
                  <p:embed/>
                </p:oleObj>
              </mc:Choice>
              <mc:Fallback>
                <p:oleObj name="Equation" r:id="rId5" imgW="26670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9688" y="3751263"/>
                        <a:ext cx="6432550" cy="117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0370351"/>
      </p:ext>
    </p:extLst>
  </p:cSld>
  <p:clrMapOvr>
    <a:masterClrMapping/>
  </p:clrMapOvr>
  <p:transition spd="slow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823913"/>
            <a:ext cx="8229600" cy="4530725"/>
          </a:xfrm>
        </p:spPr>
        <p:txBody>
          <a:bodyPr/>
          <a:lstStyle/>
          <a:p>
            <a:pPr lvl="1" eaLnBrk="1" hangingPunct="1"/>
            <a:r>
              <a:rPr lang="es-ES" smtClean="0"/>
              <a:t>Jika A</a:t>
            </a:r>
            <a:r>
              <a:rPr lang="es-ES" baseline="-25000" smtClean="0"/>
              <a:t>i</a:t>
            </a:r>
            <a:r>
              <a:rPr lang="es-ES" smtClean="0"/>
              <a:t> dan A</a:t>
            </a:r>
            <a:r>
              <a:rPr lang="es-ES" baseline="-25000" smtClean="0"/>
              <a:t>j</a:t>
            </a:r>
            <a:r>
              <a:rPr lang="es-ES" smtClean="0"/>
              <a:t> keduanya tidak berada pada      , maka:</a:t>
            </a:r>
          </a:p>
          <a:p>
            <a:pPr lvl="1" eaLnBrk="1" hangingPunct="1"/>
            <a:endParaRPr lang="es-ES" smtClean="0"/>
          </a:p>
          <a:p>
            <a:pPr lvl="1" eaLnBrk="1" hangingPunct="1"/>
            <a:endParaRPr lang="es-ES" smtClean="0"/>
          </a:p>
          <a:p>
            <a:pPr lvl="1" eaLnBrk="1" hangingPunct="1"/>
            <a:endParaRPr lang="es-ES" smtClean="0"/>
          </a:p>
          <a:p>
            <a:pPr lvl="1" eaLnBrk="1" hangingPunct="1"/>
            <a:r>
              <a:rPr lang="it-IT" smtClean="0"/>
              <a:t>Jika A</a:t>
            </a:r>
            <a:r>
              <a:rPr lang="it-IT" baseline="-25000" smtClean="0"/>
              <a:t>i</a:t>
            </a:r>
            <a:r>
              <a:rPr lang="it-IT" smtClean="0"/>
              <a:t> berada pada     , sedangkan  A</a:t>
            </a:r>
            <a:r>
              <a:rPr lang="it-IT" baseline="-25000" smtClean="0"/>
              <a:t>j</a:t>
            </a:r>
            <a:r>
              <a:rPr lang="it-IT" smtClean="0"/>
              <a:t> tidak berada pada     , maka</a:t>
            </a:r>
            <a:r>
              <a:rPr lang="en-US" smtClean="0"/>
              <a:t> </a:t>
            </a:r>
          </a:p>
        </p:txBody>
      </p:sp>
      <p:sp>
        <p:nvSpPr>
          <p:cNvPr id="14344" name="Rectangle 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521584"/>
              </p:ext>
            </p:extLst>
          </p:nvPr>
        </p:nvGraphicFramePr>
        <p:xfrm>
          <a:off x="6516216" y="858168"/>
          <a:ext cx="3905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1" name="Equation" r:id="rId3" imgW="164957" imgH="203024" progId="Equation.3">
                  <p:embed/>
                </p:oleObj>
              </mc:Choice>
              <mc:Fallback>
                <p:oleObj name="Equation" r:id="rId3" imgW="164957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858168"/>
                        <a:ext cx="390525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5" name="Rectangle 13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4339" name="Object 12"/>
          <p:cNvGraphicFramePr>
            <a:graphicFrameLocks noChangeAspect="1"/>
          </p:cNvGraphicFramePr>
          <p:nvPr/>
        </p:nvGraphicFramePr>
        <p:xfrm>
          <a:off x="3246438" y="3463925"/>
          <a:ext cx="404812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2" name="Equation" r:id="rId5" imgW="164957" imgH="203024" progId="Equation.3">
                  <p:embed/>
                </p:oleObj>
              </mc:Choice>
              <mc:Fallback>
                <p:oleObj name="Equation" r:id="rId5" imgW="164957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438" y="3463925"/>
                        <a:ext cx="404812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6" name="Rectangle 1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4340" name="Object 14"/>
          <p:cNvGraphicFramePr>
            <a:graphicFrameLocks noChangeAspect="1"/>
          </p:cNvGraphicFramePr>
          <p:nvPr/>
        </p:nvGraphicFramePr>
        <p:xfrm>
          <a:off x="4287838" y="2998788"/>
          <a:ext cx="43656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3" name="Equation" r:id="rId6" imgW="164957" imgH="203024" progId="Equation.3">
                  <p:embed/>
                </p:oleObj>
              </mc:Choice>
              <mc:Fallback>
                <p:oleObj name="Equation" r:id="rId6" imgW="164957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7838" y="2998788"/>
                        <a:ext cx="436562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7" name="Rectangle 17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4341" name="Object 16"/>
          <p:cNvGraphicFramePr>
            <a:graphicFrameLocks noChangeAspect="1"/>
          </p:cNvGraphicFramePr>
          <p:nvPr/>
        </p:nvGraphicFramePr>
        <p:xfrm>
          <a:off x="1965325" y="1898650"/>
          <a:ext cx="4327525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4" name="Equation" r:id="rId7" imgW="1473200" imgH="254000" progId="Equation.3">
                  <p:embed/>
                </p:oleObj>
              </mc:Choice>
              <mc:Fallback>
                <p:oleObj name="Equation" r:id="rId7" imgW="14732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325" y="1898650"/>
                        <a:ext cx="4327525" cy="754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8" name="Rectangle 19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4342" name="Object 18"/>
          <p:cNvGraphicFramePr>
            <a:graphicFrameLocks noChangeAspect="1"/>
          </p:cNvGraphicFramePr>
          <p:nvPr/>
        </p:nvGraphicFramePr>
        <p:xfrm>
          <a:off x="1992313" y="4321175"/>
          <a:ext cx="4054475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5" name="Equation" r:id="rId9" imgW="1435100" imgH="254000" progId="Equation.3">
                  <p:embed/>
                </p:oleObj>
              </mc:Choice>
              <mc:Fallback>
                <p:oleObj name="Equation" r:id="rId9" imgW="14351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4321175"/>
                        <a:ext cx="4054475" cy="72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109155"/>
      </p:ext>
    </p:extLst>
  </p:cSld>
  <p:clrMapOvr>
    <a:masterClrMapping/>
  </p:clrMapOvr>
  <p:transition spd="slow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746125"/>
            <a:ext cx="8229600" cy="4530725"/>
          </a:xfrm>
        </p:spPr>
        <p:txBody>
          <a:bodyPr/>
          <a:lstStyle/>
          <a:p>
            <a:pPr eaLnBrk="1" hangingPunct="1"/>
            <a:r>
              <a:rPr lang="es-ES" smtClean="0"/>
              <a:t>Misalkan format preferensi diberikan oleh seorang pengambil keputusan dalam bentuk himpunan bagian fuzzy: {(A</a:t>
            </a:r>
            <a:r>
              <a:rPr lang="es-ES" baseline="-25000" smtClean="0"/>
              <a:t>1</a:t>
            </a:r>
            <a:r>
              <a:rPr lang="es-ES" smtClean="0"/>
              <a:t>, “Baik”); (A</a:t>
            </a:r>
            <a:r>
              <a:rPr lang="es-ES" baseline="-25000" smtClean="0"/>
              <a:t>3</a:t>
            </a:r>
            <a:r>
              <a:rPr lang="es-ES" smtClean="0"/>
              <a:t>, “Sangat Baik”)}; maka format tersebut dapat ditransformasikan ke dalam relasi preferensi, P</a:t>
            </a:r>
            <a:r>
              <a:rPr lang="es-ES" baseline="30000" smtClean="0"/>
              <a:t>1</a:t>
            </a:r>
            <a:r>
              <a:rPr lang="es-ES" smtClean="0"/>
              <a:t>, sebagai berikut:</a:t>
            </a:r>
            <a:r>
              <a:rPr lang="en-US" smtClean="0"/>
              <a:t> 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292117"/>
              </p:ext>
            </p:extLst>
          </p:nvPr>
        </p:nvGraphicFramePr>
        <p:xfrm>
          <a:off x="2239963" y="3809776"/>
          <a:ext cx="4260850" cy="199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5" name="Equation" r:id="rId3" imgW="1955800" imgH="914400" progId="Equation.3">
                  <p:embed/>
                </p:oleObj>
              </mc:Choice>
              <mc:Fallback>
                <p:oleObj name="Equation" r:id="rId3" imgW="19558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963" y="3809776"/>
                        <a:ext cx="4260850" cy="199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6735911"/>
      </p:ext>
    </p:extLst>
  </p:cSld>
  <p:clrMapOvr>
    <a:masterClrMapping/>
  </p:clrMapOvr>
  <p:transition spd="slow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Fuzzy MADM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Indeks</a:t>
            </a:r>
            <a:r>
              <a:rPr lang="en-US" dirty="0" smtClean="0"/>
              <a:t> </a:t>
            </a:r>
            <a:r>
              <a:rPr lang="en-US" dirty="0" err="1" smtClean="0"/>
              <a:t>Kekuatan</a:t>
            </a:r>
            <a:r>
              <a:rPr lang="en-US" dirty="0" smtClean="0"/>
              <a:t> &amp; </a:t>
            </a:r>
            <a:r>
              <a:rPr lang="en-US" dirty="0" err="1" smtClean="0"/>
              <a:t>Kelemahan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5001464"/>
      </p:ext>
    </p:extLst>
  </p:cSld>
  <p:clrMapOvr>
    <a:masterClrMapping/>
  </p:clrMapOvr>
  <p:transition spd="slow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Gambaran umum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7815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600" dirty="0" err="1" smtClean="0"/>
              <a:t>Misalkan</a:t>
            </a:r>
            <a:r>
              <a:rPr lang="en-US" sz="2600" dirty="0" smtClean="0"/>
              <a:t> </a:t>
            </a:r>
            <a:r>
              <a:rPr lang="en-US" sz="2600" dirty="0" err="1" smtClean="0"/>
              <a:t>terdapat</a:t>
            </a:r>
            <a:r>
              <a:rPr lang="en-US" sz="2600" dirty="0" smtClean="0"/>
              <a:t> </a:t>
            </a:r>
            <a:r>
              <a:rPr lang="en-US" sz="2600" dirty="0" err="1" smtClean="0"/>
              <a:t>himpunan</a:t>
            </a:r>
            <a:r>
              <a:rPr lang="en-US" sz="2600" dirty="0" smtClean="0"/>
              <a:t> X = {X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, ... , </a:t>
            </a:r>
            <a:r>
              <a:rPr lang="en-US" sz="2600" dirty="0" err="1" smtClean="0"/>
              <a:t>X</a:t>
            </a:r>
            <a:r>
              <a:rPr lang="en-US" sz="2600" baseline="-25000" dirty="0" err="1" smtClean="0"/>
              <a:t>m</a:t>
            </a:r>
            <a:r>
              <a:rPr lang="en-US" sz="2600" dirty="0" smtClean="0"/>
              <a:t>} yang </a:t>
            </a:r>
            <a:r>
              <a:rPr lang="en-US" sz="2600" dirty="0" err="1" smtClean="0"/>
              <a:t>merupakan</a:t>
            </a:r>
            <a:r>
              <a:rPr lang="en-US" sz="2600" dirty="0" smtClean="0"/>
              <a:t> </a:t>
            </a:r>
            <a:r>
              <a:rPr lang="en-US" sz="2600" dirty="0" err="1" smtClean="0"/>
              <a:t>himpunan</a:t>
            </a:r>
            <a:r>
              <a:rPr lang="en-US" sz="2600" dirty="0" smtClean="0"/>
              <a:t> </a:t>
            </a:r>
            <a:r>
              <a:rPr lang="en-US" sz="2600" dirty="0" err="1" smtClean="0"/>
              <a:t>alternatif</a:t>
            </a:r>
            <a:r>
              <a:rPr lang="en-US" sz="2600" dirty="0" smtClean="0"/>
              <a:t>; C = {C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, ... , C</a:t>
            </a:r>
            <a:r>
              <a:rPr lang="en-US" sz="2600" baseline="-25000" dirty="0" smtClean="0"/>
              <a:t>n</a:t>
            </a:r>
            <a:r>
              <a:rPr lang="en-US" sz="2600" dirty="0" smtClean="0"/>
              <a:t>}, </a:t>
            </a:r>
            <a:r>
              <a:rPr lang="en-US" sz="2600" dirty="0" err="1" smtClean="0"/>
              <a:t>adaah</a:t>
            </a:r>
            <a:r>
              <a:rPr lang="en-US" sz="2600" dirty="0" smtClean="0"/>
              <a:t> </a:t>
            </a:r>
            <a:r>
              <a:rPr lang="en-US" sz="2600" dirty="0" err="1" smtClean="0"/>
              <a:t>himpunan</a:t>
            </a:r>
            <a:r>
              <a:rPr lang="en-US" sz="2600" dirty="0" smtClean="0"/>
              <a:t> </a:t>
            </a:r>
            <a:r>
              <a:rPr lang="en-US" sz="2600" dirty="0" err="1" smtClean="0"/>
              <a:t>kriteria</a:t>
            </a:r>
            <a:r>
              <a:rPr lang="en-US" sz="2600" dirty="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 err="1" smtClean="0"/>
              <a:t>Kinerja</a:t>
            </a:r>
            <a:r>
              <a:rPr lang="en-US" sz="2600" dirty="0" smtClean="0"/>
              <a:t> </a:t>
            </a:r>
            <a:r>
              <a:rPr lang="en-US" sz="2600" dirty="0" err="1" smtClean="0"/>
              <a:t>setiap</a:t>
            </a:r>
            <a:r>
              <a:rPr lang="en-US" sz="2600" dirty="0" smtClean="0"/>
              <a:t> </a:t>
            </a:r>
            <a:r>
              <a:rPr lang="en-US" sz="2600" dirty="0" err="1" smtClean="0"/>
              <a:t>alternatif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setiap</a:t>
            </a:r>
            <a:r>
              <a:rPr lang="en-US" sz="2600" dirty="0" smtClean="0"/>
              <a:t> </a:t>
            </a:r>
            <a:r>
              <a:rPr lang="en-US" sz="2600" dirty="0" err="1" smtClean="0"/>
              <a:t>kriteria</a:t>
            </a:r>
            <a:r>
              <a:rPr lang="en-US" sz="2600" dirty="0" smtClean="0"/>
              <a:t> </a:t>
            </a:r>
            <a:r>
              <a:rPr lang="en-US" sz="2600" dirty="0" err="1" smtClean="0"/>
              <a:t>direpresentasikan</a:t>
            </a:r>
            <a:r>
              <a:rPr lang="en-US" sz="2600" dirty="0" smtClean="0"/>
              <a:t> </a:t>
            </a:r>
            <a:r>
              <a:rPr lang="en-US" sz="2600" dirty="0" err="1" smtClean="0"/>
              <a:t>dalam</a:t>
            </a:r>
            <a:r>
              <a:rPr lang="en-US" sz="2600" dirty="0" smtClean="0"/>
              <a:t> </a:t>
            </a:r>
            <a:r>
              <a:rPr lang="en-US" sz="2600" dirty="0" err="1" smtClean="0"/>
              <a:t>bentuk</a:t>
            </a:r>
            <a:r>
              <a:rPr lang="en-US" sz="2600" dirty="0" smtClean="0"/>
              <a:t> </a:t>
            </a:r>
            <a:r>
              <a:rPr lang="en-US" sz="2600" dirty="0" err="1" smtClean="0"/>
              <a:t>bilangan</a:t>
            </a:r>
            <a:r>
              <a:rPr lang="en-US" sz="2600" dirty="0" smtClean="0"/>
              <a:t> fuzzy,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terangkum</a:t>
            </a:r>
            <a:r>
              <a:rPr lang="en-US" sz="2600" dirty="0" smtClean="0"/>
              <a:t> </a:t>
            </a:r>
            <a:r>
              <a:rPr lang="en-US" sz="2600" dirty="0" err="1" smtClean="0"/>
              <a:t>dalam</a:t>
            </a:r>
            <a:r>
              <a:rPr lang="en-US" sz="2600" dirty="0" smtClean="0"/>
              <a:t> </a:t>
            </a:r>
            <a:r>
              <a:rPr lang="en-US" sz="2600" dirty="0" err="1" smtClean="0"/>
              <a:t>matriks</a:t>
            </a:r>
            <a:r>
              <a:rPr lang="en-US" sz="2600" dirty="0" smtClean="0"/>
              <a:t> D, </a:t>
            </a:r>
            <a:r>
              <a:rPr lang="en-US" sz="2600" dirty="0" err="1" smtClean="0"/>
              <a:t>sebagai</a:t>
            </a:r>
            <a:r>
              <a:rPr lang="en-US" sz="2600" dirty="0" smtClean="0"/>
              <a:t> </a:t>
            </a:r>
            <a:r>
              <a:rPr lang="en-US" sz="2600" dirty="0" err="1" smtClean="0"/>
              <a:t>berikut</a:t>
            </a:r>
            <a:r>
              <a:rPr lang="en-US" sz="2600" dirty="0" smtClean="0"/>
              <a:t>:</a:t>
            </a:r>
          </a:p>
          <a:p>
            <a:pPr eaLnBrk="1" hangingPunct="1">
              <a:lnSpc>
                <a:spcPct val="80000"/>
              </a:lnSpc>
            </a:pPr>
            <a:endParaRPr lang="en-US" sz="2600" dirty="0" smtClean="0"/>
          </a:p>
          <a:p>
            <a:pPr eaLnBrk="1" hangingPunct="1">
              <a:lnSpc>
                <a:spcPct val="80000"/>
              </a:lnSpc>
            </a:pPr>
            <a:endParaRPr lang="en-US" sz="2600" dirty="0" smtClean="0"/>
          </a:p>
          <a:p>
            <a:pPr eaLnBrk="1" hangingPunct="1">
              <a:lnSpc>
                <a:spcPct val="80000"/>
              </a:lnSpc>
            </a:pPr>
            <a:endParaRPr lang="en-US" sz="2600" dirty="0" smtClean="0"/>
          </a:p>
          <a:p>
            <a:pPr eaLnBrk="1" hangingPunct="1">
              <a:lnSpc>
                <a:spcPct val="80000"/>
              </a:lnSpc>
            </a:pPr>
            <a:endParaRPr lang="en-US" sz="2600" dirty="0" smtClean="0"/>
          </a:p>
          <a:p>
            <a:pPr eaLnBrk="1" hangingPunct="1">
              <a:lnSpc>
                <a:spcPct val="80000"/>
              </a:lnSpc>
            </a:pPr>
            <a:endParaRPr lang="en-US" sz="2600" dirty="0" smtClean="0"/>
          </a:p>
          <a:p>
            <a:pPr eaLnBrk="1" hangingPunct="1">
              <a:lnSpc>
                <a:spcPct val="80000"/>
              </a:lnSpc>
            </a:pPr>
            <a:r>
              <a:rPr lang="en-US" sz="2600" dirty="0" err="1" smtClean="0"/>
              <a:t>Bobot</a:t>
            </a:r>
            <a:r>
              <a:rPr lang="en-US" sz="2600" dirty="0" smtClean="0"/>
              <a:t> </a:t>
            </a:r>
            <a:r>
              <a:rPr lang="en-US" sz="2600" dirty="0" err="1" smtClean="0"/>
              <a:t>setiap</a:t>
            </a:r>
            <a:r>
              <a:rPr lang="en-US" sz="2600" dirty="0" smtClean="0"/>
              <a:t> </a:t>
            </a:r>
            <a:r>
              <a:rPr lang="en-US" sz="2600" dirty="0" err="1" smtClean="0"/>
              <a:t>kriteria</a:t>
            </a:r>
            <a:r>
              <a:rPr lang="en-US" sz="2600" dirty="0" smtClean="0"/>
              <a:t> yang </a:t>
            </a:r>
            <a:r>
              <a:rPr lang="en-US" sz="2600" dirty="0" err="1" smtClean="0"/>
              <a:t>menunjukkan</a:t>
            </a:r>
            <a:r>
              <a:rPr lang="en-US" sz="2600" dirty="0" smtClean="0"/>
              <a:t> </a:t>
            </a:r>
            <a:r>
              <a:rPr lang="en-US" sz="2600" dirty="0" err="1" smtClean="0"/>
              <a:t>pengaruh</a:t>
            </a:r>
            <a:r>
              <a:rPr lang="en-US" sz="2600" dirty="0" smtClean="0"/>
              <a:t> </a:t>
            </a:r>
            <a:r>
              <a:rPr lang="en-US" sz="2600" dirty="0" err="1" smtClean="0"/>
              <a:t>setiap</a:t>
            </a:r>
            <a:r>
              <a:rPr lang="en-US" sz="2600" dirty="0" smtClean="0"/>
              <a:t> </a:t>
            </a:r>
            <a:r>
              <a:rPr lang="en-US" sz="2600" dirty="0" err="1" smtClean="0"/>
              <a:t>kriteria</a:t>
            </a:r>
            <a:r>
              <a:rPr lang="en-US" sz="2600" dirty="0" smtClean="0"/>
              <a:t> </a:t>
            </a:r>
            <a:r>
              <a:rPr lang="en-US" sz="2600" dirty="0" err="1" smtClean="0"/>
              <a:t>adalam</a:t>
            </a:r>
            <a:r>
              <a:rPr lang="en-US" sz="2600" dirty="0" smtClean="0"/>
              <a:t> </a:t>
            </a:r>
            <a:r>
              <a:rPr lang="en-US" sz="2600" dirty="0" err="1" smtClean="0"/>
              <a:t>sistem</a:t>
            </a:r>
            <a:r>
              <a:rPr lang="en-US" sz="2600" dirty="0" smtClean="0"/>
              <a:t>, </a:t>
            </a:r>
            <a:r>
              <a:rPr lang="en-US" sz="2600" dirty="0" err="1" smtClean="0"/>
              <a:t>juga</a:t>
            </a:r>
            <a:r>
              <a:rPr lang="en-US" sz="2600" dirty="0" smtClean="0"/>
              <a:t> </a:t>
            </a:r>
            <a:r>
              <a:rPr lang="en-US" sz="2600" dirty="0" err="1" smtClean="0"/>
              <a:t>direpresentasikan</a:t>
            </a:r>
            <a:r>
              <a:rPr lang="en-US" sz="2600" dirty="0" smtClean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bilangan</a:t>
            </a:r>
            <a:r>
              <a:rPr lang="en-US" sz="2600" dirty="0" smtClean="0"/>
              <a:t> fuzzy, W = {W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, …, </a:t>
            </a:r>
            <a:r>
              <a:rPr lang="en-US" sz="2600" dirty="0" err="1" smtClean="0"/>
              <a:t>W</a:t>
            </a:r>
            <a:r>
              <a:rPr lang="en-US" sz="2600" baseline="-25000" dirty="0" err="1" smtClean="0"/>
              <a:t>n</a:t>
            </a:r>
            <a:r>
              <a:rPr lang="en-US" sz="2600" dirty="0" smtClean="0"/>
              <a:t>}.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858963" y="3308350"/>
          <a:ext cx="3249612" cy="171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9" name="Equation" r:id="rId3" imgW="1790700" imgH="939800" progId="Equation.3">
                  <p:embed/>
                </p:oleObj>
              </mc:Choice>
              <mc:Fallback>
                <p:oleObj name="Equation" r:id="rId3" imgW="1790700" imgH="93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963" y="3308350"/>
                        <a:ext cx="3249612" cy="171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8519002"/>
      </p:ext>
    </p:extLst>
  </p:cSld>
  <p:clrMapOvr>
    <a:masterClrMapping/>
  </p:clrMapOvr>
  <p:transition spd="slow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Algoritma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325" y="1725984"/>
            <a:ext cx="8229600" cy="4079280"/>
          </a:xfrm>
        </p:spPr>
        <p:txBody>
          <a:bodyPr/>
          <a:lstStyle/>
          <a:p>
            <a:pPr eaLnBrk="1" hangingPunct="1"/>
            <a:r>
              <a:rPr lang="en-US" dirty="0" err="1" smtClean="0"/>
              <a:t>Tetapkan</a:t>
            </a:r>
            <a:r>
              <a:rPr lang="en-US" dirty="0" smtClean="0"/>
              <a:t> </a:t>
            </a:r>
            <a:r>
              <a:rPr lang="en-US" dirty="0" err="1" smtClean="0"/>
              <a:t>matriks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D = (</a:t>
            </a:r>
            <a:r>
              <a:rPr lang="en-US" dirty="0" err="1" smtClean="0"/>
              <a:t>A</a:t>
            </a:r>
            <a:r>
              <a:rPr lang="en-US" baseline="-25000" dirty="0" err="1" smtClean="0"/>
              <a:t>ij</a:t>
            </a:r>
            <a:r>
              <a:rPr lang="en-US" dirty="0" smtClean="0"/>
              <a:t>),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vektor</a:t>
            </a:r>
            <a:r>
              <a:rPr lang="en-US" dirty="0" smtClean="0"/>
              <a:t> </a:t>
            </a:r>
            <a:r>
              <a:rPr lang="en-US" dirty="0" err="1" smtClean="0"/>
              <a:t>bobot</a:t>
            </a:r>
            <a:r>
              <a:rPr lang="en-US" dirty="0" smtClean="0"/>
              <a:t>, W = (</a:t>
            </a:r>
            <a:r>
              <a:rPr lang="en-US" dirty="0" err="1" smtClean="0"/>
              <a:t>W</a:t>
            </a:r>
            <a:r>
              <a:rPr lang="en-US" baseline="-25000" dirty="0" err="1" smtClean="0"/>
              <a:t>j</a:t>
            </a:r>
            <a:r>
              <a:rPr lang="en-US" dirty="0" smtClean="0"/>
              <a:t>); </a:t>
            </a:r>
            <a:r>
              <a:rPr lang="en-US" dirty="0" err="1" smtClean="0"/>
              <a:t>i</a:t>
            </a:r>
            <a:r>
              <a:rPr lang="en-US" dirty="0" smtClean="0"/>
              <a:t> = 1, …, m; </a:t>
            </a:r>
            <a:r>
              <a:rPr lang="en-US" dirty="0" err="1" smtClean="0"/>
              <a:t>dan</a:t>
            </a:r>
            <a:r>
              <a:rPr lang="en-US" dirty="0" smtClean="0"/>
              <a:t> j = 1, …, n. </a:t>
            </a:r>
          </a:p>
          <a:p>
            <a:pPr eaLnBrk="1" hangingPunct="1"/>
            <a:r>
              <a:rPr lang="en-US" dirty="0" err="1" smtClean="0"/>
              <a:t>Hitung</a:t>
            </a:r>
            <a:r>
              <a:rPr lang="en-US" dirty="0" smtClean="0"/>
              <a:t> </a:t>
            </a:r>
            <a:r>
              <a:rPr lang="en-US" dirty="0" err="1" smtClean="0"/>
              <a:t>matriks</a:t>
            </a:r>
            <a:r>
              <a:rPr lang="en-US" dirty="0" smtClean="0"/>
              <a:t> </a:t>
            </a:r>
            <a:r>
              <a:rPr lang="en-US" dirty="0" err="1" smtClean="0"/>
              <a:t>kekuatan</a:t>
            </a:r>
            <a:r>
              <a:rPr lang="en-US" dirty="0" smtClean="0"/>
              <a:t>, S = (</a:t>
            </a:r>
            <a:r>
              <a:rPr lang="en-US" dirty="0" err="1" smtClean="0"/>
              <a:t>S</a:t>
            </a:r>
            <a:r>
              <a:rPr lang="en-US" baseline="-25000" dirty="0" err="1" smtClean="0"/>
              <a:t>ij</a:t>
            </a:r>
            <a:r>
              <a:rPr lang="en-US" dirty="0" smtClean="0"/>
              <a:t>), 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2011363" y="3908425"/>
          <a:ext cx="4443412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3" name="Equation" r:id="rId3" imgW="1955800" imgH="660400" progId="Equation.3">
                  <p:embed/>
                </p:oleObj>
              </mc:Choice>
              <mc:Fallback>
                <p:oleObj name="Equation" r:id="rId3" imgW="19558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1363" y="3908425"/>
                        <a:ext cx="4443412" cy="1495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6325423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Relasi preferensi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386262"/>
          </a:xfrm>
        </p:spPr>
        <p:txBody>
          <a:bodyPr/>
          <a:lstStyle/>
          <a:p>
            <a:pPr eaLnBrk="1" hangingPunct="1"/>
            <a:r>
              <a:rPr lang="es-ES" sz="2600" smtClean="0"/>
              <a:t>Untuk melakukan agregasi terhadap preferensi para expert ke dalam grup preferensi, dibutuhkan relasi preferensi.</a:t>
            </a:r>
            <a:r>
              <a:rPr lang="en-US" sz="2600" smtClean="0"/>
              <a:t> </a:t>
            </a:r>
          </a:p>
          <a:p>
            <a:pPr eaLnBrk="1" hangingPunct="1"/>
            <a:r>
              <a:rPr lang="es-ES" sz="2600" smtClean="0"/>
              <a:t>Pada relasi preferensi, setiap expert menghubungkan nilai preferensi antar setiap alternatif.</a:t>
            </a:r>
            <a:r>
              <a:rPr lang="en-US" sz="2600" smtClean="0"/>
              <a:t> </a:t>
            </a:r>
          </a:p>
          <a:p>
            <a:pPr eaLnBrk="1" hangingPunct="1"/>
            <a:r>
              <a:rPr lang="es-ES" sz="2600" smtClean="0"/>
              <a:t>Ada 2 macam relasi preferensi yang sering digunakan, yaitu:</a:t>
            </a:r>
            <a:r>
              <a:rPr lang="es-ES" sz="2600" b="1" smtClean="0"/>
              <a:t> </a:t>
            </a:r>
            <a:r>
              <a:rPr lang="es-ES" sz="2600" smtClean="0"/>
              <a:t>relasi preferensi multiplikatif (</a:t>
            </a:r>
            <a:r>
              <a:rPr lang="es-ES" sz="2600" i="1" smtClean="0"/>
              <a:t>multiplicative preference relations</a:t>
            </a:r>
            <a:r>
              <a:rPr lang="es-ES" sz="2600" smtClean="0"/>
              <a:t>) dan relasi preferensi fuzzy (</a:t>
            </a:r>
            <a:r>
              <a:rPr lang="es-ES" sz="2600" i="1" smtClean="0"/>
              <a:t>fuzzy preference relations</a:t>
            </a:r>
            <a:r>
              <a:rPr lang="es-ES" sz="2600" smtClean="0"/>
              <a:t>).</a:t>
            </a:r>
            <a:r>
              <a:rPr lang="en-US" sz="2600" smtClean="0"/>
              <a:t> </a:t>
            </a:r>
          </a:p>
          <a:p>
            <a:pPr eaLnBrk="1" hangingPunct="1"/>
            <a:endParaRPr lang="en-US" sz="2600" smtClean="0"/>
          </a:p>
        </p:txBody>
      </p:sp>
    </p:spTree>
    <p:extLst>
      <p:ext uri="{BB962C8B-B14F-4D97-AF65-F5344CB8AC3E}">
        <p14:creationId xmlns:p14="http://schemas.microsoft.com/office/powerpoint/2010/main" val="3426879786"/>
      </p:ext>
    </p:extLst>
  </p:cSld>
  <p:clrMapOvr>
    <a:masterClrMapping/>
  </p:clrMapOvr>
  <p:transition spd="slow"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325" y="577850"/>
            <a:ext cx="871855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600" smtClean="0"/>
              <a:t>	dengan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a-DK" sz="2600" smtClean="0"/>
              <a:t>	Andaikan J adalah atribut keuntungan (</a:t>
            </a:r>
            <a:r>
              <a:rPr lang="da-DK" sz="2600" i="1" smtClean="0"/>
              <a:t>benefit</a:t>
            </a:r>
            <a:r>
              <a:rPr lang="da-DK" sz="2600" smtClean="0"/>
              <a:t>), dan J’ adalah atribut biaya (</a:t>
            </a:r>
            <a:r>
              <a:rPr lang="da-DK" sz="2600" i="1" smtClean="0"/>
              <a:t>cost</a:t>
            </a:r>
            <a:r>
              <a:rPr lang="da-DK" sz="2600" smtClean="0"/>
              <a:t>), maka: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a-DK" sz="2600" smtClean="0"/>
              <a:t>		</a:t>
            </a:r>
            <a:r>
              <a:rPr lang="es-ES" sz="2600" smtClean="0"/>
              <a:t>J = {1 </a:t>
            </a:r>
            <a:r>
              <a:rPr lang="da-DK" sz="2600" smtClean="0">
                <a:sym typeface="Symbol" pitchFamily="18" charset="2"/>
              </a:rPr>
              <a:t></a:t>
            </a:r>
            <a:r>
              <a:rPr lang="es-ES" sz="2600" smtClean="0"/>
              <a:t> j </a:t>
            </a:r>
            <a:r>
              <a:rPr lang="da-DK" sz="2600" smtClean="0">
                <a:sym typeface="Symbol" pitchFamily="18" charset="2"/>
              </a:rPr>
              <a:t></a:t>
            </a:r>
            <a:r>
              <a:rPr lang="es-ES" sz="2600" smtClean="0"/>
              <a:t> n, dan j berada pada atribut keuntungan}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z="2600" smtClean="0"/>
              <a:t>		J’ = {1 </a:t>
            </a:r>
            <a:r>
              <a:rPr lang="da-DK" sz="2600" smtClean="0">
                <a:sym typeface="Symbol" pitchFamily="18" charset="2"/>
              </a:rPr>
              <a:t></a:t>
            </a:r>
            <a:r>
              <a:rPr lang="es-ES" sz="2600" smtClean="0"/>
              <a:t> j </a:t>
            </a:r>
            <a:r>
              <a:rPr lang="da-DK" sz="2600" smtClean="0">
                <a:sym typeface="Symbol" pitchFamily="18" charset="2"/>
              </a:rPr>
              <a:t></a:t>
            </a:r>
            <a:r>
              <a:rPr lang="es-ES" sz="2600" smtClean="0"/>
              <a:t> n, dan j berada pada atribut biaya}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z="2600" smtClean="0"/>
              <a:t>	dan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z="2600" smtClean="0"/>
              <a:t>		J </a:t>
            </a:r>
            <a:r>
              <a:rPr lang="es-ES" sz="2600" smtClean="0">
                <a:sym typeface="Symbol" pitchFamily="18" charset="2"/>
              </a:rPr>
              <a:t></a:t>
            </a:r>
            <a:r>
              <a:rPr lang="es-ES" sz="2600" smtClean="0"/>
              <a:t> J’ = {1, ..., n}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z="2600" smtClean="0"/>
              <a:t>	Perlu diingat kembali bahwa nilai:</a:t>
            </a:r>
            <a:endParaRPr lang="en-US" sz="2600" smtClean="0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2103438" y="830263"/>
          <a:ext cx="64389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0" name="Equation" r:id="rId3" imgW="3022600" imgH="482600" progId="Equation.3">
                  <p:embed/>
                </p:oleObj>
              </mc:Choice>
              <mc:Fallback>
                <p:oleObj name="Equation" r:id="rId3" imgW="30226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830263"/>
                        <a:ext cx="6438900" cy="103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1187450" y="5006975"/>
          <a:ext cx="6529388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1" name="Equation" r:id="rId5" imgW="2514600" imgH="406400" progId="Equation.3">
                  <p:embed/>
                </p:oleObj>
              </mc:Choice>
              <mc:Fallback>
                <p:oleObj name="Equation" r:id="rId5" imgW="25146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006975"/>
                        <a:ext cx="6529388" cy="1063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638300"/>
      </p:ext>
    </p:extLst>
  </p:cSld>
  <p:clrMapOvr>
    <a:masterClrMapping/>
  </p:clrMapOvr>
  <p:transition spd="slow"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038" y="908720"/>
            <a:ext cx="8229600" cy="1624930"/>
          </a:xfrm>
        </p:spPr>
        <p:txBody>
          <a:bodyPr/>
          <a:lstStyle/>
          <a:p>
            <a:pPr eaLnBrk="1" hangingPunct="1"/>
            <a:r>
              <a:rPr lang="da-DK" dirty="0" smtClean="0"/>
              <a:t>Hitung matriks kelemahan, I = (I</a:t>
            </a:r>
            <a:r>
              <a:rPr lang="da-DK" baseline="-25000" dirty="0" smtClean="0"/>
              <a:t>ij</a:t>
            </a:r>
            <a:r>
              <a:rPr lang="da-DK" dirty="0" smtClean="0"/>
              <a:t>), sebagai berikut:</a:t>
            </a:r>
          </a:p>
          <a:p>
            <a:pPr eaLnBrk="1" hangingPunct="1"/>
            <a:endParaRPr lang="da-DK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447800" y="1835150"/>
          <a:ext cx="448468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1" name="Equation" r:id="rId3" imgW="1930400" imgH="660400" progId="Equation.3">
                  <p:embed/>
                </p:oleObj>
              </mc:Choice>
              <mc:Fallback>
                <p:oleObj name="Equation" r:id="rId3" imgW="19304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835150"/>
                        <a:ext cx="4484688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5083819"/>
      </p:ext>
    </p:extLst>
  </p:cSld>
  <p:clrMapOvr>
    <a:masterClrMapping/>
  </p:clrMapOvr>
  <p:transition spd="slow"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438" y="427038"/>
            <a:ext cx="8229600" cy="5553075"/>
          </a:xfrm>
        </p:spPr>
        <p:txBody>
          <a:bodyPr/>
          <a:lstStyle/>
          <a:p>
            <a:pPr eaLnBrk="1" hangingPunct="1"/>
            <a:r>
              <a:rPr lang="da-DK" smtClean="0"/>
              <a:t>Hitung indeks kekuatan terbobot fuzzy:</a:t>
            </a:r>
          </a:p>
          <a:p>
            <a:pPr eaLnBrk="1" hangingPunct="1"/>
            <a:endParaRPr lang="da-DK" smtClean="0"/>
          </a:p>
          <a:p>
            <a:pPr eaLnBrk="1" hangingPunct="1"/>
            <a:endParaRPr lang="da-DK" smtClean="0"/>
          </a:p>
          <a:p>
            <a:pPr eaLnBrk="1" hangingPunct="1"/>
            <a:endParaRPr lang="da-DK" smtClean="0"/>
          </a:p>
          <a:p>
            <a:pPr eaLnBrk="1" hangingPunct="1"/>
            <a:endParaRPr lang="da-DK" smtClean="0"/>
          </a:p>
          <a:p>
            <a:pPr eaLnBrk="1" hangingPunct="1"/>
            <a:r>
              <a:rPr lang="da-DK" smtClean="0"/>
              <a:t>Hitung indeks kelemahan terbobot fuzzy:</a:t>
            </a:r>
            <a:r>
              <a:rPr lang="en-US" smtClean="0"/>
              <a:t>  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2012950" y="1285875"/>
          <a:ext cx="2570163" cy="135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8" name="Equation" r:id="rId3" imgW="850531" imgH="444307" progId="Equation.3">
                  <p:embed/>
                </p:oleObj>
              </mc:Choice>
              <mc:Fallback>
                <p:oleObj name="Equation" r:id="rId3" imgW="850531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950" y="1285875"/>
                        <a:ext cx="2570163" cy="1357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2071688" y="3935413"/>
          <a:ext cx="2562225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9" name="Equation" r:id="rId5" imgW="812447" imgH="444307" progId="Equation.3">
                  <p:embed/>
                </p:oleObj>
              </mc:Choice>
              <mc:Fallback>
                <p:oleObj name="Equation" r:id="rId5" imgW="812447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3935413"/>
                        <a:ext cx="2562225" cy="141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5117536"/>
      </p:ext>
    </p:extLst>
  </p:cSld>
  <p:clrMapOvr>
    <a:masterClrMapping/>
  </p:clrMapOvr>
  <p:transition spd="slow"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7525"/>
          </a:xfrm>
        </p:spPr>
        <p:txBody>
          <a:bodyPr/>
          <a:lstStyle/>
          <a:p>
            <a:pPr eaLnBrk="1" hangingPunct="1"/>
            <a:r>
              <a:rPr lang="da-DK" smtClean="0"/>
              <a:t>Hitung indeks kekuatan, S</a:t>
            </a:r>
            <a:r>
              <a:rPr lang="da-DK" baseline="-25000" smtClean="0"/>
              <a:t>i</a:t>
            </a:r>
            <a:r>
              <a:rPr lang="da-DK" smtClean="0"/>
              <a:t>, dari indeks kekuatan dan kelemahan terbobot fuzzy:</a:t>
            </a:r>
            <a:r>
              <a:rPr lang="en-US" smtClean="0"/>
              <a:t>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da-DK" smtClean="0"/>
              <a:t>Hitung indeks kelemahan, I</a:t>
            </a:r>
            <a:r>
              <a:rPr lang="da-DK" baseline="-25000" smtClean="0"/>
              <a:t>i</a:t>
            </a:r>
            <a:r>
              <a:rPr lang="da-DK" smtClean="0"/>
              <a:t>, dari indeks kekuatan dan kelemahan terbobot fuzzy:</a:t>
            </a:r>
            <a:r>
              <a:rPr lang="en-US" smtClean="0"/>
              <a:t> 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570038" y="1789113"/>
          <a:ext cx="4810125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2" name="Equation" r:id="rId3" imgW="1815312" imgH="355446" progId="Equation.3">
                  <p:embed/>
                </p:oleObj>
              </mc:Choice>
              <mc:Fallback>
                <p:oleObj name="Equation" r:id="rId3" imgW="1815312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0038" y="1789113"/>
                        <a:ext cx="4810125" cy="931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1644650" y="4411663"/>
          <a:ext cx="4738688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3" name="Equation" r:id="rId5" imgW="1790700" imgH="355600" progId="Equation.3">
                  <p:embed/>
                </p:oleObj>
              </mc:Choice>
              <mc:Fallback>
                <p:oleObj name="Equation" r:id="rId5" imgW="17907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650" y="4411663"/>
                        <a:ext cx="4738688" cy="931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3748752"/>
      </p:ext>
    </p:extLst>
  </p:cSld>
  <p:clrMapOvr>
    <a:masterClrMapping/>
  </p:clrMapOvr>
  <p:transition spd="slow"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19113"/>
            <a:ext cx="8229600" cy="5611812"/>
          </a:xfrm>
        </p:spPr>
        <p:txBody>
          <a:bodyPr/>
          <a:lstStyle/>
          <a:p>
            <a:pPr eaLnBrk="1" hangingPunct="1"/>
            <a:r>
              <a:rPr lang="da-DK" smtClean="0"/>
              <a:t>Agregasikan indeks kekuatan dan kelemahan untuk mendapatkan indeks kinerja sebagai berikut:</a:t>
            </a:r>
          </a:p>
          <a:p>
            <a:pPr eaLnBrk="1" hangingPunct="1"/>
            <a:endParaRPr lang="da-DK" smtClean="0"/>
          </a:p>
          <a:p>
            <a:pPr eaLnBrk="1" hangingPunct="1"/>
            <a:endParaRPr lang="da-DK" smtClean="0"/>
          </a:p>
          <a:p>
            <a:pPr eaLnBrk="1" hangingPunct="1"/>
            <a:endParaRPr lang="da-DK" smtClean="0"/>
          </a:p>
          <a:p>
            <a:pPr eaLnBrk="1" hangingPunct="1"/>
            <a:r>
              <a:rPr lang="da-DK" smtClean="0"/>
              <a:t>Lakukan perankingan berdasarkan indeks kinerja total, t</a:t>
            </a:r>
            <a:r>
              <a:rPr lang="da-DK" baseline="-25000" smtClean="0"/>
              <a:t>i</a:t>
            </a:r>
            <a:r>
              <a:rPr lang="da-DK" smtClean="0"/>
              <a:t>, 1 </a:t>
            </a:r>
            <a:r>
              <a:rPr lang="da-DK" smtClean="0">
                <a:sym typeface="Symbol" pitchFamily="18" charset="2"/>
              </a:rPr>
              <a:t></a:t>
            </a:r>
            <a:r>
              <a:rPr lang="da-DK" smtClean="0"/>
              <a:t> i </a:t>
            </a:r>
            <a:r>
              <a:rPr lang="da-DK" smtClean="0">
                <a:sym typeface="Symbol" pitchFamily="18" charset="2"/>
              </a:rPr>
              <a:t></a:t>
            </a:r>
            <a:r>
              <a:rPr lang="da-DK" smtClean="0"/>
              <a:t> m.</a:t>
            </a:r>
            <a:r>
              <a:rPr lang="en-US" smtClean="0"/>
              <a:t>  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399862"/>
              </p:ext>
            </p:extLst>
          </p:nvPr>
        </p:nvGraphicFramePr>
        <p:xfrm>
          <a:off x="2612290" y="1628800"/>
          <a:ext cx="1989138" cy="123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3" name="Equation" r:id="rId3" imgW="723586" imgH="444307" progId="Equation.3">
                  <p:embed/>
                </p:oleObj>
              </mc:Choice>
              <mc:Fallback>
                <p:oleObj name="Equation" r:id="rId3" imgW="723586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2290" y="1628800"/>
                        <a:ext cx="1989138" cy="1230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4229897"/>
      </p:ext>
    </p:extLst>
  </p:cSld>
  <p:clrMapOvr>
    <a:masterClrMapping/>
  </p:clrMapOvr>
  <p:transition spd="slow"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Contoh: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89038"/>
            <a:ext cx="8363272" cy="526429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a-DK" sz="2100" dirty="0" smtClean="0"/>
              <a:t>Suatu basis pengetahuan untuk melakukan diagnosis penyakit, berisi sekumpulan aturan yang mendukung dalam pengambilan keputusan. Aturan tersebut diberikan oleh seorang pakar (dokter spesialis). </a:t>
            </a:r>
          </a:p>
          <a:p>
            <a:pPr eaLnBrk="1" hangingPunct="1">
              <a:lnSpc>
                <a:spcPct val="90000"/>
              </a:lnSpc>
            </a:pPr>
            <a:r>
              <a:rPr lang="da-DK" sz="2100" dirty="0" smtClean="0"/>
              <a:t>Setiap aturan menunjukkan hubungan antara fitur-fitur (gejala, tanda atau ukuran) dengan kategori penyakit tertentu. 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dirty="0" err="1" smtClean="0"/>
              <a:t>Bentuk</a:t>
            </a:r>
            <a:r>
              <a:rPr lang="en-US" sz="2100" dirty="0" smtClean="0"/>
              <a:t> </a:t>
            </a:r>
            <a:r>
              <a:rPr lang="en-US" sz="2100" dirty="0" err="1" smtClean="0"/>
              <a:t>aturan</a:t>
            </a:r>
            <a:r>
              <a:rPr lang="en-US" sz="2100" dirty="0" smtClean="0"/>
              <a:t> </a:t>
            </a:r>
            <a:r>
              <a:rPr lang="en-US" sz="2100" dirty="0" err="1" smtClean="0"/>
              <a:t>ke</a:t>
            </a:r>
            <a:r>
              <a:rPr lang="en-US" sz="2100" dirty="0" smtClean="0"/>
              <a:t>-r (R</a:t>
            </a:r>
            <a:r>
              <a:rPr lang="en-US" sz="2100" baseline="-25000" dirty="0" smtClean="0"/>
              <a:t>r</a:t>
            </a:r>
            <a:r>
              <a:rPr lang="en-US" sz="2100" dirty="0" smtClean="0"/>
              <a:t>) </a:t>
            </a:r>
            <a:r>
              <a:rPr lang="en-US" sz="2100" dirty="0" err="1" smtClean="0"/>
              <a:t>dituliskan</a:t>
            </a:r>
            <a:r>
              <a:rPr lang="en-US" sz="2100" dirty="0" smtClean="0"/>
              <a:t> </a:t>
            </a:r>
            <a:r>
              <a:rPr lang="en-US" sz="2100" dirty="0" err="1" smtClean="0"/>
              <a:t>sebagai</a:t>
            </a:r>
            <a:r>
              <a:rPr lang="en-US" sz="2100" dirty="0" smtClean="0"/>
              <a:t>:</a:t>
            </a:r>
          </a:p>
          <a:p>
            <a:pPr eaLnBrk="1" hangingPunct="1">
              <a:lnSpc>
                <a:spcPct val="90000"/>
              </a:lnSpc>
            </a:pPr>
            <a:endParaRPr lang="en-US" sz="21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100" dirty="0" smtClean="0"/>
              <a:t>	R</a:t>
            </a:r>
            <a:r>
              <a:rPr lang="en-US" sz="2100" baseline="-25000" dirty="0" smtClean="0"/>
              <a:t>r</a:t>
            </a:r>
            <a:r>
              <a:rPr lang="en-US" sz="2100" dirty="0" smtClean="0"/>
              <a:t>: 	IF C</a:t>
            </a:r>
            <a:r>
              <a:rPr lang="en-US" sz="2100" baseline="-25000" dirty="0" smtClean="0"/>
              <a:t>r1</a:t>
            </a:r>
            <a:r>
              <a:rPr lang="en-US" sz="2100" dirty="0" smtClean="0"/>
              <a:t> </a:t>
            </a:r>
            <a:r>
              <a:rPr lang="en-US" sz="2100" b="1" dirty="0" smtClean="0"/>
              <a:t>AND</a:t>
            </a:r>
            <a:r>
              <a:rPr lang="en-US" sz="2100" dirty="0" smtClean="0"/>
              <a:t> C</a:t>
            </a:r>
            <a:r>
              <a:rPr lang="en-US" sz="2100" baseline="-25000" dirty="0" smtClean="0"/>
              <a:t>r2</a:t>
            </a:r>
            <a:r>
              <a:rPr lang="en-US" sz="2100" dirty="0" smtClean="0"/>
              <a:t> </a:t>
            </a:r>
            <a:r>
              <a:rPr lang="en-US" sz="2100" b="1" dirty="0" smtClean="0"/>
              <a:t>AND</a:t>
            </a:r>
            <a:r>
              <a:rPr lang="en-US" sz="2100" dirty="0" smtClean="0"/>
              <a:t> ... </a:t>
            </a:r>
            <a:r>
              <a:rPr lang="en-US" sz="2100" b="1" dirty="0" smtClean="0"/>
              <a:t>AND</a:t>
            </a:r>
            <a:r>
              <a:rPr lang="en-US" sz="2100" dirty="0" smtClean="0"/>
              <a:t> </a:t>
            </a:r>
            <a:r>
              <a:rPr lang="en-US" sz="2100" dirty="0" err="1" smtClean="0"/>
              <a:t>C</a:t>
            </a:r>
            <a:r>
              <a:rPr lang="en-US" sz="2100" baseline="-25000" dirty="0" err="1" smtClean="0"/>
              <a:t>rn</a:t>
            </a:r>
            <a:r>
              <a:rPr lang="en-US" sz="2100" baseline="-25000" dirty="0" smtClean="0"/>
              <a:t>   </a:t>
            </a:r>
            <a:r>
              <a:rPr lang="en-US" sz="2100" dirty="0" smtClean="0"/>
              <a:t>THEN   </a:t>
            </a:r>
            <a:r>
              <a:rPr lang="en-US" sz="2100" dirty="0" err="1" smtClean="0"/>
              <a:t>A</a:t>
            </a:r>
            <a:r>
              <a:rPr lang="en-US" sz="2100" baseline="-25000" dirty="0" err="1" smtClean="0"/>
              <a:t>r</a:t>
            </a:r>
            <a:r>
              <a:rPr lang="en-US" sz="2100" dirty="0" smtClean="0"/>
              <a:t>	(</a:t>
            </a:r>
            <a:r>
              <a:rPr lang="en-US" sz="2100" dirty="0" err="1" smtClean="0"/>
              <a:t>d</a:t>
            </a:r>
            <a:r>
              <a:rPr lang="en-US" sz="2100" baseline="-25000" dirty="0" err="1" smtClean="0"/>
              <a:t>r</a:t>
            </a:r>
            <a:r>
              <a:rPr lang="en-US" sz="2100" dirty="0" smtClean="0"/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1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100" dirty="0" smtClean="0"/>
              <a:t>	</a:t>
            </a:r>
            <a:r>
              <a:rPr lang="en-US" sz="2100" dirty="0" err="1" smtClean="0"/>
              <a:t>dengan</a:t>
            </a:r>
            <a:r>
              <a:rPr lang="en-US" sz="2100" dirty="0" smtClean="0"/>
              <a:t> C</a:t>
            </a:r>
            <a:r>
              <a:rPr lang="en-US" sz="2100" baseline="-25000" dirty="0" smtClean="0"/>
              <a:t>ri</a:t>
            </a:r>
            <a:r>
              <a:rPr lang="en-US" sz="2100" dirty="0" smtClean="0"/>
              <a:t> </a:t>
            </a:r>
            <a:r>
              <a:rPr lang="en-US" sz="2100" dirty="0" err="1" smtClean="0"/>
              <a:t>adalah</a:t>
            </a:r>
            <a:r>
              <a:rPr lang="en-US" sz="2100" dirty="0" smtClean="0"/>
              <a:t> </a:t>
            </a:r>
            <a:r>
              <a:rPr lang="en-US" sz="2100" dirty="0" err="1" smtClean="0"/>
              <a:t>kriteria</a:t>
            </a:r>
            <a:r>
              <a:rPr lang="en-US" sz="2100" dirty="0" smtClean="0"/>
              <a:t> </a:t>
            </a:r>
            <a:r>
              <a:rPr lang="en-US" sz="2100" dirty="0" err="1" smtClean="0"/>
              <a:t>atau</a:t>
            </a:r>
            <a:r>
              <a:rPr lang="en-US" sz="2100" dirty="0" smtClean="0"/>
              <a:t> </a:t>
            </a:r>
            <a:r>
              <a:rPr lang="en-US" sz="2100" dirty="0" err="1" smtClean="0"/>
              <a:t>fitur-fitur</a:t>
            </a:r>
            <a:r>
              <a:rPr lang="en-US" sz="2100" dirty="0" smtClean="0"/>
              <a:t> </a:t>
            </a:r>
            <a:r>
              <a:rPr lang="en-US" sz="2100" dirty="0" err="1" smtClean="0"/>
              <a:t>ke-i</a:t>
            </a:r>
            <a:r>
              <a:rPr lang="en-US" sz="2100" dirty="0" smtClean="0"/>
              <a:t> yang </a:t>
            </a:r>
            <a:r>
              <a:rPr lang="en-US" sz="2100" dirty="0" err="1" smtClean="0"/>
              <a:t>menjadi</a:t>
            </a:r>
            <a:r>
              <a:rPr lang="en-US" sz="2100" dirty="0" smtClean="0"/>
              <a:t> </a:t>
            </a:r>
            <a:r>
              <a:rPr lang="en-US" sz="2100" dirty="0" err="1" smtClean="0"/>
              <a:t>sebab</a:t>
            </a:r>
            <a:r>
              <a:rPr lang="en-US" sz="2100" dirty="0" smtClean="0"/>
              <a:t> </a:t>
            </a:r>
            <a:r>
              <a:rPr lang="en-US" sz="2100" dirty="0" err="1" smtClean="0"/>
              <a:t>munculnya</a:t>
            </a:r>
            <a:r>
              <a:rPr lang="en-US" sz="2100" dirty="0" smtClean="0"/>
              <a:t> </a:t>
            </a:r>
            <a:r>
              <a:rPr lang="en-US" sz="2100" dirty="0" err="1" smtClean="0"/>
              <a:t>kategori</a:t>
            </a:r>
            <a:r>
              <a:rPr lang="en-US" sz="2100" dirty="0" smtClean="0"/>
              <a:t> </a:t>
            </a:r>
            <a:r>
              <a:rPr lang="en-US" sz="2100" dirty="0" err="1" smtClean="0"/>
              <a:t>penyakit</a:t>
            </a:r>
            <a:r>
              <a:rPr lang="en-US" sz="2100" dirty="0" smtClean="0"/>
              <a:t> </a:t>
            </a:r>
            <a:r>
              <a:rPr lang="en-US" sz="2100" dirty="0" err="1" smtClean="0"/>
              <a:t>A</a:t>
            </a:r>
            <a:r>
              <a:rPr lang="en-US" sz="2100" baseline="-25000" dirty="0" err="1" smtClean="0"/>
              <a:t>r</a:t>
            </a:r>
            <a:r>
              <a:rPr lang="en-US" sz="2100" dirty="0" smtClean="0"/>
              <a:t>; </a:t>
            </a:r>
            <a:r>
              <a:rPr lang="en-US" sz="2100" dirty="0" err="1" smtClean="0"/>
              <a:t>sedangkan</a:t>
            </a:r>
            <a:r>
              <a:rPr lang="en-US" sz="2100" dirty="0" smtClean="0"/>
              <a:t> </a:t>
            </a:r>
            <a:r>
              <a:rPr lang="en-US" sz="2100" dirty="0" err="1" smtClean="0"/>
              <a:t>d</a:t>
            </a:r>
            <a:r>
              <a:rPr lang="en-US" sz="2100" baseline="-25000" dirty="0" err="1" smtClean="0"/>
              <a:t>r</a:t>
            </a:r>
            <a:r>
              <a:rPr lang="en-US" sz="2100" dirty="0" smtClean="0"/>
              <a:t> </a:t>
            </a:r>
            <a:r>
              <a:rPr lang="en-US" sz="2100" dirty="0" err="1" smtClean="0"/>
              <a:t>merupakan</a:t>
            </a:r>
            <a:r>
              <a:rPr lang="en-US" sz="2100" dirty="0" smtClean="0"/>
              <a:t> </a:t>
            </a:r>
            <a:r>
              <a:rPr lang="en-US" sz="2100" i="1" dirty="0" smtClean="0"/>
              <a:t>certainty factor</a:t>
            </a:r>
            <a:r>
              <a:rPr lang="en-US" sz="2100" dirty="0" smtClean="0"/>
              <a:t> (CF) yang </a:t>
            </a:r>
            <a:r>
              <a:rPr lang="en-US" sz="2100" dirty="0" err="1" smtClean="0"/>
              <a:t>menunjukkan</a:t>
            </a:r>
            <a:r>
              <a:rPr lang="en-US" sz="2100" dirty="0" smtClean="0"/>
              <a:t> </a:t>
            </a:r>
            <a:r>
              <a:rPr lang="en-US" sz="2100" dirty="0" err="1" smtClean="0"/>
              <a:t>faktor</a:t>
            </a:r>
            <a:r>
              <a:rPr lang="en-US" sz="2100" dirty="0" smtClean="0"/>
              <a:t> </a:t>
            </a:r>
            <a:r>
              <a:rPr lang="en-US" sz="2100" dirty="0" err="1" smtClean="0"/>
              <a:t>kepastian</a:t>
            </a:r>
            <a:r>
              <a:rPr lang="en-US" sz="2100" dirty="0" smtClean="0"/>
              <a:t> </a:t>
            </a:r>
            <a:r>
              <a:rPr lang="en-US" sz="2100" dirty="0" err="1" smtClean="0"/>
              <a:t>terjadinya</a:t>
            </a:r>
            <a:r>
              <a:rPr lang="en-US" sz="2100" dirty="0" smtClean="0"/>
              <a:t> </a:t>
            </a:r>
            <a:r>
              <a:rPr lang="en-US" sz="2100" dirty="0" err="1" smtClean="0"/>
              <a:t>penyakit</a:t>
            </a:r>
            <a:r>
              <a:rPr lang="en-US" sz="2100" dirty="0" smtClean="0"/>
              <a:t> </a:t>
            </a:r>
            <a:r>
              <a:rPr lang="en-US" sz="2100" dirty="0" err="1" smtClean="0"/>
              <a:t>apabila</a:t>
            </a:r>
            <a:r>
              <a:rPr lang="en-US" sz="2100" dirty="0" smtClean="0"/>
              <a:t> </a:t>
            </a:r>
            <a:r>
              <a:rPr lang="en-US" sz="2100" dirty="0" err="1" smtClean="0"/>
              <a:t>diberikan</a:t>
            </a:r>
            <a:r>
              <a:rPr lang="en-US" sz="2100" dirty="0" smtClean="0"/>
              <a:t> </a:t>
            </a:r>
            <a:r>
              <a:rPr lang="en-US" sz="2100" dirty="0" err="1" smtClean="0"/>
              <a:t>fitur-fitur</a:t>
            </a:r>
            <a:r>
              <a:rPr lang="en-US" sz="2100" dirty="0" smtClean="0"/>
              <a:t> </a:t>
            </a:r>
            <a:r>
              <a:rPr lang="en-US" sz="2100" dirty="0" err="1" smtClean="0"/>
              <a:t>terkait</a:t>
            </a:r>
            <a:r>
              <a:rPr lang="en-US" sz="2100" dirty="0" smtClean="0"/>
              <a:t> </a:t>
            </a:r>
            <a:r>
              <a:rPr lang="en-US" sz="2100" dirty="0" err="1" smtClean="0"/>
              <a:t>pada</a:t>
            </a:r>
            <a:r>
              <a:rPr lang="en-US" sz="2100" dirty="0" smtClean="0"/>
              <a:t> </a:t>
            </a:r>
            <a:r>
              <a:rPr lang="en-US" sz="2100" dirty="0" err="1" smtClean="0"/>
              <a:t>aturan</a:t>
            </a:r>
            <a:r>
              <a:rPr lang="en-US" sz="2100" dirty="0" smtClean="0"/>
              <a:t> </a:t>
            </a:r>
            <a:r>
              <a:rPr lang="en-US" sz="2100" dirty="0" err="1" smtClean="0"/>
              <a:t>ke</a:t>
            </a:r>
            <a:r>
              <a:rPr lang="en-US" sz="2100" dirty="0" smtClean="0"/>
              <a:t>-r. </a:t>
            </a:r>
          </a:p>
        </p:txBody>
      </p:sp>
    </p:spTree>
    <p:extLst>
      <p:ext uri="{BB962C8B-B14F-4D97-AF65-F5344CB8AC3E}">
        <p14:creationId xmlns:p14="http://schemas.microsoft.com/office/powerpoint/2010/main" val="982560868"/>
      </p:ext>
    </p:extLst>
  </p:cSld>
  <p:clrMapOvr>
    <a:masterClrMapping/>
  </p:clrMapOvr>
  <p:transition spd="slow"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43099"/>
            <a:ext cx="8229600" cy="5222205"/>
          </a:xfrm>
        </p:spPr>
        <p:txBody>
          <a:bodyPr/>
          <a:lstStyle/>
          <a:p>
            <a:pPr eaLnBrk="1" hangingPunct="1"/>
            <a:r>
              <a:rPr lang="en-US" sz="2600" dirty="0" err="1" smtClean="0"/>
              <a:t>Misalkan</a:t>
            </a:r>
            <a:r>
              <a:rPr lang="en-US" sz="2600" dirty="0" smtClean="0"/>
              <a:t> </a:t>
            </a:r>
            <a:r>
              <a:rPr lang="en-US" sz="2600" dirty="0" err="1" smtClean="0"/>
              <a:t>diberikan</a:t>
            </a:r>
            <a:r>
              <a:rPr lang="en-US" sz="2600" dirty="0" smtClean="0"/>
              <a:t> </a:t>
            </a:r>
            <a:r>
              <a:rPr lang="en-US" sz="2600" dirty="0" err="1" smtClean="0"/>
              <a:t>himpunan</a:t>
            </a:r>
            <a:r>
              <a:rPr lang="en-US" sz="2600" dirty="0" smtClean="0"/>
              <a:t> </a:t>
            </a:r>
            <a:r>
              <a:rPr lang="en-US" sz="2600" dirty="0" err="1" smtClean="0"/>
              <a:t>alternatif</a:t>
            </a:r>
            <a:r>
              <a:rPr lang="en-US" sz="2600" dirty="0" smtClean="0"/>
              <a:t> </a:t>
            </a:r>
            <a:r>
              <a:rPr lang="en-US" sz="2600" dirty="0" err="1" smtClean="0"/>
              <a:t>kategori</a:t>
            </a:r>
            <a:r>
              <a:rPr lang="en-US" sz="2600" dirty="0" smtClean="0"/>
              <a:t> </a:t>
            </a:r>
            <a:r>
              <a:rPr lang="en-US" sz="2600" dirty="0" err="1" smtClean="0"/>
              <a:t>penyakit</a:t>
            </a:r>
            <a:r>
              <a:rPr lang="en-US" sz="2600" dirty="0" smtClean="0"/>
              <a:t>, A = {</a:t>
            </a:r>
            <a:r>
              <a:rPr lang="en-US" sz="2600" dirty="0" err="1" smtClean="0"/>
              <a:t>Migren</a:t>
            </a:r>
            <a:r>
              <a:rPr lang="en-US" sz="2600" dirty="0" smtClean="0"/>
              <a:t>, </a:t>
            </a:r>
            <a:r>
              <a:rPr lang="en-US" sz="2600" dirty="0" err="1" smtClean="0"/>
              <a:t>Sakit</a:t>
            </a:r>
            <a:r>
              <a:rPr lang="en-US" sz="2600" dirty="0" smtClean="0"/>
              <a:t> </a:t>
            </a:r>
            <a:r>
              <a:rPr lang="en-US" sz="2600" dirty="0" err="1" smtClean="0"/>
              <a:t>kepala</a:t>
            </a:r>
            <a:r>
              <a:rPr lang="en-US" sz="2600" dirty="0" smtClean="0"/>
              <a:t> cluster, </a:t>
            </a:r>
            <a:r>
              <a:rPr lang="en-US" sz="2600" dirty="0" err="1" smtClean="0"/>
              <a:t>Hipertensi</a:t>
            </a:r>
            <a:r>
              <a:rPr lang="en-US" sz="2600" dirty="0" smtClean="0"/>
              <a:t>, </a:t>
            </a:r>
            <a:r>
              <a:rPr lang="en-US" sz="2600" dirty="0" err="1" smtClean="0"/>
              <a:t>Glaukoma</a:t>
            </a:r>
            <a:r>
              <a:rPr lang="en-US" sz="2600" dirty="0" smtClean="0"/>
              <a:t>}. </a:t>
            </a:r>
          </a:p>
          <a:p>
            <a:pPr eaLnBrk="1" hangingPunct="1"/>
            <a:r>
              <a:rPr lang="en-US" sz="2600" dirty="0" err="1" smtClean="0"/>
              <a:t>Setiap</a:t>
            </a:r>
            <a:r>
              <a:rPr lang="en-US" sz="2600" dirty="0" smtClean="0"/>
              <a:t> </a:t>
            </a:r>
            <a:r>
              <a:rPr lang="en-US" sz="2600" dirty="0" err="1" smtClean="0"/>
              <a:t>kategori</a:t>
            </a:r>
            <a:r>
              <a:rPr lang="en-US" sz="2600" dirty="0" smtClean="0"/>
              <a:t> </a:t>
            </a:r>
            <a:r>
              <a:rPr lang="en-US" sz="2600" dirty="0" err="1" smtClean="0"/>
              <a:t>penyakit</a:t>
            </a:r>
            <a:r>
              <a:rPr lang="en-US" sz="2600" dirty="0" smtClean="0"/>
              <a:t> </a:t>
            </a:r>
            <a:r>
              <a:rPr lang="en-US" sz="2600" dirty="0" err="1" smtClean="0"/>
              <a:t>tentunya</a:t>
            </a:r>
            <a:r>
              <a:rPr lang="en-US" sz="2600" dirty="0" smtClean="0"/>
              <a:t> </a:t>
            </a:r>
            <a:r>
              <a:rPr lang="en-US" sz="2600" dirty="0" err="1" smtClean="0"/>
              <a:t>memiliki</a:t>
            </a:r>
            <a:r>
              <a:rPr lang="en-US" sz="2600" dirty="0" smtClean="0"/>
              <a:t> </a:t>
            </a:r>
            <a:r>
              <a:rPr lang="en-US" sz="2600" dirty="0" err="1" smtClean="0"/>
              <a:t>fitur-fitur</a:t>
            </a:r>
            <a:r>
              <a:rPr lang="en-US" sz="2600" dirty="0" smtClean="0"/>
              <a:t> </a:t>
            </a:r>
            <a:r>
              <a:rPr lang="en-US" sz="2600" dirty="0" err="1" smtClean="0"/>
              <a:t>tertentu</a:t>
            </a:r>
            <a:r>
              <a:rPr lang="en-US" sz="2600" dirty="0" smtClean="0"/>
              <a:t> yang </a:t>
            </a:r>
            <a:r>
              <a:rPr lang="en-US" sz="2600" dirty="0" err="1" smtClean="0"/>
              <a:t>berkaitan</a:t>
            </a:r>
            <a:r>
              <a:rPr lang="en-US" sz="2600" dirty="0" smtClean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tingkat</a:t>
            </a:r>
            <a:r>
              <a:rPr lang="en-US" sz="2600" dirty="0" smtClean="0"/>
              <a:t> </a:t>
            </a:r>
            <a:r>
              <a:rPr lang="en-US" sz="2600" dirty="0" err="1" smtClean="0"/>
              <a:t>resiko</a:t>
            </a:r>
            <a:r>
              <a:rPr lang="en-US" sz="2600" dirty="0" smtClean="0"/>
              <a:t> </a:t>
            </a:r>
            <a:r>
              <a:rPr lang="en-US" sz="2600" dirty="0" err="1" smtClean="0"/>
              <a:t>munculnya</a:t>
            </a:r>
            <a:r>
              <a:rPr lang="en-US" sz="2600" dirty="0" smtClean="0"/>
              <a:t> </a:t>
            </a:r>
            <a:r>
              <a:rPr lang="en-US" sz="2600" dirty="0" err="1" smtClean="0"/>
              <a:t>kategori</a:t>
            </a:r>
            <a:r>
              <a:rPr lang="en-US" sz="2600" dirty="0" smtClean="0"/>
              <a:t> </a:t>
            </a:r>
            <a:r>
              <a:rPr lang="en-US" sz="2600" dirty="0" err="1" smtClean="0"/>
              <a:t>penyakit</a:t>
            </a:r>
            <a:r>
              <a:rPr lang="en-US" sz="2600" dirty="0" smtClean="0"/>
              <a:t> </a:t>
            </a:r>
            <a:r>
              <a:rPr lang="en-US" sz="2600" dirty="0" err="1" smtClean="0"/>
              <a:t>tersebut</a:t>
            </a:r>
            <a:r>
              <a:rPr lang="en-US" sz="2600" dirty="0" smtClean="0"/>
              <a:t>, </a:t>
            </a:r>
            <a:r>
              <a:rPr lang="en-US" sz="2600" dirty="0" err="1" smtClean="0"/>
              <a:t>misalkan</a:t>
            </a:r>
            <a:r>
              <a:rPr lang="en-US" sz="2600" dirty="0" smtClean="0"/>
              <a:t>, C = {</a:t>
            </a:r>
            <a:r>
              <a:rPr lang="en-US" sz="2600" dirty="0" err="1" smtClean="0"/>
              <a:t>frekuensi</a:t>
            </a:r>
            <a:r>
              <a:rPr lang="en-US" sz="2600" dirty="0" smtClean="0"/>
              <a:t> </a:t>
            </a:r>
            <a:r>
              <a:rPr lang="en-US" sz="2600" dirty="0" err="1" smtClean="0"/>
              <a:t>sakit</a:t>
            </a:r>
            <a:r>
              <a:rPr lang="en-US" sz="2600" dirty="0" smtClean="0"/>
              <a:t>, lama rasa </a:t>
            </a:r>
            <a:r>
              <a:rPr lang="en-US" sz="2600" dirty="0" err="1" smtClean="0"/>
              <a:t>sakit</a:t>
            </a:r>
            <a:r>
              <a:rPr lang="en-US" sz="2600" dirty="0" smtClean="0"/>
              <a:t>, </a:t>
            </a:r>
            <a:r>
              <a:rPr lang="en-US" sz="2600" dirty="0" err="1" smtClean="0"/>
              <a:t>kualitas</a:t>
            </a:r>
            <a:r>
              <a:rPr lang="en-US" sz="2600" dirty="0" smtClean="0"/>
              <a:t> rasa </a:t>
            </a:r>
            <a:r>
              <a:rPr lang="en-US" sz="2600" dirty="0" err="1" smtClean="0"/>
              <a:t>sakit</a:t>
            </a:r>
            <a:r>
              <a:rPr lang="en-US" sz="2600" dirty="0" smtClean="0"/>
              <a:t>, </a:t>
            </a:r>
            <a:r>
              <a:rPr lang="en-US" sz="2600" dirty="0" err="1" smtClean="0"/>
              <a:t>nyeri</a:t>
            </a:r>
            <a:r>
              <a:rPr lang="en-US" sz="2600" dirty="0" smtClean="0"/>
              <a:t> di </a:t>
            </a:r>
            <a:r>
              <a:rPr lang="en-US" sz="2600" dirty="0" err="1" smtClean="0"/>
              <a:t>satu</a:t>
            </a:r>
            <a:r>
              <a:rPr lang="en-US" sz="2600" dirty="0" smtClean="0"/>
              <a:t> </a:t>
            </a:r>
            <a:r>
              <a:rPr lang="en-US" sz="2600" dirty="0" err="1" smtClean="0"/>
              <a:t>sisi</a:t>
            </a:r>
            <a:r>
              <a:rPr lang="en-US" sz="2600" dirty="0" smtClean="0"/>
              <a:t> </a:t>
            </a:r>
            <a:r>
              <a:rPr lang="en-US" sz="2600" dirty="0" err="1" smtClean="0"/>
              <a:t>kepala</a:t>
            </a:r>
            <a:r>
              <a:rPr lang="en-US" sz="2600" dirty="0" smtClean="0"/>
              <a:t>, </a:t>
            </a:r>
            <a:r>
              <a:rPr lang="en-US" sz="2600" dirty="0" err="1" smtClean="0"/>
              <a:t>nyeri</a:t>
            </a:r>
            <a:r>
              <a:rPr lang="en-US" sz="2600" dirty="0" smtClean="0"/>
              <a:t> di </a:t>
            </a:r>
            <a:r>
              <a:rPr lang="en-US" sz="2600" dirty="0" err="1" smtClean="0"/>
              <a:t>sekitar</a:t>
            </a:r>
            <a:r>
              <a:rPr lang="en-US" sz="2600" dirty="0" smtClean="0"/>
              <a:t> </a:t>
            </a:r>
            <a:r>
              <a:rPr lang="en-US" sz="2600" dirty="0" err="1" smtClean="0"/>
              <a:t>mata</a:t>
            </a:r>
            <a:r>
              <a:rPr lang="en-US" sz="2600" dirty="0" smtClean="0"/>
              <a:t>, </a:t>
            </a:r>
            <a:r>
              <a:rPr lang="en-US" sz="2600" dirty="0" err="1" smtClean="0"/>
              <a:t>mual</a:t>
            </a:r>
            <a:r>
              <a:rPr lang="en-US" sz="2600" dirty="0" smtClean="0"/>
              <a:t> &amp; </a:t>
            </a:r>
            <a:r>
              <a:rPr lang="en-US" sz="2600" dirty="0" err="1" smtClean="0"/>
              <a:t>muntah</a:t>
            </a:r>
            <a:r>
              <a:rPr lang="en-US" sz="2600" dirty="0" smtClean="0"/>
              <a:t>}. </a:t>
            </a:r>
          </a:p>
          <a:p>
            <a:pPr eaLnBrk="1" hangingPunct="1"/>
            <a:r>
              <a:rPr lang="en-US" sz="2600" dirty="0" err="1" smtClean="0"/>
              <a:t>Kinerja</a:t>
            </a:r>
            <a:r>
              <a:rPr lang="en-US" sz="2600" dirty="0" smtClean="0"/>
              <a:t> </a:t>
            </a:r>
            <a:r>
              <a:rPr lang="en-US" sz="2600" dirty="0" err="1" smtClean="0"/>
              <a:t>setiap</a:t>
            </a:r>
            <a:r>
              <a:rPr lang="en-US" sz="2600" dirty="0" smtClean="0"/>
              <a:t> </a:t>
            </a:r>
            <a:r>
              <a:rPr lang="en-US" sz="2600" dirty="0" err="1" smtClean="0"/>
              <a:t>alternatif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setiap</a:t>
            </a:r>
            <a:r>
              <a:rPr lang="en-US" sz="2600" dirty="0" smtClean="0"/>
              <a:t> </a:t>
            </a:r>
            <a:r>
              <a:rPr lang="en-US" sz="2600" dirty="0" err="1" smtClean="0"/>
              <a:t>kriteria</a:t>
            </a:r>
            <a:r>
              <a:rPr lang="en-US" sz="2600" dirty="0" smtClean="0"/>
              <a:t> </a:t>
            </a:r>
            <a:r>
              <a:rPr lang="en-US" sz="2600" dirty="0" err="1" smtClean="0"/>
              <a:t>direpresentasikan</a:t>
            </a:r>
            <a:r>
              <a:rPr lang="en-US" sz="2600" dirty="0" smtClean="0"/>
              <a:t> </a:t>
            </a:r>
            <a:r>
              <a:rPr lang="en-US" sz="2600" dirty="0" err="1" smtClean="0"/>
              <a:t>dalam</a:t>
            </a:r>
            <a:r>
              <a:rPr lang="en-US" sz="2600" dirty="0" smtClean="0"/>
              <a:t> </a:t>
            </a:r>
            <a:r>
              <a:rPr lang="en-US" sz="2600" dirty="0" err="1" smtClean="0"/>
              <a:t>bentuk</a:t>
            </a:r>
            <a:r>
              <a:rPr lang="en-US" sz="2600" dirty="0" smtClean="0"/>
              <a:t> </a:t>
            </a:r>
            <a:r>
              <a:rPr lang="en-US" sz="2600" dirty="0" err="1" smtClean="0"/>
              <a:t>bilangan</a:t>
            </a:r>
            <a:r>
              <a:rPr lang="en-US" sz="2600" dirty="0" smtClean="0"/>
              <a:t> fuzzy. </a:t>
            </a:r>
          </a:p>
        </p:txBody>
      </p:sp>
    </p:spTree>
    <p:extLst>
      <p:ext uri="{BB962C8B-B14F-4D97-AF65-F5344CB8AC3E}">
        <p14:creationId xmlns:p14="http://schemas.microsoft.com/office/powerpoint/2010/main" val="243184286"/>
      </p:ext>
    </p:extLst>
  </p:cSld>
  <p:clrMapOvr>
    <a:masterClrMapping/>
  </p:clrMapOvr>
  <p:transition spd="slow"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ChangeArrowheads="1"/>
          </p:cNvSpPr>
          <p:nvPr/>
        </p:nvSpPr>
        <p:spPr bwMode="auto">
          <a:xfrm>
            <a:off x="2789238" y="450850"/>
            <a:ext cx="2587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tabLst>
                <a:tab pos="5311775" algn="r"/>
              </a:tabLst>
            </a:pPr>
            <a:r>
              <a:rPr lang="es-ES" sz="2400" b="1">
                <a:cs typeface="Times New Roman" pitchFamily="18" charset="0"/>
              </a:rPr>
              <a:t>Tabel keputusan</a:t>
            </a:r>
            <a:endParaRPr lang="es-ES" sz="2400"/>
          </a:p>
        </p:txBody>
      </p:sp>
      <p:graphicFrame>
        <p:nvGraphicFramePr>
          <p:cNvPr id="22794" name="Group 266"/>
          <p:cNvGraphicFramePr>
            <a:graphicFrameLocks noGrp="1"/>
          </p:cNvGraphicFramePr>
          <p:nvPr/>
        </p:nvGraphicFramePr>
        <p:xfrm>
          <a:off x="536575" y="1158875"/>
          <a:ext cx="8229600" cy="3475039"/>
        </p:xfrm>
        <a:graphic>
          <a:graphicData uri="http://schemas.openxmlformats.org/drawingml/2006/table">
            <a:tbl>
              <a:tblPr/>
              <a:tblGrid>
                <a:gridCol w="1176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6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63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63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579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Kategori penyakit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Fitur-fitur (gejala, tanda atau ukuran)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9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s-E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s-E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s-E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s-E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s-E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s-E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s-E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Sewaktu-waktu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Lama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Berat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Hampir pasti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Kadang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Sering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s-E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Sering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Singkat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Sangat berat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Hampir pasti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Kadang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Hampir tidak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s-E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Jarang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Cukup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Sedang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Kadang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Hampir tidak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Hampir tidak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1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s-E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Sewaktu-waktu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Cukup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Berat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Kadang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Hampir pasti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Kadang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6071" name="Rectangle 261"/>
          <p:cNvSpPr>
            <a:spLocks noChangeArrowheads="1"/>
          </p:cNvSpPr>
          <p:nvPr/>
        </p:nvSpPr>
        <p:spPr bwMode="auto">
          <a:xfrm>
            <a:off x="174625" y="4813300"/>
            <a:ext cx="87757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539750" algn="l"/>
                <a:tab pos="5311775" algn="r"/>
              </a:tabLst>
            </a:pPr>
            <a:r>
              <a:rPr lang="es-ES" sz="2400">
                <a:cs typeface="Times New Roman" pitchFamily="18" charset="0"/>
              </a:rPr>
              <a:t>Dengan vektor bobot:</a:t>
            </a:r>
            <a:endParaRPr lang="en-US" sz="2400"/>
          </a:p>
          <a:p>
            <a:pPr eaLnBrk="0" hangingPunct="0">
              <a:tabLst>
                <a:tab pos="539750" algn="l"/>
                <a:tab pos="5311775" algn="r"/>
              </a:tabLst>
            </a:pPr>
            <a:r>
              <a:rPr lang="en-US" sz="2400" i="1">
                <a:solidFill>
                  <a:srgbClr val="000099"/>
                </a:solidFill>
                <a:cs typeface="Times New Roman" pitchFamily="18" charset="0"/>
              </a:rPr>
              <a:t>W = (Penting; Sangat Penting; Sangat Penting; Cukup; Cukup; Kurang Penting)</a:t>
            </a:r>
            <a:endParaRPr lang="en-US" sz="2400" i="1">
              <a:solidFill>
                <a:srgbClr val="000099"/>
              </a:solidFill>
            </a:endParaRPr>
          </a:p>
          <a:p>
            <a:pPr eaLnBrk="0" hangingPunct="0">
              <a:tabLst>
                <a:tab pos="539750" algn="l"/>
                <a:tab pos="5311775" algn="r"/>
              </a:tabLst>
            </a:pPr>
            <a:endParaRPr lang="en-US" sz="2400" i="1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89946"/>
      </p:ext>
    </p:extLst>
  </p:cSld>
  <p:clrMapOvr>
    <a:masterClrMapping/>
  </p:clrMapOvr>
  <p:transition spd="slow"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651446"/>
            <a:ext cx="8337302" cy="572988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it-IT" sz="2600" dirty="0" smtClean="0"/>
              <a:t>Bilangan fuzzy pada contoh diberikan memiliki parameter sebagai berikut: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da-DK" sz="2600" dirty="0" smtClean="0"/>
          </a:p>
          <a:p>
            <a:pPr lvl="1" eaLnBrk="1" hangingPunct="1">
              <a:lnSpc>
                <a:spcPct val="80000"/>
              </a:lnSpc>
            </a:pPr>
            <a:r>
              <a:rPr lang="da-DK" sz="2200" dirty="0" smtClean="0"/>
              <a:t>Fitur C1: 	sewaktu-waktu =  (0; 0,25; 0,5);  jarang = (0,25; 0,5; 0,75); dan sering = (0,5; 0,75; 1).</a:t>
            </a:r>
          </a:p>
          <a:p>
            <a:pPr lvl="1" eaLnBrk="1" hangingPunct="1">
              <a:lnSpc>
                <a:spcPct val="80000"/>
              </a:lnSpc>
            </a:pPr>
            <a:r>
              <a:rPr lang="da-DK" sz="2200" dirty="0" smtClean="0"/>
              <a:t>Fitur C2: 	singkat =  (0; 0,25; 0,5);  cukup = (0,25; 0,5; 0,75); dan lama = (0,5; 0,75; 1).</a:t>
            </a:r>
          </a:p>
          <a:p>
            <a:pPr lvl="1" eaLnBrk="1" hangingPunct="1">
              <a:lnSpc>
                <a:spcPct val="80000"/>
              </a:lnSpc>
            </a:pPr>
            <a:r>
              <a:rPr lang="da-DK" sz="2200" dirty="0" smtClean="0"/>
              <a:t>Fitur C3: 	sedang =  (0,25; 0,5; 0,75);  berat = (0,5; 0,75; 0,9); dan sangat berat = (0,75; 0,9; 0,9).</a:t>
            </a:r>
          </a:p>
          <a:p>
            <a:pPr lvl="1" eaLnBrk="1" hangingPunct="1">
              <a:lnSpc>
                <a:spcPct val="80000"/>
              </a:lnSpc>
            </a:pPr>
            <a:r>
              <a:rPr lang="da-DK" sz="2200" dirty="0" smtClean="0"/>
              <a:t>Fitur C4: 	kadang =  (0,25; 0,5; 0,75);  dan hampir pasti = (0,75; 0,9; 0,9).</a:t>
            </a:r>
          </a:p>
          <a:p>
            <a:pPr lvl="1" eaLnBrk="1" hangingPunct="1">
              <a:lnSpc>
                <a:spcPct val="80000"/>
              </a:lnSpc>
            </a:pPr>
            <a:r>
              <a:rPr lang="da-DK" sz="2200" dirty="0" smtClean="0"/>
              <a:t>Fitur C5: 	hampir tidak =  (0,1; 0,1; 0,25);  kadang = (0,25; 0,5; 0,75); dan hampir pasti = (0,75; 0,9; 0,9).</a:t>
            </a:r>
          </a:p>
          <a:p>
            <a:pPr lvl="1" eaLnBrk="1" hangingPunct="1">
              <a:lnSpc>
                <a:spcPct val="80000"/>
              </a:lnSpc>
            </a:pPr>
            <a:r>
              <a:rPr lang="da-DK" sz="2200" dirty="0" smtClean="0"/>
              <a:t>Fitur C6: 	hampir tidak =  (0,1; 0,1; 0,25);  kadang = (0,25; 0,5; 0,75); dan sering = (0,5; 0,75; 0,9).</a:t>
            </a:r>
          </a:p>
          <a:p>
            <a:pPr lvl="1" eaLnBrk="1" hangingPunct="1">
              <a:lnSpc>
                <a:spcPct val="80000"/>
              </a:lnSpc>
            </a:pPr>
            <a:r>
              <a:rPr lang="da-DK" sz="2200" dirty="0" smtClean="0"/>
              <a:t>W: kurang penting = (0,25; 0,25; 0,5); cukup = (0,25; 0,5; 0,75); penting = (0,5; 0,75; 1); sangat penting = (0,75; 1; 1).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472100242"/>
      </p:ext>
    </p:extLst>
  </p:cSld>
  <p:clrMapOvr>
    <a:masterClrMapping/>
  </p:clrMapOvr>
  <p:transition spd="slow"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4"/>
          <p:cNvSpPr>
            <a:spLocks noChangeArrowheads="1"/>
          </p:cNvSpPr>
          <p:nvPr/>
        </p:nvSpPr>
        <p:spPr bwMode="auto">
          <a:xfrm>
            <a:off x="1260475" y="542925"/>
            <a:ext cx="6677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5311775" algn="r"/>
              </a:tabLst>
            </a:pPr>
            <a:r>
              <a:rPr lang="it-IT" sz="2400" b="1">
                <a:cs typeface="Times New Roman" pitchFamily="18" charset="0"/>
              </a:rPr>
              <a:t>Tabel Nilai parameter pada tabel keputusan.</a:t>
            </a:r>
            <a:endParaRPr lang="it-IT" sz="2400"/>
          </a:p>
        </p:txBody>
      </p:sp>
      <p:graphicFrame>
        <p:nvGraphicFramePr>
          <p:cNvPr id="20789" name="Group 309"/>
          <p:cNvGraphicFramePr>
            <a:graphicFrameLocks noGrp="1"/>
          </p:cNvGraphicFramePr>
          <p:nvPr/>
        </p:nvGraphicFramePr>
        <p:xfrm>
          <a:off x="388938" y="1441450"/>
          <a:ext cx="8305800" cy="4427538"/>
        </p:xfrm>
        <a:graphic>
          <a:graphicData uri="http://schemas.openxmlformats.org/drawingml/2006/table">
            <a:tbl>
              <a:tblPr/>
              <a:tblGrid>
                <a:gridCol w="1185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58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58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32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Kategori penyakit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Fitur-fitur (gejala, tanda atau ukuran)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s-ES" sz="2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s-ES" sz="2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s-ES" sz="2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s-ES" sz="2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s-ES" sz="2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da-D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da-DK" sz="2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da-DK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da-D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da-DK" sz="2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da-DK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(0; 0,25; 0,5)</a:t>
                      </a:r>
                      <a:endParaRPr kumimoji="0" lang="da-DK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(0,5; 0,75; 1)</a:t>
                      </a:r>
                      <a:endParaRPr kumimoji="0" lang="da-DK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(0,5; 0,75; 1)</a:t>
                      </a:r>
                      <a:endParaRPr kumimoji="0" lang="da-DK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(0,75; 0,9; 0,9)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(0,25; 0,5; 0,75)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(0,5; 0,75; 0,9)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s-ES" sz="2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(0,5; 0,75; 1)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(0; 0,25; 0,5)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(0,75; 0,9; 0,9)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(0,75; 0,9; 0,9)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(0,25; 0,5; 0,75)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(0,1; 0,1; 0,25)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s-ES" sz="2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(0; 0,25; 0,5)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(0,25; 0,5; 0,75)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(0,25; 0,5; 0,75)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(0,25; 0,5; 0,75)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(0,1; 0,1; 0,25)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(0,1; 0,1; 0,25)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s-ES" sz="2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(0; 0,25; 0,5)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(0,25; 0,5; 0,75)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(0,5; 0,75; 1)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(0,25; 0,5; 0,75)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(0,75; 0,9; 0,9)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(0,25; 0,5; 0,75)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(0,5; 0,75; 1)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(0,75; 1; 1)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(0,75; 1; 1)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(0,25; 0,5; 0,75)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(0,25; 0,5; 0,75)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11775" algn="r"/>
                        </a:tabLst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(0,25; 0,25; 0,5)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137313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8775"/>
          </a:xfrm>
        </p:spPr>
        <p:txBody>
          <a:bodyPr/>
          <a:lstStyle/>
          <a:p>
            <a:pPr eaLnBrk="1" hangingPunct="1"/>
            <a:r>
              <a:rPr lang="es-ES" smtClean="0"/>
              <a:t>Relasi preferensi multiplikatif, A, pada himpunan alternatif X direpresentasikan sebagai matriks A </a:t>
            </a:r>
            <a:r>
              <a:rPr lang="it-IT" smtClean="0">
                <a:sym typeface="Symbol" pitchFamily="18" charset="2"/>
              </a:rPr>
              <a:t></a:t>
            </a:r>
            <a:r>
              <a:rPr lang="es-ES" smtClean="0"/>
              <a:t> X </a:t>
            </a:r>
            <a:r>
              <a:rPr lang="es-ES" b="1" smtClean="0"/>
              <a:t>X</a:t>
            </a:r>
            <a:r>
              <a:rPr lang="es-ES" smtClean="0"/>
              <a:t> X, A = (a</a:t>
            </a:r>
            <a:r>
              <a:rPr lang="es-ES" baseline="-25000" smtClean="0"/>
              <a:t>ij</a:t>
            </a:r>
            <a:r>
              <a:rPr lang="es-ES" smtClean="0"/>
              <a:t>), a</a:t>
            </a:r>
            <a:r>
              <a:rPr lang="es-ES" baseline="-25000" smtClean="0"/>
              <a:t>ij</a:t>
            </a:r>
            <a:r>
              <a:rPr lang="es-ES" smtClean="0"/>
              <a:t> merupakan rasio preferensi alternatif x</a:t>
            </a:r>
            <a:r>
              <a:rPr lang="es-ES" baseline="-25000" smtClean="0"/>
              <a:t>i</a:t>
            </a:r>
            <a:r>
              <a:rPr lang="es-ES" smtClean="0"/>
              <a:t> terhadap x</a:t>
            </a:r>
            <a:r>
              <a:rPr lang="es-ES" baseline="-25000" smtClean="0"/>
              <a:t>j</a:t>
            </a:r>
            <a:r>
              <a:rPr lang="es-ES" smtClean="0"/>
              <a:t>, berarti bahwa x</a:t>
            </a:r>
            <a:r>
              <a:rPr lang="es-ES" baseline="-25000" smtClean="0"/>
              <a:t>i</a:t>
            </a:r>
            <a:r>
              <a:rPr lang="es-ES" smtClean="0"/>
              <a:t> a</a:t>
            </a:r>
            <a:r>
              <a:rPr lang="es-ES" baseline="-25000" smtClean="0"/>
              <a:t>ij</a:t>
            </a:r>
            <a:r>
              <a:rPr lang="es-ES" smtClean="0"/>
              <a:t> kali lebih baik daripada x</a:t>
            </a:r>
            <a:r>
              <a:rPr lang="es-ES" baseline="-25000" smtClean="0"/>
              <a:t>j</a:t>
            </a:r>
            <a:r>
              <a:rPr lang="es-ES" smtClean="0"/>
              <a:t>. </a:t>
            </a:r>
          </a:p>
          <a:p>
            <a:pPr eaLnBrk="1" hangingPunct="1"/>
            <a:r>
              <a:rPr lang="es-ES" smtClean="0"/>
              <a:t>Saaty merekomendasikan untuk menggunakan nilai 1-9 untuk a</a:t>
            </a:r>
            <a:r>
              <a:rPr lang="es-ES" baseline="-25000" smtClean="0"/>
              <a:t>ij</a:t>
            </a:r>
            <a:r>
              <a:rPr lang="es-ES" smtClean="0"/>
              <a:t>. Jika a</a:t>
            </a:r>
            <a:r>
              <a:rPr lang="es-ES" baseline="-25000" smtClean="0"/>
              <a:t>ij</a:t>
            </a:r>
            <a:r>
              <a:rPr lang="es-ES" smtClean="0"/>
              <a:t> = 1 berarti tidak ada perbedaan antara xi dan x</a:t>
            </a:r>
            <a:r>
              <a:rPr lang="es-ES" baseline="-25000" smtClean="0"/>
              <a:t>j</a:t>
            </a:r>
            <a:r>
              <a:rPr lang="es-ES" smtClean="0"/>
              <a:t>; jika a</a:t>
            </a:r>
            <a:r>
              <a:rPr lang="es-ES" baseline="-25000" smtClean="0"/>
              <a:t>ij</a:t>
            </a:r>
            <a:r>
              <a:rPr lang="es-ES" smtClean="0"/>
              <a:t> = 9 berarti x</a:t>
            </a:r>
            <a:r>
              <a:rPr lang="es-ES" baseline="-25000" smtClean="0"/>
              <a:t>i</a:t>
            </a:r>
            <a:r>
              <a:rPr lang="es-ES" smtClean="0"/>
              <a:t> mutlak lebih baik daripada x</a:t>
            </a:r>
            <a:r>
              <a:rPr lang="es-ES" baseline="-25000" smtClean="0"/>
              <a:t>j</a:t>
            </a:r>
            <a:r>
              <a:rPr lang="es-ES" smtClean="0"/>
              <a:t>.</a:t>
            </a:r>
            <a:r>
              <a:rPr 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4796414"/>
      </p:ext>
    </p:extLst>
  </p:cSld>
  <p:clrMapOvr>
    <a:masterClrMapping/>
  </p:clrMapOvr>
  <p:transition spd="slow"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420688" y="1912938"/>
          <a:ext cx="82169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8" name="Equation" r:id="rId3" imgW="4775200" imgH="393700" progId="Equation.3">
                  <p:embed/>
                </p:oleObj>
              </mc:Choice>
              <mc:Fallback>
                <p:oleObj name="Equation" r:id="rId3" imgW="4775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1912938"/>
                        <a:ext cx="82169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420688" y="2936875"/>
          <a:ext cx="822007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9" name="Equation" r:id="rId5" imgW="4724400" imgH="393700" progId="Equation.3">
                  <p:embed/>
                </p:oleObj>
              </mc:Choice>
              <mc:Fallback>
                <p:oleObj name="Equation" r:id="rId5" imgW="4724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2936875"/>
                        <a:ext cx="8220075" cy="67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446088" y="3949700"/>
          <a:ext cx="8208962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0" name="Equation" r:id="rId7" imgW="4737100" imgH="393700" progId="Equation.3">
                  <p:embed/>
                </p:oleObj>
              </mc:Choice>
              <mc:Fallback>
                <p:oleObj name="Equation" r:id="rId7" imgW="4737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3949700"/>
                        <a:ext cx="8208962" cy="67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446088" y="4833938"/>
          <a:ext cx="8636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1" name="Equation" r:id="rId9" imgW="457002" imgH="215806" progId="Equation.3">
                  <p:embed/>
                </p:oleObj>
              </mc:Choice>
              <mc:Fallback>
                <p:oleObj name="Equation" r:id="rId9" imgW="457002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4833938"/>
                        <a:ext cx="86360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Rectangle 9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3559" name="Rectangle 10"/>
          <p:cNvSpPr>
            <a:spLocks noChangeArrowheads="1"/>
          </p:cNvSpPr>
          <p:nvPr/>
        </p:nvSpPr>
        <p:spPr bwMode="auto">
          <a:xfrm>
            <a:off x="0" y="3514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3560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539750" y="549275"/>
            <a:ext cx="8229600" cy="1347788"/>
          </a:xfrm>
        </p:spPr>
        <p:txBody>
          <a:bodyPr/>
          <a:lstStyle/>
          <a:p>
            <a:pPr eaLnBrk="1" hangingPunct="1"/>
            <a:r>
              <a:rPr lang="en-US" smtClean="0"/>
              <a:t>Menghitung matriks kekuatan</a:t>
            </a:r>
          </a:p>
          <a:p>
            <a:pPr lvl="1" eaLnBrk="1" hangingPunct="1"/>
            <a:r>
              <a:rPr lang="en-US" smtClean="0"/>
              <a:t>Hitung S</a:t>
            </a:r>
            <a:r>
              <a:rPr lang="en-US" baseline="-25000" smtClean="0"/>
              <a:t>11</a:t>
            </a:r>
            <a:r>
              <a:rPr lang="en-US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4969868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458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39750" y="452438"/>
            <a:ext cx="8229600" cy="920750"/>
          </a:xfrm>
        </p:spPr>
        <p:txBody>
          <a:bodyPr/>
          <a:lstStyle/>
          <a:p>
            <a:pPr lvl="1" eaLnBrk="1" hangingPunct="1"/>
            <a:r>
              <a:rPr lang="en-US" smtClean="0"/>
              <a:t>Hitung S</a:t>
            </a:r>
            <a:r>
              <a:rPr lang="en-US" baseline="-25000" smtClean="0"/>
              <a:t>21</a:t>
            </a:r>
            <a:r>
              <a:rPr lang="en-US" smtClean="0"/>
              <a:t>:</a:t>
            </a: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554038" y="1219200"/>
          <a:ext cx="7818437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8" name="Equation" r:id="rId3" imgW="4648200" imgH="393700" progId="Equation.3">
                  <p:embed/>
                </p:oleObj>
              </mc:Choice>
              <mc:Fallback>
                <p:oleObj name="Equation" r:id="rId3" imgW="4648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8" y="1219200"/>
                        <a:ext cx="7818437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561975" y="2595563"/>
          <a:ext cx="20843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9" name="Equation" r:id="rId5" imgW="1053643" imgH="215806" progId="Equation.3">
                  <p:embed/>
                </p:oleObj>
              </mc:Choice>
              <mc:Fallback>
                <p:oleObj name="Equation" r:id="rId5" imgW="1053643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2595563"/>
                        <a:ext cx="2084388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3" name="Rectangle 11"/>
          <p:cNvSpPr>
            <a:spLocks noChangeArrowheads="1"/>
          </p:cNvSpPr>
          <p:nvPr/>
        </p:nvSpPr>
        <p:spPr bwMode="auto">
          <a:xfrm>
            <a:off x="0" y="2713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4584" name="Rectangle 12"/>
          <p:cNvSpPr>
            <a:spLocks noChangeArrowheads="1"/>
          </p:cNvSpPr>
          <p:nvPr/>
        </p:nvSpPr>
        <p:spPr bwMode="auto">
          <a:xfrm>
            <a:off x="484188" y="1990725"/>
            <a:ext cx="7915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539750" algn="l"/>
                <a:tab pos="5311775" algn="r"/>
              </a:tabLst>
            </a:pPr>
            <a:r>
              <a:rPr lang="es-ES" sz="2400">
                <a:cs typeface="Times New Roman" pitchFamily="18" charset="0"/>
              </a:rPr>
              <a:t>P(A</a:t>
            </a:r>
            <a:r>
              <a:rPr lang="es-ES" sz="2400" baseline="-30000">
                <a:cs typeface="Times New Roman" pitchFamily="18" charset="0"/>
              </a:rPr>
              <a:t>21</a:t>
            </a:r>
            <a:r>
              <a:rPr lang="es-ES" sz="2400">
                <a:cs typeface="Times New Roman" pitchFamily="18" charset="0"/>
              </a:rPr>
              <a:t>, A</a:t>
            </a:r>
            <a:r>
              <a:rPr lang="es-ES" sz="2400" baseline="-30000">
                <a:cs typeface="Times New Roman" pitchFamily="18" charset="0"/>
              </a:rPr>
              <a:t>31</a:t>
            </a:r>
            <a:r>
              <a:rPr lang="es-ES" sz="2400">
                <a:cs typeface="Times New Roman" pitchFamily="18" charset="0"/>
              </a:rPr>
              <a:t>) dan P(A</a:t>
            </a:r>
            <a:r>
              <a:rPr lang="es-ES" sz="2400" baseline="-30000">
                <a:cs typeface="Times New Roman" pitchFamily="18" charset="0"/>
              </a:rPr>
              <a:t>21</a:t>
            </a:r>
            <a:r>
              <a:rPr lang="es-ES" sz="2400">
                <a:cs typeface="Times New Roman" pitchFamily="18" charset="0"/>
              </a:rPr>
              <a:t>, A</a:t>
            </a:r>
            <a:r>
              <a:rPr lang="es-ES" sz="2400" baseline="-30000">
                <a:cs typeface="Times New Roman" pitchFamily="18" charset="0"/>
              </a:rPr>
              <a:t>41</a:t>
            </a:r>
            <a:r>
              <a:rPr lang="es-ES" sz="2400">
                <a:cs typeface="Times New Roman" pitchFamily="18" charset="0"/>
              </a:rPr>
              <a:t>) juga bernilai 1.</a:t>
            </a:r>
            <a:endParaRPr lang="en-US" sz="2400"/>
          </a:p>
          <a:p>
            <a:pPr eaLnBrk="0" hangingPunct="0">
              <a:tabLst>
                <a:tab pos="539750" algn="l"/>
                <a:tab pos="5311775" algn="r"/>
              </a:tabLst>
            </a:pPr>
            <a:endParaRPr lang="en-US" sz="2400"/>
          </a:p>
        </p:txBody>
      </p:sp>
      <p:sp>
        <p:nvSpPr>
          <p:cNvPr id="24585" name="Rectangle 13"/>
          <p:cNvSpPr>
            <a:spLocks noChangeArrowheads="1"/>
          </p:cNvSpPr>
          <p:nvPr/>
        </p:nvSpPr>
        <p:spPr bwMode="auto">
          <a:xfrm>
            <a:off x="482600" y="3171825"/>
            <a:ext cx="5103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>
              <a:tabLst>
                <a:tab pos="539750" algn="l"/>
                <a:tab pos="5311775" algn="r"/>
              </a:tabLst>
            </a:pPr>
            <a:r>
              <a:rPr lang="da-DK" sz="2400">
                <a:cs typeface="Times New Roman" pitchFamily="18" charset="0"/>
              </a:rPr>
              <a:t>dan seterusnya, sehingga diperoleh:</a:t>
            </a:r>
            <a:endParaRPr lang="da-DK" sz="2400"/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1385888" y="3825875"/>
          <a:ext cx="6275387" cy="181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0" name="Equation" r:id="rId7" imgW="3162300" imgH="914400" progId="Equation.3">
                  <p:embed/>
                </p:oleObj>
              </mc:Choice>
              <mc:Fallback>
                <p:oleObj name="Equation" r:id="rId7" imgW="31623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3825875"/>
                        <a:ext cx="6275387" cy="1814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864635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501650"/>
            <a:ext cx="8229600" cy="1270000"/>
          </a:xfrm>
        </p:spPr>
        <p:txBody>
          <a:bodyPr/>
          <a:lstStyle/>
          <a:p>
            <a:pPr eaLnBrk="1" hangingPunct="1"/>
            <a:r>
              <a:rPr lang="en-US" smtClean="0"/>
              <a:t>Menghitung matriks kelemahan</a:t>
            </a:r>
          </a:p>
          <a:p>
            <a:pPr lvl="1" eaLnBrk="1" hangingPunct="1"/>
            <a:r>
              <a:rPr lang="en-US" smtClean="0"/>
              <a:t>Hitung I</a:t>
            </a:r>
            <a:r>
              <a:rPr lang="en-US" baseline="-25000" smtClean="0"/>
              <a:t>11</a:t>
            </a:r>
            <a:r>
              <a:rPr lang="en-US" smtClean="0"/>
              <a:t>:</a:t>
            </a: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381000" y="1851025"/>
          <a:ext cx="8275638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6" name="Equation" r:id="rId3" imgW="4648200" imgH="393700" progId="Equation.3">
                  <p:embed/>
                </p:oleObj>
              </mc:Choice>
              <mc:Fallback>
                <p:oleObj name="Equation" r:id="rId3" imgW="4648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851025"/>
                        <a:ext cx="8275638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365125" y="2900363"/>
          <a:ext cx="8412163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7" name="Equation" r:id="rId5" imgW="4724400" imgH="393700" progId="Equation.3">
                  <p:embed/>
                </p:oleObj>
              </mc:Choice>
              <mc:Fallback>
                <p:oleObj name="Equation" r:id="rId5" imgW="4724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" y="2900363"/>
                        <a:ext cx="8412163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366713" y="3929063"/>
          <a:ext cx="8428037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8" name="Equation" r:id="rId7" imgW="4737100" imgH="393700" progId="Equation.3">
                  <p:embed/>
                </p:oleObj>
              </mc:Choice>
              <mc:Fallback>
                <p:oleObj name="Equation" r:id="rId7" imgW="4737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3929063"/>
                        <a:ext cx="8428037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381000" y="5005388"/>
          <a:ext cx="203358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9" name="Equation" r:id="rId9" imgW="1066337" imgH="215806" progId="Equation.3">
                  <p:embed/>
                </p:oleObj>
              </mc:Choice>
              <mc:Fallback>
                <p:oleObj name="Equation" r:id="rId9" imgW="1066337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005388"/>
                        <a:ext cx="2033588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7" name="Rectangle 8"/>
          <p:cNvSpPr>
            <a:spLocks noChangeArrowheads="1"/>
          </p:cNvSpPr>
          <p:nvPr/>
        </p:nvSpPr>
        <p:spPr bwMode="auto">
          <a:xfrm>
            <a:off x="0" y="2733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5608" name="Rectangle 9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5609" name="Rectangle 11"/>
          <p:cNvSpPr>
            <a:spLocks noChangeArrowheads="1"/>
          </p:cNvSpPr>
          <p:nvPr/>
        </p:nvSpPr>
        <p:spPr bwMode="auto">
          <a:xfrm>
            <a:off x="0" y="3905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743189"/>
      </p:ext>
    </p:extLst>
  </p:cSld>
  <p:clrMapOvr>
    <a:masterClrMapping/>
  </p:clrMapOvr>
  <p:transition spd="slow"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9113" y="836613"/>
            <a:ext cx="8229600" cy="935037"/>
          </a:xfrm>
        </p:spPr>
        <p:txBody>
          <a:bodyPr/>
          <a:lstStyle/>
          <a:p>
            <a:pPr lvl="1" eaLnBrk="1" hangingPunct="1"/>
            <a:r>
              <a:rPr lang="en-US" smtClean="0"/>
              <a:t>Hitung I</a:t>
            </a:r>
            <a:r>
              <a:rPr lang="en-US" baseline="-25000" smtClean="0"/>
              <a:t>31</a:t>
            </a:r>
            <a:r>
              <a:rPr lang="en-US" smtClean="0"/>
              <a:t>:</a:t>
            </a: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17488" y="1690688"/>
          <a:ext cx="8740775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0" name="Equation" r:id="rId3" imgW="5359400" imgH="393700" progId="Equation.3">
                  <p:embed/>
                </p:oleObj>
              </mc:Choice>
              <mc:Fallback>
                <p:oleObj name="Equation" r:id="rId3" imgW="5359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1690688"/>
                        <a:ext cx="8740775" cy="636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244475" y="2644775"/>
          <a:ext cx="8678863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1" name="Equation" r:id="rId5" imgW="5092700" imgH="393700" progId="Equation.3">
                  <p:embed/>
                </p:oleObj>
              </mc:Choice>
              <mc:Fallback>
                <p:oleObj name="Equation" r:id="rId5" imgW="5092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" y="2644775"/>
                        <a:ext cx="8678863" cy="66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244475" y="3579813"/>
          <a:ext cx="82343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2" name="Equation" r:id="rId7" imgW="4686300" imgH="393700" progId="Equation.3">
                  <p:embed/>
                </p:oleObj>
              </mc:Choice>
              <mc:Fallback>
                <p:oleObj name="Equation" r:id="rId7" imgW="4686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" y="3579813"/>
                        <a:ext cx="823436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274638" y="4659313"/>
          <a:ext cx="40735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3" name="Equation" r:id="rId9" imgW="1651000" imgH="228600" progId="Equation.3">
                  <p:embed/>
                </p:oleObj>
              </mc:Choice>
              <mc:Fallback>
                <p:oleObj name="Equation" r:id="rId9" imgW="165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8" y="4659313"/>
                        <a:ext cx="4073525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Rectangle 14"/>
          <p:cNvSpPr>
            <a:spLocks noChangeArrowheads="1"/>
          </p:cNvSpPr>
          <p:nvPr/>
        </p:nvSpPr>
        <p:spPr bwMode="auto">
          <a:xfrm>
            <a:off x="0" y="2728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6632" name="Rectangle 16"/>
          <p:cNvSpPr>
            <a:spLocks noChangeArrowheads="1"/>
          </p:cNvSpPr>
          <p:nvPr/>
        </p:nvSpPr>
        <p:spPr bwMode="auto">
          <a:xfrm>
            <a:off x="0" y="3509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6633" name="Rectangle 17"/>
          <p:cNvSpPr>
            <a:spLocks noChangeArrowheads="1"/>
          </p:cNvSpPr>
          <p:nvPr/>
        </p:nvSpPr>
        <p:spPr bwMode="auto">
          <a:xfrm>
            <a:off x="0" y="3900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6429175"/>
      </p:ext>
    </p:extLst>
  </p:cSld>
  <p:clrMapOvr>
    <a:masterClrMapping/>
  </p:clrMapOvr>
  <p:transition spd="slow"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782638" y="909638"/>
            <a:ext cx="51038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>
              <a:tabLst>
                <a:tab pos="539750" algn="l"/>
                <a:tab pos="5311775" algn="r"/>
              </a:tabLst>
            </a:pPr>
            <a:r>
              <a:rPr lang="da-DK" sz="2400">
                <a:cs typeface="Times New Roman" pitchFamily="18" charset="0"/>
              </a:rPr>
              <a:t>dan seterusnya, sehingga diperoleh:</a:t>
            </a:r>
            <a:endParaRPr lang="en-US" sz="2400"/>
          </a:p>
          <a:p>
            <a:pPr algn="just" eaLnBrk="0" hangingPunct="0">
              <a:tabLst>
                <a:tab pos="539750" algn="l"/>
                <a:tab pos="5311775" algn="r"/>
              </a:tabLst>
            </a:pPr>
            <a:r>
              <a:rPr lang="es-ES" sz="2400">
                <a:cs typeface="Times New Roman" pitchFamily="18" charset="0"/>
              </a:rPr>
              <a:t>	</a:t>
            </a:r>
            <a:endParaRPr lang="es-ES" sz="2400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1179513" y="2173288"/>
          <a:ext cx="6164262" cy="179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2" name="Equation" r:id="rId3" imgW="3136900" imgH="914400" progId="Equation.3">
                  <p:embed/>
                </p:oleObj>
              </mc:Choice>
              <mc:Fallback>
                <p:oleObj name="Equation" r:id="rId3" imgW="31369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513" y="2173288"/>
                        <a:ext cx="6164262" cy="179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8510045"/>
      </p:ext>
    </p:extLst>
  </p:cSld>
  <p:clrMapOvr>
    <a:masterClrMapping/>
  </p:clrMapOvr>
  <p:transition spd="slow">
    <p:fade thruBlk="1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488" y="730250"/>
            <a:ext cx="8229600" cy="781050"/>
          </a:xfrm>
        </p:spPr>
        <p:txBody>
          <a:bodyPr/>
          <a:lstStyle/>
          <a:p>
            <a:pPr eaLnBrk="1" hangingPunct="1"/>
            <a:r>
              <a:rPr lang="en-US" smtClean="0"/>
              <a:t>Menghitung indeks kekuatan terbobot: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211138" y="1506538"/>
          <a:ext cx="8888412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6" name="Equation" r:id="rId3" imgW="5499100" imgH="254000" progId="Equation.3">
                  <p:embed/>
                </p:oleObj>
              </mc:Choice>
              <mc:Fallback>
                <p:oleObj name="Equation" r:id="rId3" imgW="54991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8" y="1506538"/>
                        <a:ext cx="8888412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225425" y="2022475"/>
          <a:ext cx="80772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7" name="Equation" r:id="rId5" imgW="5092700" imgH="254000" progId="Equation.3">
                  <p:embed/>
                </p:oleObj>
              </mc:Choice>
              <mc:Fallback>
                <p:oleObj name="Equation" r:id="rId5" imgW="50927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" y="2022475"/>
                        <a:ext cx="80772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257175" y="2574925"/>
          <a:ext cx="77089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8" name="Equation" r:id="rId7" imgW="4864100" imgH="254000" progId="Equation.3">
                  <p:embed/>
                </p:oleObj>
              </mc:Choice>
              <mc:Fallback>
                <p:oleObj name="Equation" r:id="rId7" imgW="48641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" y="2574925"/>
                        <a:ext cx="77089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227013" y="3157538"/>
          <a:ext cx="86629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9" name="Equation" r:id="rId9" imgW="5461000" imgH="254000" progId="Equation.3">
                  <p:embed/>
                </p:oleObj>
              </mc:Choice>
              <mc:Fallback>
                <p:oleObj name="Equation" r:id="rId9" imgW="54610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3157538"/>
                        <a:ext cx="8662987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211138" y="3695700"/>
          <a:ext cx="80930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0" name="Equation" r:id="rId11" imgW="5105400" imgH="254000" progId="Equation.3">
                  <p:embed/>
                </p:oleObj>
              </mc:Choice>
              <mc:Fallback>
                <p:oleObj name="Equation" r:id="rId11" imgW="51054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8" y="3695700"/>
                        <a:ext cx="809307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227013" y="4310063"/>
          <a:ext cx="7739062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1" name="Equation" r:id="rId13" imgW="4876800" imgH="254000" progId="Equation.3">
                  <p:embed/>
                </p:oleObj>
              </mc:Choice>
              <mc:Fallback>
                <p:oleObj name="Equation" r:id="rId13" imgW="48768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4310063"/>
                        <a:ext cx="7739062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470329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190500" y="1101725"/>
          <a:ext cx="869473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0" name="Equation" r:id="rId3" imgW="4914900" imgH="254000" progId="Equation.3">
                  <p:embed/>
                </p:oleObj>
              </mc:Choice>
              <mc:Fallback>
                <p:oleObj name="Equation" r:id="rId3" imgW="49149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1101725"/>
                        <a:ext cx="8694738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196850" y="1716088"/>
          <a:ext cx="7688263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1" name="Equation" r:id="rId5" imgW="4343400" imgH="254000" progId="Equation.3">
                  <p:embed/>
                </p:oleObj>
              </mc:Choice>
              <mc:Fallback>
                <p:oleObj name="Equation" r:id="rId5" imgW="43434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" y="1716088"/>
                        <a:ext cx="7688263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196850" y="2419350"/>
          <a:ext cx="72326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2" name="Equation" r:id="rId7" imgW="4114800" imgH="254000" progId="Equation.3">
                  <p:embed/>
                </p:oleObj>
              </mc:Choice>
              <mc:Fallback>
                <p:oleObj name="Equation" r:id="rId7" imgW="41148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" y="2419350"/>
                        <a:ext cx="723265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277813" y="3095625"/>
          <a:ext cx="85963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3" name="Equation" r:id="rId9" imgW="5346700" imgH="254000" progId="Equation.3">
                  <p:embed/>
                </p:oleObj>
              </mc:Choice>
              <mc:Fallback>
                <p:oleObj name="Equation" r:id="rId9" imgW="53467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3" y="3095625"/>
                        <a:ext cx="8596312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242888" y="3740150"/>
          <a:ext cx="8697912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4" name="Equation" r:id="rId11" imgW="4953000" imgH="254000" progId="Equation.3">
                  <p:embed/>
                </p:oleObj>
              </mc:Choice>
              <mc:Fallback>
                <p:oleObj name="Equation" r:id="rId11" imgW="49530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8" y="3740150"/>
                        <a:ext cx="8697912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273050" y="4381500"/>
          <a:ext cx="7910513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5" name="Equation" r:id="rId13" imgW="4495800" imgH="254000" progId="Equation.3">
                  <p:embed/>
                </p:oleObj>
              </mc:Choice>
              <mc:Fallback>
                <p:oleObj name="Equation" r:id="rId13" imgW="44958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4381500"/>
                        <a:ext cx="7910513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4" name="Rectangle 12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9705" name="Rectangle 14"/>
          <p:cNvSpPr>
            <a:spLocks noChangeArrowheads="1"/>
          </p:cNvSpPr>
          <p:nvPr/>
        </p:nvSpPr>
        <p:spPr bwMode="auto">
          <a:xfrm>
            <a:off x="0" y="3676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46400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12750" y="2743200"/>
            <a:ext cx="8229600" cy="674688"/>
          </a:xfrm>
        </p:spPr>
        <p:txBody>
          <a:bodyPr/>
          <a:lstStyle/>
          <a:p>
            <a:pPr eaLnBrk="1" hangingPunct="1"/>
            <a:r>
              <a:rPr lang="en-US" smtClean="0"/>
              <a:t>Hitung indeks kelemahan terbobot:</a:t>
            </a:r>
          </a:p>
        </p:txBody>
      </p:sp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676400" y="533400"/>
          <a:ext cx="4381500" cy="210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8" name="Equation" r:id="rId3" imgW="1905000" imgH="914400" progId="Equation.3">
                  <p:embed/>
                </p:oleObj>
              </mc:Choice>
              <mc:Fallback>
                <p:oleObj name="Equation" r:id="rId3" imgW="19050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33400"/>
                        <a:ext cx="4381500" cy="2103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Rectangle 9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1692275" y="3505200"/>
          <a:ext cx="4422775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9" name="Equation" r:id="rId5" imgW="1892300" imgH="914400" progId="Equation.3">
                  <p:embed/>
                </p:oleObj>
              </mc:Choice>
              <mc:Fallback>
                <p:oleObj name="Equation" r:id="rId5" imgW="18923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505200"/>
                        <a:ext cx="4422775" cy="213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8330537"/>
      </p:ext>
    </p:extLst>
  </p:cSld>
  <p:clrMapOvr>
    <a:masterClrMapping/>
  </p:clrMapOvr>
  <p:transition spd="slow">
    <p:fade thruBlk="1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8775"/>
            <a:ext cx="8229600" cy="5581650"/>
          </a:xfrm>
        </p:spPr>
        <p:txBody>
          <a:bodyPr/>
          <a:lstStyle/>
          <a:p>
            <a:pPr eaLnBrk="1" hangingPunct="1"/>
            <a:r>
              <a:rPr lang="en-US" smtClean="0"/>
              <a:t>Indeks kekuatan: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Indeks kelemahan:</a:t>
            </a:r>
          </a:p>
          <a:p>
            <a:pPr eaLnBrk="1" hangingPunct="1"/>
            <a:endParaRPr lang="en-US" smtClean="0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4237038" y="565150"/>
          <a:ext cx="2243137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2" name="Equation" r:id="rId3" imgW="889000" imgH="914400" progId="Equation.3">
                  <p:embed/>
                </p:oleObj>
              </mc:Choice>
              <mc:Fallback>
                <p:oleObj name="Equation" r:id="rId3" imgW="8890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038" y="565150"/>
                        <a:ext cx="2243137" cy="2314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4343400" y="3567113"/>
          <a:ext cx="2139950" cy="223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3" name="Equation" r:id="rId5" imgW="876300" imgH="914400" progId="Equation.3">
                  <p:embed/>
                </p:oleObj>
              </mc:Choice>
              <mc:Fallback>
                <p:oleObj name="Equation" r:id="rId5" imgW="8763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567113"/>
                        <a:ext cx="2139950" cy="2233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082611"/>
      </p:ext>
    </p:extLst>
  </p:cSld>
  <p:clrMapOvr>
    <a:masterClrMapping/>
  </p:clrMapOvr>
  <p:transition spd="slow">
    <p:fade thruBlk="1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525" y="563563"/>
            <a:ext cx="8382000" cy="1133475"/>
          </a:xfrm>
        </p:spPr>
        <p:txBody>
          <a:bodyPr/>
          <a:lstStyle/>
          <a:p>
            <a:pPr eaLnBrk="1" hangingPunct="1"/>
            <a:r>
              <a:rPr lang="es-ES" smtClean="0"/>
              <a:t>Indeks kinerja diperoleh berdasarkan agregasi indeks kekuatan dan indeks kelemahan:</a:t>
            </a:r>
            <a:r>
              <a:rPr lang="en-US" smtClean="0"/>
              <a:t> 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1865313" y="1843088"/>
          <a:ext cx="3971925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4" name="Equation" r:id="rId3" imgW="1955800" imgH="419100" progId="Equation.3">
                  <p:embed/>
                </p:oleObj>
              </mc:Choice>
              <mc:Fallback>
                <p:oleObj name="Equation" r:id="rId3" imgW="19558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5313" y="1843088"/>
                        <a:ext cx="3971925" cy="852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1849438" y="2917825"/>
          <a:ext cx="3659187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5" name="Equation" r:id="rId5" imgW="1816100" imgH="419100" progId="Equation.3">
                  <p:embed/>
                </p:oleObj>
              </mc:Choice>
              <mc:Fallback>
                <p:oleObj name="Equation" r:id="rId5" imgW="1816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438" y="2917825"/>
                        <a:ext cx="3659187" cy="842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1878013" y="4027488"/>
          <a:ext cx="25146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6" name="Equation" r:id="rId7" imgW="1295400" imgH="419100" progId="Equation.3">
                  <p:embed/>
                </p:oleObj>
              </mc:Choice>
              <mc:Fallback>
                <p:oleObj name="Equation" r:id="rId7" imgW="12954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8013" y="4027488"/>
                        <a:ext cx="25146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1895475" y="5073650"/>
          <a:ext cx="3697288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7" name="Equation" r:id="rId9" imgW="1968500" imgH="419100" progId="Equation.3">
                  <p:embed/>
                </p:oleObj>
              </mc:Choice>
              <mc:Fallback>
                <p:oleObj name="Equation" r:id="rId9" imgW="19685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5475" y="5073650"/>
                        <a:ext cx="3697288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3586163" y="2041525"/>
            <a:ext cx="1098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s-ES" sz="1200">
                <a:cs typeface="Times New Roman" pitchFamily="18" charset="0"/>
              </a:rPr>
              <a:t>	</a:t>
            </a:r>
            <a:endParaRPr lang="es-ES"/>
          </a:p>
        </p:txBody>
      </p:sp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3586163" y="2735263"/>
            <a:ext cx="1098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s-ES" sz="1200">
                <a:cs typeface="Times New Roman" pitchFamily="18" charset="0"/>
              </a:rPr>
              <a:t>	</a:t>
            </a:r>
            <a:endParaRPr lang="es-ES"/>
          </a:p>
        </p:txBody>
      </p:sp>
      <p:sp>
        <p:nvSpPr>
          <p:cNvPr id="32777" name="Rectangle 10"/>
          <p:cNvSpPr>
            <a:spLocks noChangeArrowheads="1"/>
          </p:cNvSpPr>
          <p:nvPr/>
        </p:nvSpPr>
        <p:spPr bwMode="auto">
          <a:xfrm>
            <a:off x="3586163" y="3429000"/>
            <a:ext cx="1098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s-ES" sz="1200">
                <a:cs typeface="Times New Roman" pitchFamily="18" charset="0"/>
              </a:rPr>
              <a:t>	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8901116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Relasi preferensi fuzzy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8974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600" smtClean="0"/>
              <a:t>Relasi preferensi fuzzy biasanya digunakan oleh pengambil keputusan dalam memberikan derajat preferensi alternatif x</a:t>
            </a:r>
            <a:r>
              <a:rPr lang="it-IT" sz="2600" baseline="-25000" smtClean="0"/>
              <a:t>i</a:t>
            </a:r>
            <a:r>
              <a:rPr lang="it-IT" sz="2600" smtClean="0"/>
              <a:t> terhadap alternatif x</a:t>
            </a:r>
            <a:r>
              <a:rPr lang="it-IT" sz="2600" baseline="-25000" smtClean="0"/>
              <a:t>j</a:t>
            </a:r>
            <a:r>
              <a:rPr lang="it-IT" sz="260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it-IT" sz="2600" smtClean="0"/>
              <a:t>Relasi preferensi fuzzy, P, pada himpunan alternatif X adalah himpunan fuzzy dalam bentuk X </a:t>
            </a:r>
            <a:r>
              <a:rPr lang="it-IT" sz="2600" b="1" smtClean="0"/>
              <a:t>X</a:t>
            </a:r>
            <a:r>
              <a:rPr lang="it-IT" sz="2600" smtClean="0"/>
              <a:t> X, yang dicirikan dengan fungsi keanggotaan:</a:t>
            </a:r>
            <a:endParaRPr lang="it-IT" sz="2600" smtClean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sz="2600" smtClean="0">
                <a:sym typeface="Symbol" pitchFamily="18" charset="2"/>
              </a:rPr>
              <a:t>		</a:t>
            </a:r>
            <a:r>
              <a:rPr lang="it-IT" sz="2600" baseline="-25000" smtClean="0"/>
              <a:t>P</a:t>
            </a:r>
            <a:r>
              <a:rPr lang="it-IT" sz="2600" smtClean="0"/>
              <a:t>: X </a:t>
            </a:r>
            <a:r>
              <a:rPr lang="it-IT" sz="2600" b="1" smtClean="0"/>
              <a:t>X</a:t>
            </a:r>
            <a:r>
              <a:rPr lang="it-IT" sz="2600" smtClean="0"/>
              <a:t> X  </a:t>
            </a:r>
            <a:r>
              <a:rPr lang="it-IT" sz="2600" smtClean="0">
                <a:sym typeface="Symbol" pitchFamily="18" charset="2"/>
              </a:rPr>
              <a:t></a:t>
            </a:r>
            <a:r>
              <a:rPr lang="it-IT" sz="2600" smtClean="0"/>
              <a:t>  [0, 1]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sz="2600" smtClean="0"/>
              <a:t>	dengan P = (p</a:t>
            </a:r>
            <a:r>
              <a:rPr lang="it-IT" sz="2600" baseline="-25000" smtClean="0"/>
              <a:t>ij</a:t>
            </a:r>
            <a:r>
              <a:rPr lang="it-IT" sz="2600" smtClean="0"/>
              <a:t>), dan p</a:t>
            </a:r>
            <a:r>
              <a:rPr lang="it-IT" sz="2600" baseline="-25000" smtClean="0"/>
              <a:t>ij</a:t>
            </a:r>
            <a:r>
              <a:rPr lang="it-IT" sz="2600" smtClean="0"/>
              <a:t> = </a:t>
            </a:r>
            <a:r>
              <a:rPr lang="it-IT" sz="2600" smtClean="0">
                <a:sym typeface="Symbol" pitchFamily="18" charset="2"/>
              </a:rPr>
              <a:t></a:t>
            </a:r>
            <a:r>
              <a:rPr lang="it-IT" sz="2600" baseline="-25000" smtClean="0"/>
              <a:t>P</a:t>
            </a:r>
            <a:r>
              <a:rPr lang="it-IT" sz="2600" smtClean="0"/>
              <a:t>(x</a:t>
            </a:r>
            <a:r>
              <a:rPr lang="it-IT" sz="2600" baseline="-25000" smtClean="0"/>
              <a:t>i</a:t>
            </a:r>
            <a:r>
              <a:rPr lang="it-IT" sz="2600" smtClean="0"/>
              <a:t>,x</a:t>
            </a:r>
            <a:r>
              <a:rPr lang="it-IT" sz="2600" baseline="-25000" smtClean="0"/>
              <a:t>j</a:t>
            </a:r>
            <a:r>
              <a:rPr lang="it-IT" sz="2600" smtClean="0"/>
              <a:t>) </a:t>
            </a:r>
            <a:r>
              <a:rPr lang="es-ES" sz="2600" smtClean="0">
                <a:sym typeface="Symbol" pitchFamily="18" charset="2"/>
              </a:rPr>
              <a:t></a:t>
            </a:r>
            <a:r>
              <a:rPr lang="it-IT" sz="2600" smtClean="0"/>
              <a:t>i,j = {1,2,...,n} adalah derajat preferensi alternatif x</a:t>
            </a:r>
            <a:r>
              <a:rPr lang="it-IT" sz="2600" baseline="-25000" smtClean="0"/>
              <a:t>i</a:t>
            </a:r>
            <a:r>
              <a:rPr lang="it-IT" sz="2600" smtClean="0"/>
              <a:t> terhadap alternatif x</a:t>
            </a:r>
            <a:r>
              <a:rPr lang="it-IT" sz="2600" baseline="-25000" smtClean="0"/>
              <a:t>j</a:t>
            </a:r>
            <a:r>
              <a:rPr lang="it-IT" sz="2600" smtClean="0"/>
              <a:t>. Jika p</a:t>
            </a:r>
            <a:r>
              <a:rPr lang="it-IT" sz="2600" baseline="-25000" smtClean="0"/>
              <a:t>ij</a:t>
            </a:r>
            <a:r>
              <a:rPr lang="it-IT" sz="2600" smtClean="0"/>
              <a:t> = ½ berarti bahwa tidak ada perbedaan antara x</a:t>
            </a:r>
            <a:r>
              <a:rPr lang="it-IT" sz="2600" baseline="-25000" smtClean="0"/>
              <a:t>i</a:t>
            </a:r>
            <a:r>
              <a:rPr lang="it-IT" sz="2600" smtClean="0"/>
              <a:t> dengan x</a:t>
            </a:r>
            <a:r>
              <a:rPr lang="it-IT" sz="2600" baseline="-25000" smtClean="0"/>
              <a:t>j</a:t>
            </a:r>
            <a:r>
              <a:rPr lang="it-IT" sz="2600" smtClean="0"/>
              <a:t>; jika p</a:t>
            </a:r>
            <a:r>
              <a:rPr lang="it-IT" sz="2600" baseline="-25000" smtClean="0"/>
              <a:t>ij</a:t>
            </a:r>
            <a:r>
              <a:rPr lang="it-IT" sz="2600" smtClean="0"/>
              <a:t> = 1 berarti bahwa x</a:t>
            </a:r>
            <a:r>
              <a:rPr lang="it-IT" sz="2600" baseline="-25000" smtClean="0"/>
              <a:t>i</a:t>
            </a:r>
            <a:r>
              <a:rPr lang="it-IT" sz="2600" smtClean="0"/>
              <a:t> mutlak lebih baik daripada x</a:t>
            </a:r>
            <a:r>
              <a:rPr lang="it-IT" sz="2600" baseline="-25000" smtClean="0"/>
              <a:t>j</a:t>
            </a:r>
            <a:r>
              <a:rPr lang="it-IT" sz="2600" smtClean="0"/>
              <a:t>; dan jika p</a:t>
            </a:r>
            <a:r>
              <a:rPr lang="it-IT" sz="2600" baseline="-25000" smtClean="0"/>
              <a:t>ij</a:t>
            </a:r>
            <a:r>
              <a:rPr lang="it-IT" sz="2600" smtClean="0"/>
              <a:t> &gt; ½ berarti bahwa xi lebih baik daripada x</a:t>
            </a:r>
            <a:r>
              <a:rPr lang="it-IT" sz="2600" baseline="-25000" smtClean="0"/>
              <a:t>j</a:t>
            </a:r>
            <a:r>
              <a:rPr lang="it-IT" sz="2600" smtClean="0"/>
              <a:t>.</a:t>
            </a:r>
            <a:r>
              <a:rPr lang="en-US" sz="26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7869183"/>
      </p:ext>
    </p:extLst>
  </p:cSld>
  <p:clrMapOvr>
    <a:masterClrMapping/>
  </p:clrMapOvr>
  <p:transition spd="slow">
    <p:fade thruBlk="1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75" y="792163"/>
            <a:ext cx="8229600" cy="4530725"/>
          </a:xfrm>
        </p:spPr>
        <p:txBody>
          <a:bodyPr/>
          <a:lstStyle/>
          <a:p>
            <a:pPr eaLnBrk="1" hangingPunct="1"/>
            <a:r>
              <a:rPr lang="es-ES" smtClean="0"/>
              <a:t>Resiko kategori penyakit (</a:t>
            </a:r>
            <a:r>
              <a:rPr lang="es-ES" i="1" smtClean="0"/>
              <a:t>certainty factor</a:t>
            </a:r>
            <a:r>
              <a:rPr lang="es-ES" smtClean="0"/>
              <a:t>) yang paling tinggi adalah: </a:t>
            </a:r>
          </a:p>
          <a:p>
            <a:pPr lvl="1" eaLnBrk="1" hangingPunct="1"/>
            <a:r>
              <a:rPr lang="es-ES" smtClean="0"/>
              <a:t>Migren (0,9892); </a:t>
            </a:r>
          </a:p>
          <a:p>
            <a:pPr lvl="1" eaLnBrk="1" hangingPunct="1"/>
            <a:r>
              <a:rPr lang="es-ES" smtClean="0"/>
              <a:t>Sakit kepala cluster (0,8057); </a:t>
            </a:r>
          </a:p>
          <a:p>
            <a:pPr lvl="1" eaLnBrk="1" hangingPunct="1"/>
            <a:r>
              <a:rPr lang="es-ES" smtClean="0"/>
              <a:t>Glaukoma (0,6064); dan </a:t>
            </a:r>
          </a:p>
          <a:p>
            <a:pPr lvl="1" eaLnBrk="1" hangingPunct="1"/>
            <a:r>
              <a:rPr lang="es-ES" smtClean="0"/>
              <a:t>Hipertensi (0).</a:t>
            </a:r>
            <a:r>
              <a:rPr 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1563601"/>
      </p:ext>
    </p:extLst>
  </p:cSld>
  <p:clrMapOvr>
    <a:masterClrMapping/>
  </p:clrMapOvr>
  <p:transition spd="slow">
    <p:fade thruBlk="1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3888" y="1500188"/>
            <a:ext cx="7805737" cy="2928937"/>
          </a:xfrm>
        </p:spPr>
        <p:txBody>
          <a:bodyPr/>
          <a:lstStyle/>
          <a:p>
            <a:pPr eaLnBrk="1" hangingPunct="1"/>
            <a:r>
              <a:rPr lang="en-US" sz="4600" smtClean="0"/>
              <a:t>Operator-operator agregasi untuk Fuzzy Group Decision Making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935163" y="3379788"/>
            <a:ext cx="65214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id-ID" sz="2800"/>
          </a:p>
        </p:txBody>
      </p:sp>
    </p:spTree>
    <p:extLst>
      <p:ext uri="{BB962C8B-B14F-4D97-AF65-F5344CB8AC3E}">
        <p14:creationId xmlns:p14="http://schemas.microsoft.com/office/powerpoint/2010/main" val="13677086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7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Fuzzy Quantifier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7313"/>
            <a:ext cx="8229600" cy="47736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a-DK" sz="2600" i="1" smtClean="0"/>
              <a:t>Quantifier</a:t>
            </a:r>
            <a:r>
              <a:rPr lang="da-DK" sz="2600" smtClean="0"/>
              <a:t> digunakan untuk merepresentasikan sejumlah item yang memenuhi suatu predikat yang diberikan.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Pada logika klasik ada 2 </a:t>
            </a:r>
            <a:r>
              <a:rPr lang="en-US" sz="2600" i="1" smtClean="0"/>
              <a:t>quantifier</a:t>
            </a:r>
            <a:r>
              <a:rPr lang="en-US" sz="2600" smtClean="0"/>
              <a:t> yang digunakan, yaitu untuk setiap (</a:t>
            </a:r>
            <a:r>
              <a:rPr lang="en-US" sz="2600" i="1" smtClean="0"/>
              <a:t>for all</a:t>
            </a:r>
            <a:r>
              <a:rPr lang="en-US" sz="2600" smtClean="0"/>
              <a:t>), dan terdapat (</a:t>
            </a:r>
            <a:r>
              <a:rPr lang="en-US" sz="2600" i="1" smtClean="0"/>
              <a:t>there exists</a:t>
            </a:r>
            <a:r>
              <a:rPr lang="en-US" sz="2600" smtClean="0"/>
              <a:t>).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Namun pada kenyataannya, di dunia ini banyak sekali quantifier yang sebenarnya dapat digunakan, seperti: hampir semua, sebagian besar, banyak, sebanyak mungkin, dll.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Zadeh mengklasifikasikan </a:t>
            </a:r>
            <a:r>
              <a:rPr lang="en-US" sz="2600" i="1" smtClean="0"/>
              <a:t>quantifier</a:t>
            </a:r>
            <a:r>
              <a:rPr lang="en-US" sz="2600" smtClean="0"/>
              <a:t> ke dalam 2 bentuk, yaitu absolut dan relatif. </a:t>
            </a:r>
          </a:p>
        </p:txBody>
      </p:sp>
    </p:spTree>
    <p:extLst>
      <p:ext uri="{BB962C8B-B14F-4D97-AF65-F5344CB8AC3E}">
        <p14:creationId xmlns:p14="http://schemas.microsoft.com/office/powerpoint/2010/main" val="5168517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39763"/>
            <a:ext cx="8229600" cy="54911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i="1" smtClean="0"/>
              <a:t>Quantifier</a:t>
            </a:r>
            <a:r>
              <a:rPr lang="en-US" sz="2600" smtClean="0"/>
              <a:t> absolut biasanya digunakan untuk merepresentasikan nilai-nilai yang bersifat mutlak, seperti sekitar 2 (</a:t>
            </a:r>
            <a:r>
              <a:rPr lang="en-US" sz="2600" i="1" smtClean="0"/>
              <a:t>about</a:t>
            </a:r>
            <a:r>
              <a:rPr lang="en-US" sz="2600" smtClean="0"/>
              <a:t> 2) atau lebih dari 5 (</a:t>
            </a:r>
            <a:r>
              <a:rPr lang="en-US" sz="2600" i="1" smtClean="0"/>
              <a:t>more than</a:t>
            </a:r>
            <a:r>
              <a:rPr lang="en-US" sz="2600" smtClean="0"/>
              <a:t> 5). 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Biasanya yang menggunakan ini adalah konsep pencacahan atau penjumlahan elemen. 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Zadeh mendefinisikan quantifier absolut sebagai suatu himpunan bagian fuzzy yang berisi bilangan real non negatif, </a:t>
            </a:r>
            <a:r>
              <a:rPr lang="en-US" sz="2600" smtClean="0">
                <a:sym typeface="Symbol" pitchFamily="18" charset="2"/>
              </a:rPr>
              <a:t></a:t>
            </a:r>
            <a:r>
              <a:rPr lang="en-US" sz="2600" baseline="30000" smtClean="0"/>
              <a:t>+</a:t>
            </a:r>
            <a:r>
              <a:rPr lang="en-US" sz="260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i="1" smtClean="0"/>
              <a:t>Quantifier</a:t>
            </a:r>
            <a:r>
              <a:rPr lang="en-US" sz="2600" smtClean="0"/>
              <a:t> absolut dapat direpresentasikan sebagai himpunan bagian fuzzy, Q, sedemikian hingga untuk setiap r </a:t>
            </a:r>
            <a:r>
              <a:rPr lang="en-US" sz="2600" smtClean="0">
                <a:sym typeface="Symbol" pitchFamily="18" charset="2"/>
              </a:rPr>
              <a:t></a:t>
            </a:r>
            <a:r>
              <a:rPr lang="en-US" sz="2600" smtClean="0"/>
              <a:t> </a:t>
            </a:r>
            <a:r>
              <a:rPr lang="en-US" sz="2600" smtClean="0">
                <a:sym typeface="Symbol" pitchFamily="18" charset="2"/>
              </a:rPr>
              <a:t></a:t>
            </a:r>
            <a:r>
              <a:rPr lang="en-US" sz="2600" baseline="30000" smtClean="0"/>
              <a:t>+</a:t>
            </a:r>
            <a:r>
              <a:rPr lang="en-US" sz="2600" smtClean="0"/>
              <a:t>, derajat keanggotaan r yang terletak di dalam Q, Q(r), menunjukkan derajat yang mana nilai r kompatibel dengan </a:t>
            </a:r>
            <a:r>
              <a:rPr lang="en-US" sz="2600" i="1" smtClean="0"/>
              <a:t>quantifier</a:t>
            </a:r>
            <a:r>
              <a:rPr lang="en-US" sz="2600" smtClean="0"/>
              <a:t> yang direpresentasikan oleh Q.</a:t>
            </a:r>
          </a:p>
        </p:txBody>
      </p:sp>
    </p:spTree>
    <p:extLst>
      <p:ext uri="{BB962C8B-B14F-4D97-AF65-F5344CB8AC3E}">
        <p14:creationId xmlns:p14="http://schemas.microsoft.com/office/powerpoint/2010/main" val="200764491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488" y="411163"/>
            <a:ext cx="8229600" cy="59324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i="1" smtClean="0"/>
              <a:t>Quantifier</a:t>
            </a:r>
            <a:r>
              <a:rPr lang="en-US" sz="2600" smtClean="0"/>
              <a:t> relatif, seperti paling (</a:t>
            </a:r>
            <a:r>
              <a:rPr lang="en-US" sz="2600" i="1" smtClean="0"/>
              <a:t>most</a:t>
            </a:r>
            <a:r>
              <a:rPr lang="en-US" sz="2600" smtClean="0"/>
              <a:t>), setidaknya setengah (</a:t>
            </a:r>
            <a:r>
              <a:rPr lang="en-US" sz="2600" i="1" smtClean="0"/>
              <a:t>at least half</a:t>
            </a:r>
            <a:r>
              <a:rPr lang="en-US" sz="2600" smtClean="0"/>
              <a:t>), dapat direpresentasikan dengan himpunan bagian fuzzy pada interval [0, 1], yang mana untuk setiap r </a:t>
            </a:r>
            <a:r>
              <a:rPr lang="en-US" sz="2600" smtClean="0">
                <a:sym typeface="Symbol" pitchFamily="18" charset="2"/>
              </a:rPr>
              <a:t></a:t>
            </a:r>
            <a:r>
              <a:rPr lang="en-US" sz="2600" smtClean="0"/>
              <a:t> [0, 1], Q(r), menunjukkan derajat proporsi r kompatibel terhadap maksud dari </a:t>
            </a:r>
            <a:r>
              <a:rPr lang="en-US" sz="2600" i="1" smtClean="0"/>
              <a:t>quantifier</a:t>
            </a:r>
            <a:r>
              <a:rPr lang="en-US" sz="2600" smtClean="0"/>
              <a:t> tersebut. 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Secara fungsional, </a:t>
            </a:r>
            <a:r>
              <a:rPr lang="en-US" sz="2600" i="1" smtClean="0"/>
              <a:t>quantifier</a:t>
            </a:r>
            <a:r>
              <a:rPr lang="en-US" sz="2600" smtClean="0"/>
              <a:t> relatif fuzzy, biasanya merupakan salah satu dari 3 tipe, yaitu </a:t>
            </a:r>
            <a:r>
              <a:rPr lang="en-US" sz="2600" i="1" smtClean="0"/>
              <a:t>Regular Increasing Monotone</a:t>
            </a:r>
            <a:r>
              <a:rPr lang="en-US" sz="2600" smtClean="0"/>
              <a:t> (RIM), </a:t>
            </a:r>
            <a:r>
              <a:rPr lang="en-US" sz="2600" i="1" smtClean="0"/>
              <a:t>Regular Decreasing Monotone</a:t>
            </a:r>
            <a:r>
              <a:rPr lang="en-US" sz="2600" smtClean="0"/>
              <a:t> (RDM), atau </a:t>
            </a:r>
            <a:r>
              <a:rPr lang="en-US" sz="2600" i="1" smtClean="0"/>
              <a:t>Regular Unimodal</a:t>
            </a:r>
            <a:r>
              <a:rPr lang="en-US" sz="2600" smtClean="0"/>
              <a:t> (RUM) (Yager, 1996). </a:t>
            </a:r>
          </a:p>
          <a:p>
            <a:pPr eaLnBrk="1" hangingPunct="1">
              <a:lnSpc>
                <a:spcPct val="80000"/>
              </a:lnSpc>
            </a:pPr>
            <a:r>
              <a:rPr lang="da-DK" sz="2600" smtClean="0"/>
              <a:t>RIM dicirikan dengan hubungan: Q(r</a:t>
            </a:r>
            <a:r>
              <a:rPr lang="da-DK" sz="2600" baseline="-25000" smtClean="0"/>
              <a:t>1</a:t>
            </a:r>
            <a:r>
              <a:rPr lang="da-DK" sz="2600" smtClean="0"/>
              <a:t>) </a:t>
            </a:r>
            <a:r>
              <a:rPr lang="en-US" sz="2600" smtClean="0">
                <a:sym typeface="Symbol" pitchFamily="18" charset="2"/>
              </a:rPr>
              <a:t></a:t>
            </a:r>
            <a:r>
              <a:rPr lang="da-DK" sz="2600" smtClean="0"/>
              <a:t> Q(r</a:t>
            </a:r>
            <a:r>
              <a:rPr lang="da-DK" sz="2600" baseline="-25000" smtClean="0"/>
              <a:t>2</a:t>
            </a:r>
            <a:r>
              <a:rPr lang="da-DK" sz="2600" smtClean="0"/>
              <a:t>) jika r</a:t>
            </a:r>
            <a:r>
              <a:rPr lang="da-DK" sz="2600" baseline="-25000" smtClean="0"/>
              <a:t>1</a:t>
            </a:r>
            <a:r>
              <a:rPr lang="da-DK" sz="2600" smtClean="0"/>
              <a:t> &gt; r</a:t>
            </a:r>
            <a:r>
              <a:rPr lang="da-DK" sz="2600" baseline="-25000" smtClean="0"/>
              <a:t>2</a:t>
            </a:r>
            <a:r>
              <a:rPr lang="da-DK" sz="2600" smtClean="0"/>
              <a:t>. </a:t>
            </a:r>
            <a:r>
              <a:rPr lang="en-US" sz="2600" i="1" smtClean="0"/>
              <a:t>Quantifier</a:t>
            </a:r>
            <a:r>
              <a:rPr lang="en-US" sz="2600" smtClean="0"/>
              <a:t> yang digunakan pada RIM biasanya adalah ”most” dan ”at least half”. </a:t>
            </a:r>
          </a:p>
          <a:p>
            <a:pPr eaLnBrk="1" hangingPunct="1">
              <a:lnSpc>
                <a:spcPct val="80000"/>
              </a:lnSpc>
            </a:pPr>
            <a:r>
              <a:rPr lang="da-DK" sz="2600" smtClean="0"/>
              <a:t>RDM dicirikan dengan Q(r</a:t>
            </a:r>
            <a:r>
              <a:rPr lang="da-DK" sz="2600" baseline="-25000" smtClean="0"/>
              <a:t>1</a:t>
            </a:r>
            <a:r>
              <a:rPr lang="da-DK" sz="2600" smtClean="0"/>
              <a:t>) </a:t>
            </a:r>
            <a:r>
              <a:rPr lang="en-US" sz="2600" smtClean="0">
                <a:sym typeface="Symbol" pitchFamily="18" charset="2"/>
              </a:rPr>
              <a:t></a:t>
            </a:r>
            <a:r>
              <a:rPr lang="da-DK" sz="2600" smtClean="0"/>
              <a:t> Q(r</a:t>
            </a:r>
            <a:r>
              <a:rPr lang="da-DK" sz="2600" baseline="-25000" smtClean="0"/>
              <a:t>2</a:t>
            </a:r>
            <a:r>
              <a:rPr lang="da-DK" sz="2600" smtClean="0"/>
              <a:t>) jika r</a:t>
            </a:r>
            <a:r>
              <a:rPr lang="da-DK" sz="2600" baseline="-25000" smtClean="0"/>
              <a:t>1</a:t>
            </a:r>
            <a:r>
              <a:rPr lang="da-DK" sz="2600" smtClean="0"/>
              <a:t> &lt; r</a:t>
            </a:r>
            <a:r>
              <a:rPr lang="da-DK" sz="2600" baseline="-25000" smtClean="0"/>
              <a:t>2</a:t>
            </a:r>
            <a:r>
              <a:rPr lang="da-DK" sz="260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da-DK" sz="2600" smtClean="0"/>
              <a:t>RUM diekspresikan sebagai interseksi antara RIM dan RDM</a:t>
            </a:r>
            <a:r>
              <a:rPr lang="en-US" sz="26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92209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73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a-DK" smtClean="0"/>
              <a:t>Parameter-parameter pada RIM, diberikan oleh Yager sebagai Q(r) = r</a:t>
            </a:r>
            <a:r>
              <a:rPr lang="da-DK" baseline="30000" smtClean="0">
                <a:sym typeface="Symbol" pitchFamily="18" charset="2"/>
              </a:rPr>
              <a:t></a:t>
            </a:r>
            <a:r>
              <a:rPr lang="da-DK" smtClean="0"/>
              <a:t>, dengan </a:t>
            </a:r>
            <a:r>
              <a:rPr lang="da-DK" smtClean="0">
                <a:sym typeface="Symbol" pitchFamily="18" charset="2"/>
              </a:rPr>
              <a:t></a:t>
            </a:r>
            <a:r>
              <a:rPr lang="da-DK" smtClean="0"/>
              <a:t> </a:t>
            </a:r>
            <a:r>
              <a:rPr lang="da-DK" smtClean="0">
                <a:sym typeface="Symbol" pitchFamily="18" charset="2"/>
              </a:rPr>
              <a:t></a:t>
            </a:r>
            <a:r>
              <a:rPr lang="da-DK" smtClean="0"/>
              <a:t> 0. </a:t>
            </a:r>
            <a:r>
              <a:rPr lang="da-DK" i="1" smtClean="0"/>
              <a:t>Linguistic quantifer</a:t>
            </a:r>
            <a:r>
              <a:rPr lang="da-DK" smtClean="0"/>
              <a:t> ”most” diberikan dengan parameter </a:t>
            </a:r>
            <a:r>
              <a:rPr lang="da-DK" smtClean="0">
                <a:sym typeface="Symbol" pitchFamily="18" charset="2"/>
              </a:rPr>
              <a:t></a:t>
            </a:r>
            <a:r>
              <a:rPr lang="da-DK" smtClean="0"/>
              <a:t> = 2. </a:t>
            </a:r>
          </a:p>
          <a:p>
            <a:pPr eaLnBrk="1" hangingPunct="1">
              <a:lnSpc>
                <a:spcPct val="90000"/>
              </a:lnSpc>
            </a:pPr>
            <a:r>
              <a:rPr lang="da-DK" smtClean="0"/>
              <a:t>Nilai dari fungsi ini senantiasa naik, sehingga apabila kita dihadapkan pada operator yang mana nilai bobot tinggi menunjukkan konsistensi rendah, maka dapat dimodifikasi dengan: </a:t>
            </a:r>
          </a:p>
          <a:p>
            <a:pPr lvl="1" eaLnBrk="1" hangingPunct="1">
              <a:lnSpc>
                <a:spcPct val="90000"/>
              </a:lnSpc>
            </a:pPr>
            <a:r>
              <a:rPr lang="da-DK" smtClean="0"/>
              <a:t>pengambil keputusan diurutkan berdasarkan kriteria yang berlawanan, atau; </a:t>
            </a:r>
          </a:p>
          <a:p>
            <a:pPr lvl="1" eaLnBrk="1" hangingPunct="1">
              <a:lnSpc>
                <a:spcPct val="90000"/>
              </a:lnSpc>
            </a:pPr>
            <a:r>
              <a:rPr lang="da-DK" smtClean="0"/>
              <a:t>menggunakan RIM dengan nilai </a:t>
            </a:r>
            <a:r>
              <a:rPr lang="da-DK" smtClean="0">
                <a:sym typeface="Symbol" pitchFamily="18" charset="2"/>
              </a:rPr>
              <a:t></a:t>
            </a:r>
            <a:r>
              <a:rPr lang="da-DK" smtClean="0"/>
              <a:t> &lt; 1, misal Q(r) = r</a:t>
            </a:r>
            <a:r>
              <a:rPr lang="da-DK" baseline="30000" smtClean="0"/>
              <a:t>½</a:t>
            </a:r>
            <a:r>
              <a:rPr lang="da-DK" smtClean="0"/>
              <a:t> untuk merepresentasikan ”most”. 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46416022"/>
      </p:ext>
    </p:extLst>
  </p:cSld>
  <p:clrMapOvr>
    <a:masterClrMapping/>
  </p:clrMapOvr>
  <p:transition spd="slow">
    <p:fade thruBlk="1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41313"/>
            <a:ext cx="8229600" cy="5765800"/>
          </a:xfrm>
        </p:spPr>
        <p:txBody>
          <a:bodyPr/>
          <a:lstStyle/>
          <a:p>
            <a:pPr eaLnBrk="1" hangingPunct="1"/>
            <a:r>
              <a:rPr lang="da-DK" smtClean="0"/>
              <a:t>Menurut (Zadeh,1983), </a:t>
            </a:r>
            <a:r>
              <a:rPr lang="da-DK" i="1" smtClean="0"/>
              <a:t>fuzzy linguistic quantifier</a:t>
            </a:r>
            <a:r>
              <a:rPr lang="da-DK" smtClean="0"/>
              <a:t>, Q, dapat direpresentasikan dengan pasangan (a,b) sebagai berikut:</a:t>
            </a:r>
          </a:p>
          <a:p>
            <a:pPr eaLnBrk="1" hangingPunct="1">
              <a:buFont typeface="Wingdings" pitchFamily="2" charset="2"/>
              <a:buNone/>
            </a:pPr>
            <a:r>
              <a:rPr lang="da-DK" smtClean="0"/>
              <a:t>		</a:t>
            </a:r>
          </a:p>
          <a:p>
            <a:pPr eaLnBrk="1" hangingPunct="1"/>
            <a:endParaRPr lang="da-DK" smtClean="0"/>
          </a:p>
          <a:p>
            <a:pPr eaLnBrk="1" hangingPunct="1"/>
            <a:endParaRPr lang="da-DK" smtClean="0"/>
          </a:p>
          <a:p>
            <a:pPr eaLnBrk="1" hangingPunct="1">
              <a:buFont typeface="Wingdings" pitchFamily="2" charset="2"/>
              <a:buNone/>
            </a:pPr>
            <a:r>
              <a:rPr lang="da-DK" smtClean="0"/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da-DK" smtClean="0"/>
              <a:t>	dengan a, b, x </a:t>
            </a:r>
            <a:r>
              <a:rPr lang="es-ES" smtClean="0">
                <a:sym typeface="Symbol" pitchFamily="18" charset="2"/>
              </a:rPr>
              <a:t></a:t>
            </a:r>
            <a:r>
              <a:rPr lang="da-DK" smtClean="0"/>
              <a:t> [0,1]. </a:t>
            </a:r>
          </a:p>
          <a:p>
            <a:pPr eaLnBrk="1" hangingPunct="1"/>
            <a:r>
              <a:rPr lang="da-DK" smtClean="0"/>
              <a:t>Untuk beberapa linguistik, seperti:</a:t>
            </a:r>
            <a:endParaRPr lang="es-ES" smtClean="0"/>
          </a:p>
          <a:p>
            <a:pPr lvl="1" eaLnBrk="1" hangingPunct="1"/>
            <a:r>
              <a:rPr lang="es-ES" smtClean="0"/>
              <a:t>“At least half”	=  (0; 0,5)</a:t>
            </a:r>
          </a:p>
          <a:p>
            <a:pPr lvl="1" eaLnBrk="1" hangingPunct="1"/>
            <a:r>
              <a:rPr lang="es-ES" smtClean="0"/>
              <a:t>“Most”	          =  (0,3; 0,8)</a:t>
            </a:r>
            <a:endParaRPr lang="en-US" smtClean="0"/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1417638" y="2051050"/>
          <a:ext cx="3921125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6" name="Equation" r:id="rId3" imgW="1663700" imgH="762000" progId="Equation.3">
                  <p:embed/>
                </p:oleObj>
              </mc:Choice>
              <mc:Fallback>
                <p:oleObj name="Equation" r:id="rId3" imgW="1663700" imgH="762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638" y="2051050"/>
                        <a:ext cx="3921125" cy="179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5139052"/>
      </p:ext>
    </p:extLst>
  </p:cSld>
  <p:clrMapOvr>
    <a:masterClrMapping/>
  </p:clrMapOvr>
  <p:transition spd="slow">
    <p:fade thruBlk="1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Ordered Weighted Averaging</a:t>
            </a:r>
            <a:r>
              <a:rPr lang="en-US" smtClean="0"/>
              <a:t> (OWA)</a:t>
            </a:r>
          </a:p>
        </p:txBody>
      </p:sp>
      <p:sp>
        <p:nvSpPr>
          <p:cNvPr id="348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447088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Operator OWA dari suatu fungsi berdimensi n,             yang berhubungan dengan himpunan bobot atau vektor bobot W = (w</a:t>
            </a:r>
            <a:r>
              <a:rPr lang="en-US" sz="2600" baseline="-25000" smtClean="0"/>
              <a:t>1</a:t>
            </a:r>
            <a:r>
              <a:rPr lang="en-US" sz="2600" smtClean="0"/>
              <a:t>,...,w</a:t>
            </a:r>
            <a:r>
              <a:rPr lang="en-US" sz="2600" baseline="-25000" smtClean="0"/>
              <a:t>n</a:t>
            </a:r>
            <a:r>
              <a:rPr lang="en-US" sz="2600" smtClean="0"/>
              <a:t>) dengan w</a:t>
            </a:r>
            <a:r>
              <a:rPr lang="en-US" sz="2600" baseline="-25000" smtClean="0"/>
              <a:t>i</a:t>
            </a:r>
            <a:r>
              <a:rPr lang="da-DK" sz="2600" smtClean="0">
                <a:sym typeface="Symbol" pitchFamily="18" charset="2"/>
              </a:rPr>
              <a:t></a:t>
            </a:r>
            <a:r>
              <a:rPr lang="en-US" sz="2600" smtClean="0"/>
              <a:t>[0,1] dan serta digunakan untuk mengagregasikan barisan nilai {p</a:t>
            </a:r>
            <a:r>
              <a:rPr lang="en-US" sz="2600" baseline="-25000" smtClean="0"/>
              <a:t>1</a:t>
            </a:r>
            <a:r>
              <a:rPr lang="en-US" sz="2600" smtClean="0"/>
              <a:t>,...,p</a:t>
            </a:r>
            <a:r>
              <a:rPr lang="en-US" sz="2600" baseline="-25000" smtClean="0"/>
              <a:t>n</a:t>
            </a:r>
            <a:r>
              <a:rPr lang="en-US" sz="2600" smtClean="0"/>
              <a:t>}: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smtClean="0"/>
              <a:t>	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600" smtClean="0"/>
          </a:p>
          <a:p>
            <a:pPr eaLnBrk="1" hangingPunct="1">
              <a:lnSpc>
                <a:spcPct val="90000"/>
              </a:lnSpc>
            </a:pPr>
            <a:endParaRPr lang="en-US" sz="2600" smtClean="0"/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menjadi suatu permutasi                            sedemikian hingga                                  ;        adalah nilai tertinggi pada himpunan {p</a:t>
            </a:r>
            <a:r>
              <a:rPr lang="en-US" sz="2600" baseline="-25000" smtClean="0"/>
              <a:t>1</a:t>
            </a:r>
            <a:r>
              <a:rPr lang="en-US" sz="2600" smtClean="0"/>
              <a:t>,...,p</a:t>
            </a:r>
            <a:r>
              <a:rPr lang="en-US" sz="2600" baseline="-25000" smtClean="0"/>
              <a:t>n</a:t>
            </a:r>
            <a:r>
              <a:rPr lang="en-US" sz="2600" smtClean="0"/>
              <a:t>} </a:t>
            </a:r>
          </a:p>
        </p:txBody>
      </p:sp>
      <p:sp>
        <p:nvSpPr>
          <p:cNvPr id="34826" name="Rectangle 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7524750" y="1341438"/>
          <a:ext cx="12255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0" name="Equation" r:id="rId3" imgW="761669" imgH="228501" progId="Equation.3">
                  <p:embed/>
                </p:oleObj>
              </mc:Choice>
              <mc:Fallback>
                <p:oleObj name="Equation" r:id="rId3" imgW="761669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1341438"/>
                        <a:ext cx="122555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7" name="Rectangle 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7861300" y="2009775"/>
          <a:ext cx="84772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1" name="Equation" r:id="rId5" imgW="622030" imgH="431613" progId="Equation.3">
                  <p:embed/>
                </p:oleObj>
              </mc:Choice>
              <mc:Fallback>
                <p:oleObj name="Equation" r:id="rId5" imgW="622030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1300" y="2009775"/>
                        <a:ext cx="847725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8" name="Rectangle 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4325938" y="4505325"/>
          <a:ext cx="256222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2" name="Equation" r:id="rId7" imgW="1447172" imgH="203112" progId="Equation.3">
                  <p:embed/>
                </p:oleObj>
              </mc:Choice>
              <mc:Fallback>
                <p:oleObj name="Equation" r:id="rId7" imgW="1447172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5938" y="4505325"/>
                        <a:ext cx="2562225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9" name="Rectangle 11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1738313" y="4895850"/>
          <a:ext cx="3116262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3" name="Equation" r:id="rId9" imgW="1841500" imgH="241300" progId="Equation.3">
                  <p:embed/>
                </p:oleObj>
              </mc:Choice>
              <mc:Fallback>
                <p:oleObj name="Equation" r:id="rId9" imgW="1841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313" y="4895850"/>
                        <a:ext cx="3116262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0" name="Rectangle 13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4956175" y="4819650"/>
          <a:ext cx="523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4" name="Equation" r:id="rId11" imgW="291973" imgH="241195" progId="Equation.3">
                  <p:embed/>
                </p:oleObj>
              </mc:Choice>
              <mc:Fallback>
                <p:oleObj name="Equation" r:id="rId11" imgW="291973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6175" y="4819650"/>
                        <a:ext cx="523875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1874838" y="3244850"/>
          <a:ext cx="4105275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5" name="Equation" r:id="rId13" imgW="1663700" imgH="431800" progId="Equation.3">
                  <p:embed/>
                </p:oleObj>
              </mc:Choice>
              <mc:Fallback>
                <p:oleObj name="Equation" r:id="rId13" imgW="1663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838" y="3244850"/>
                        <a:ext cx="4105275" cy="1055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903532"/>
      </p:ext>
    </p:extLst>
  </p:cSld>
  <p:clrMapOvr>
    <a:masterClrMapping/>
  </p:clrMapOvr>
  <p:transition spd="slow">
    <p:fade thruBlk="1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7800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smtClean="0"/>
              <a:t>Apabila diberikan n kriteria sebagai himpunan bagian fuzzy dari himpunan alternatif X, operator OWA digunakan untuk mengimplementasikan konsep mayoritas fuzzy pada tahap agregasi dengan menggunakan </a:t>
            </a:r>
            <a:r>
              <a:rPr lang="en-US" sz="2600" i="1" smtClean="0"/>
              <a:t>fuzzy linguistic quantifier</a:t>
            </a:r>
            <a:r>
              <a:rPr lang="en-US" sz="260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Hal ini digunakan untuk menghitung bobot OWA, sehingga untuk Q kriteria (atau pakar), e</a:t>
            </a:r>
            <a:r>
              <a:rPr lang="en-US" sz="2600" baseline="-25000" smtClean="0"/>
              <a:t>k</a:t>
            </a:r>
            <a:r>
              <a:rPr lang="en-US" sz="2600" smtClean="0"/>
              <a:t>, pada alternatif x, dapat dihitung bobot-bobot OWA sebagai berikut:</a:t>
            </a:r>
          </a:p>
          <a:p>
            <a:pPr eaLnBrk="1" hangingPunct="1">
              <a:lnSpc>
                <a:spcPct val="80000"/>
              </a:lnSpc>
            </a:pPr>
            <a:endParaRPr lang="en-US" sz="2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600" smtClean="0"/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Apabila </a:t>
            </a:r>
            <a:r>
              <a:rPr lang="en-US" sz="2600" i="1" smtClean="0"/>
              <a:t>fuzzy quantifier</a:t>
            </a:r>
            <a:r>
              <a:rPr lang="en-US" sz="2600" smtClean="0"/>
              <a:t> Q digunakan untuk menghitung bobot pada OWA, maka operator </a:t>
            </a:r>
            <a:r>
              <a:rPr lang="da-DK" sz="2600" smtClean="0">
                <a:sym typeface="Symbol" pitchFamily="18" charset="2"/>
              </a:rPr>
              <a:t></a:t>
            </a:r>
            <a:r>
              <a:rPr lang="en-US" sz="2600" smtClean="0"/>
              <a:t>, dinotasikan dengan </a:t>
            </a:r>
            <a:r>
              <a:rPr lang="da-DK" sz="2600" smtClean="0">
                <a:sym typeface="Symbol" pitchFamily="18" charset="2"/>
              </a:rPr>
              <a:t></a:t>
            </a:r>
            <a:r>
              <a:rPr lang="en-US" sz="2600" baseline="-25000" smtClean="0"/>
              <a:t>Q</a:t>
            </a:r>
            <a:r>
              <a:rPr lang="en-US" sz="2600" smtClean="0"/>
              <a:t>.</a:t>
            </a:r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35845" name="Rectangle 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1431925" y="3622675"/>
          <a:ext cx="50831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4" name="Equation" r:id="rId3" imgW="2197100" imgH="431800" progId="Equation.3">
                  <p:embed/>
                </p:oleObj>
              </mc:Choice>
              <mc:Fallback>
                <p:oleObj name="Equation" r:id="rId3" imgW="2197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925" y="3622675"/>
                        <a:ext cx="5083175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5071558"/>
      </p:ext>
    </p:extLst>
  </p:cSld>
  <p:clrMapOvr>
    <a:masterClrMapping/>
  </p:clrMapOvr>
  <p:transition spd="slow">
    <p:fade thruBlk="1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Contoh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12838"/>
            <a:ext cx="8229600" cy="1574800"/>
          </a:xfrm>
        </p:spPr>
        <p:txBody>
          <a:bodyPr/>
          <a:lstStyle/>
          <a:p>
            <a:pPr eaLnBrk="1" hangingPunct="1"/>
            <a:r>
              <a:rPr lang="en-US" sz="2600" smtClean="0"/>
              <a:t>Misalkan ada 3 pengambil keputusan (P</a:t>
            </a:r>
            <a:r>
              <a:rPr lang="en-US" sz="2600" baseline="-25000" smtClean="0"/>
              <a:t>1</a:t>
            </a:r>
            <a:r>
              <a:rPr lang="en-US" sz="2600" smtClean="0"/>
              <a:t>, P</a:t>
            </a:r>
            <a:r>
              <a:rPr lang="en-US" sz="2600" baseline="-25000" smtClean="0"/>
              <a:t>2</a:t>
            </a:r>
            <a:r>
              <a:rPr lang="en-US" sz="2600" smtClean="0"/>
              <a:t>, P</a:t>
            </a:r>
            <a:r>
              <a:rPr lang="en-US" sz="2600" baseline="-25000" smtClean="0"/>
              <a:t>3</a:t>
            </a:r>
            <a:r>
              <a:rPr lang="en-US" sz="2600" smtClean="0"/>
              <a:t>), yang memberikan preferensinya dalam bentuk relasi preferensi fuzzy untuk 3 alternatif sebagai berikut: </a:t>
            </a:r>
          </a:p>
        </p:txBody>
      </p:sp>
      <p:sp>
        <p:nvSpPr>
          <p:cNvPr id="36871" name="Rectangle 5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1200150" y="2690813"/>
          <a:ext cx="2841625" cy="130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6" name="Equation" r:id="rId3" imgW="1562100" imgH="711200" progId="Equation.3">
                  <p:embed/>
                </p:oleObj>
              </mc:Choice>
              <mc:Fallback>
                <p:oleObj name="Equation" r:id="rId3" imgW="15621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2690813"/>
                        <a:ext cx="2841625" cy="1300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Rectangle 7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4600575" y="2659063"/>
          <a:ext cx="28511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7" name="Equation" r:id="rId5" imgW="1574800" imgH="711200" progId="Equation.3">
                  <p:embed/>
                </p:oleObj>
              </mc:Choice>
              <mc:Fallback>
                <p:oleObj name="Equation" r:id="rId5" imgW="15748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0575" y="2659063"/>
                        <a:ext cx="285115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2674938" y="4244975"/>
          <a:ext cx="3044825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8" name="Equation" r:id="rId7" imgW="1574800" imgH="711200" progId="Equation.3">
                  <p:embed/>
                </p:oleObj>
              </mc:Choice>
              <mc:Fallback>
                <p:oleObj name="Equation" r:id="rId7" imgW="15748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4938" y="4244975"/>
                        <a:ext cx="3044825" cy="138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7177159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2562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d-ID" smtClean="0"/>
              <a:t>M</a:t>
            </a:r>
            <a:r>
              <a:rPr lang="it-IT" smtClean="0"/>
              <a:t>enjaga konsistensi dari relasi preferensi fuzzy, dibutuhkan suatu properti konsistensi. </a:t>
            </a:r>
          </a:p>
          <a:p>
            <a:pPr eaLnBrk="1" hangingPunct="1">
              <a:lnSpc>
                <a:spcPct val="90000"/>
              </a:lnSpc>
            </a:pPr>
            <a:r>
              <a:rPr lang="it-IT" smtClean="0"/>
              <a:t>Salah satu properti yang sering digunakan adalah transitivitas. </a:t>
            </a:r>
          </a:p>
          <a:p>
            <a:pPr eaLnBrk="1" hangingPunct="1">
              <a:lnSpc>
                <a:spcPct val="90000"/>
              </a:lnSpc>
            </a:pPr>
            <a:r>
              <a:rPr lang="it-IT" smtClean="0"/>
              <a:t>Pada properti ini, disebutkan bahwa nilai preferensi yang diperoleh dengan cara membandingkan 2 alternatif secara langsung harus sama atau lebih dari nilai preferensi 2 alternatif dengan pembanding lainnya, mengikuti aturan sebagai berikut:</a:t>
            </a:r>
            <a:r>
              <a:rPr 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536956"/>
      </p:ext>
    </p:extLst>
  </p:cSld>
  <p:clrMapOvr>
    <a:masterClrMapping/>
  </p:clrMapOvr>
  <p:transition spd="slow">
    <p:fade thruBlk="1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11163"/>
            <a:ext cx="8229600" cy="1773237"/>
          </a:xfrm>
        </p:spPr>
        <p:txBody>
          <a:bodyPr/>
          <a:lstStyle/>
          <a:p>
            <a:pPr eaLnBrk="1" hangingPunct="1"/>
            <a:r>
              <a:rPr lang="da-DK" sz="2600" smtClean="0"/>
              <a:t>Apabila digunakan operator agregasi OWA dengan </a:t>
            </a:r>
            <a:r>
              <a:rPr lang="da-DK" sz="2600" i="1" smtClean="0"/>
              <a:t>fuzzy linguistic quantifier</a:t>
            </a:r>
            <a:r>
              <a:rPr lang="da-DK" sz="2600" smtClean="0"/>
              <a:t> “most” yang didefinisikan sebagai Q(r) = r</a:t>
            </a:r>
            <a:r>
              <a:rPr lang="da-DK" sz="2600" baseline="30000" smtClean="0"/>
              <a:t>1/2</a:t>
            </a:r>
            <a:r>
              <a:rPr lang="da-DK" sz="2600" smtClean="0"/>
              <a:t>, maka vektor bobot yang bersesuaian dapat dihitung sebagai berikut:</a:t>
            </a:r>
            <a:endParaRPr lang="en-US" sz="2600" smtClean="0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798638" y="2362200"/>
          <a:ext cx="43942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0" name="Equation" r:id="rId3" imgW="2349500" imgH="457200" progId="Equation.3">
                  <p:embed/>
                </p:oleObj>
              </mc:Choice>
              <mc:Fallback>
                <p:oleObj name="Equation" r:id="rId3" imgW="2349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8638" y="2362200"/>
                        <a:ext cx="4394200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1795463" y="3467100"/>
          <a:ext cx="45847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1" name="Equation" r:id="rId5" imgW="2413000" imgH="457200" progId="Equation.3">
                  <p:embed/>
                </p:oleObj>
              </mc:Choice>
              <mc:Fallback>
                <p:oleObj name="Equation" r:id="rId5" imgW="2413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3467100"/>
                        <a:ext cx="4584700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1828800" y="4579938"/>
          <a:ext cx="4432300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2" name="Equation" r:id="rId7" imgW="2336800" imgH="457200" progId="Equation.3">
                  <p:embed/>
                </p:oleObj>
              </mc:Choice>
              <mc:Fallback>
                <p:oleObj name="Equation" r:id="rId7" imgW="2336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579938"/>
                        <a:ext cx="4432300" cy="868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0" y="2468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37895" name="Rectangle 8"/>
          <p:cNvSpPr>
            <a:spLocks noChangeArrowheads="1"/>
          </p:cNvSpPr>
          <p:nvPr/>
        </p:nvSpPr>
        <p:spPr bwMode="auto">
          <a:xfrm>
            <a:off x="0" y="2925763"/>
            <a:ext cx="1098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da-DK" sz="1200">
                <a:cs typeface="Times New Roman" pitchFamily="18" charset="0"/>
              </a:rPr>
              <a:t>	</a:t>
            </a:r>
            <a:endParaRPr lang="da-DK"/>
          </a:p>
        </p:txBody>
      </p:sp>
      <p:sp>
        <p:nvSpPr>
          <p:cNvPr id="37896" name="Rectangle 9"/>
          <p:cNvSpPr>
            <a:spLocks noChangeArrowheads="1"/>
          </p:cNvSpPr>
          <p:nvPr/>
        </p:nvSpPr>
        <p:spPr bwMode="auto">
          <a:xfrm>
            <a:off x="0" y="3657600"/>
            <a:ext cx="1098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da-DK" sz="1200">
                <a:cs typeface="Times New Roman" pitchFamily="18" charset="0"/>
              </a:rPr>
              <a:t>	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3449207"/>
      </p:ext>
    </p:extLst>
  </p:cSld>
  <p:clrMapOvr>
    <a:masterClrMapping/>
  </p:clrMapOvr>
  <p:transition spd="slow">
    <p:fade thruBlk="1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87363"/>
            <a:ext cx="8229600" cy="5643562"/>
          </a:xfrm>
        </p:spPr>
        <p:txBody>
          <a:bodyPr/>
          <a:lstStyle/>
          <a:p>
            <a:pPr eaLnBrk="1" hangingPunct="1"/>
            <a:r>
              <a:rPr lang="da-DK" smtClean="0"/>
              <a:t>Kemudian dilakukan pengurutan elemen-elemen untuk setiap relasi preferensi untuk mendapatkan p</a:t>
            </a:r>
            <a:r>
              <a:rPr lang="da-DK" baseline="-25000" smtClean="0">
                <a:sym typeface="Symbol" pitchFamily="18" charset="2"/>
              </a:rPr>
              <a:t></a:t>
            </a:r>
            <a:r>
              <a:rPr lang="da-DK" smtClean="0"/>
              <a:t>(i), sehingga diperoleh:</a:t>
            </a:r>
            <a:endParaRPr lang="en-US" smtClean="0"/>
          </a:p>
        </p:txBody>
      </p:sp>
      <p:sp>
        <p:nvSpPr>
          <p:cNvPr id="38919" name="Rectangle 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6248400" y="1363663"/>
          <a:ext cx="42703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8" name="Equation" r:id="rId3" imgW="203112" imgH="228501" progId="Equation.3">
                  <p:embed/>
                </p:oleObj>
              </mc:Choice>
              <mc:Fallback>
                <p:oleObj name="Equation" r:id="rId3" imgW="203112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363663"/>
                        <a:ext cx="427038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0" name="Rectangle 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1173163" y="2484438"/>
          <a:ext cx="2879725" cy="127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9" name="Equation" r:id="rId5" imgW="1612900" imgH="711200" progId="Equation.3">
                  <p:embed/>
                </p:oleObj>
              </mc:Choice>
              <mc:Fallback>
                <p:oleObj name="Equation" r:id="rId5" imgW="16129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63" y="2484438"/>
                        <a:ext cx="2879725" cy="1277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2" name="Rectangle 11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4572000" y="2466975"/>
          <a:ext cx="2913063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0" name="Equation" r:id="rId7" imgW="1625600" imgH="711200" progId="Equation.3">
                  <p:embed/>
                </p:oleObj>
              </mc:Choice>
              <mc:Fallback>
                <p:oleObj name="Equation" r:id="rId7" imgW="16256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466975"/>
                        <a:ext cx="2913063" cy="1277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3" name="Rectangle 13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2849563" y="3902075"/>
          <a:ext cx="2913062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1" name="Equation" r:id="rId9" imgW="1587500" imgH="711200" progId="Equation.3">
                  <p:embed/>
                </p:oleObj>
              </mc:Choice>
              <mc:Fallback>
                <p:oleObj name="Equation" r:id="rId9" imgW="15875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563" y="3902075"/>
                        <a:ext cx="2913062" cy="1308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1562090"/>
      </p:ext>
    </p:extLst>
  </p:cSld>
  <p:clrMapOvr>
    <a:masterClrMapping/>
  </p:clrMapOvr>
  <p:transition spd="slow">
    <p:fade thruBlk="1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0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1319213" y="441325"/>
          <a:ext cx="5672137" cy="515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0" name="Equation" r:id="rId3" imgW="3124080" imgH="2844720" progId="Equation.3">
                  <p:embed/>
                </p:oleObj>
              </mc:Choice>
              <mc:Fallback>
                <p:oleObj name="Equation" r:id="rId3" imgW="3124080" imgH="2844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13" y="441325"/>
                        <a:ext cx="5672137" cy="5153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568521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800" i="1" smtClean="0"/>
              <a:t>Induced Ordered Weighted Averaging</a:t>
            </a:r>
            <a:r>
              <a:rPr lang="en-US" sz="3800" smtClean="0"/>
              <a:t> (IOWA) </a:t>
            </a:r>
          </a:p>
        </p:txBody>
      </p:sp>
      <p:sp>
        <p:nvSpPr>
          <p:cNvPr id="409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73163"/>
            <a:ext cx="8229600" cy="48212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smtClean="0"/>
              <a:t>Operator IOWA dari suatu fungsi berdimensi n, yang berhubungan dengan himpunan bobot atau vektor bobot W = (w</a:t>
            </a:r>
            <a:r>
              <a:rPr lang="en-US" sz="2600" baseline="-25000" smtClean="0"/>
              <a:t>1</a:t>
            </a:r>
            <a:r>
              <a:rPr lang="en-US" sz="2600" smtClean="0"/>
              <a:t>,...,w</a:t>
            </a:r>
            <a:r>
              <a:rPr lang="en-US" sz="2600" baseline="-25000" smtClean="0"/>
              <a:t>n</a:t>
            </a:r>
            <a:r>
              <a:rPr lang="en-US" sz="2600" smtClean="0"/>
              <a:t>) dengan w</a:t>
            </a:r>
            <a:r>
              <a:rPr lang="en-US" sz="2600" baseline="-25000" smtClean="0"/>
              <a:t>i</a:t>
            </a:r>
            <a:r>
              <a:rPr lang="da-DK" sz="2600" smtClean="0">
                <a:sym typeface="Symbol" pitchFamily="18" charset="2"/>
              </a:rPr>
              <a:t></a:t>
            </a:r>
            <a:r>
              <a:rPr lang="en-US" sz="2600" smtClean="0"/>
              <a:t>[0,1] dan             ; serta digunakan untuk mengagregasikan argumen-argumen kedua dari barisan 2-tuples              sebagai berikut: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600" smtClean="0"/>
              <a:t>	</a:t>
            </a:r>
          </a:p>
          <a:p>
            <a:pPr eaLnBrk="1" hangingPunct="1">
              <a:lnSpc>
                <a:spcPct val="80000"/>
              </a:lnSpc>
            </a:pPr>
            <a:endParaRPr lang="en-US" sz="2600" smtClean="0"/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menjadi suatu permutasi                          sedemikian hingga                            ;                adalah nilai tertinggi pada himpunan {u</a:t>
            </a:r>
            <a:r>
              <a:rPr lang="en-US" sz="2600" baseline="-25000" smtClean="0"/>
              <a:t>1</a:t>
            </a:r>
            <a:r>
              <a:rPr lang="en-US" sz="2600" smtClean="0"/>
              <a:t>,...,u</a:t>
            </a:r>
            <a:r>
              <a:rPr lang="en-US" sz="2600" baseline="-25000" smtClean="0"/>
              <a:t>n</a:t>
            </a:r>
            <a:r>
              <a:rPr lang="en-US" sz="2600" smtClean="0"/>
              <a:t>}. Operator IOWA tidak hanya dapat direpresentasikan secara numeris, melainkan dapat juga direpresentasikan secara linguistik.</a:t>
            </a:r>
          </a:p>
        </p:txBody>
      </p:sp>
      <p:sp>
        <p:nvSpPr>
          <p:cNvPr id="40970" name="Rectangle 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40971" name="Rectangle 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7102475" y="1706563"/>
          <a:ext cx="923925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4" name="Equation" r:id="rId3" imgW="622030" imgH="431613" progId="Equation.3">
                  <p:embed/>
                </p:oleObj>
              </mc:Choice>
              <mc:Fallback>
                <p:oleObj name="Equation" r:id="rId3" imgW="622030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2475" y="1706563"/>
                        <a:ext cx="923925" cy="639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2" name="Rectangle 9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6386513" y="2492375"/>
          <a:ext cx="200501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5" name="Equation" r:id="rId5" imgW="1307532" imgH="253890" progId="Equation.3">
                  <p:embed/>
                </p:oleObj>
              </mc:Choice>
              <mc:Fallback>
                <p:oleObj name="Equation" r:id="rId5" imgW="1307532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6513" y="2492375"/>
                        <a:ext cx="2005012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3" name="Rectangle 11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4618038" y="3954463"/>
          <a:ext cx="2217737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6" name="Equation" r:id="rId7" imgW="1447172" imgH="203112" progId="Equation.3">
                  <p:embed/>
                </p:oleObj>
              </mc:Choice>
              <mc:Fallback>
                <p:oleObj name="Equation" r:id="rId7" imgW="1447172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8038" y="3954463"/>
                        <a:ext cx="2217737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4" name="Rectangle 13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2087563" y="4346575"/>
          <a:ext cx="2311400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7" name="Equation" r:id="rId9" imgW="1841500" imgH="241300" progId="Equation.3">
                  <p:embed/>
                </p:oleObj>
              </mc:Choice>
              <mc:Fallback>
                <p:oleObj name="Equation" r:id="rId9" imgW="1841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563" y="4346575"/>
                        <a:ext cx="2311400" cy="300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4572000" y="4249738"/>
          <a:ext cx="12112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8" name="Equation" r:id="rId11" imgW="749300" imgH="279400" progId="Equation.3">
                  <p:embed/>
                </p:oleObj>
              </mc:Choice>
              <mc:Fallback>
                <p:oleObj name="Equation" r:id="rId11" imgW="7493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249738"/>
                        <a:ext cx="1211263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1812925" y="3140075"/>
          <a:ext cx="4691063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9" name="Equation" r:id="rId13" imgW="2311400" imgH="431800" progId="Equation.3">
                  <p:embed/>
                </p:oleObj>
              </mc:Choice>
              <mc:Fallback>
                <p:oleObj name="Equation" r:id="rId13" imgW="2311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3140075"/>
                        <a:ext cx="4691063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6099703"/>
      </p:ext>
    </p:extLst>
  </p:cSld>
  <p:clrMapOvr>
    <a:masterClrMapping/>
  </p:clrMapOvr>
  <p:transition spd="slow">
    <p:fade thruBlk="1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Contoh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12838"/>
            <a:ext cx="8229600" cy="1574800"/>
          </a:xfrm>
        </p:spPr>
        <p:txBody>
          <a:bodyPr/>
          <a:lstStyle/>
          <a:p>
            <a:pPr eaLnBrk="1" hangingPunct="1"/>
            <a:r>
              <a:rPr lang="en-US" sz="2600" smtClean="0"/>
              <a:t>Misalkan ada 3 pengambil keputusan (P</a:t>
            </a:r>
            <a:r>
              <a:rPr lang="en-US" sz="2600" baseline="-25000" smtClean="0"/>
              <a:t>1</a:t>
            </a:r>
            <a:r>
              <a:rPr lang="en-US" sz="2600" smtClean="0"/>
              <a:t>, P</a:t>
            </a:r>
            <a:r>
              <a:rPr lang="en-US" sz="2600" baseline="-25000" smtClean="0"/>
              <a:t>2</a:t>
            </a:r>
            <a:r>
              <a:rPr lang="en-US" sz="2600" smtClean="0"/>
              <a:t>, P</a:t>
            </a:r>
            <a:r>
              <a:rPr lang="en-US" sz="2600" baseline="-25000" smtClean="0"/>
              <a:t>3</a:t>
            </a:r>
            <a:r>
              <a:rPr lang="en-US" sz="2600" smtClean="0"/>
              <a:t>), yang memberikan preferensinya dalam bentuk relasi preferensi fuzzy untuk 3 alternatif sebagai berikut: </a:t>
            </a:r>
          </a:p>
        </p:txBody>
      </p:sp>
      <p:sp>
        <p:nvSpPr>
          <p:cNvPr id="41991" name="Rectangle 4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1200150" y="2690813"/>
          <a:ext cx="2841625" cy="130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6" name="Equation" r:id="rId3" imgW="1562100" imgH="711200" progId="Equation.3">
                  <p:embed/>
                </p:oleObj>
              </mc:Choice>
              <mc:Fallback>
                <p:oleObj name="Equation" r:id="rId3" imgW="15621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2690813"/>
                        <a:ext cx="2841625" cy="1300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2" name="Rectangle 6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4600575" y="2659063"/>
          <a:ext cx="28511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7" name="Equation" r:id="rId5" imgW="1574800" imgH="711200" progId="Equation.3">
                  <p:embed/>
                </p:oleObj>
              </mc:Choice>
              <mc:Fallback>
                <p:oleObj name="Equation" r:id="rId5" imgW="15748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0575" y="2659063"/>
                        <a:ext cx="285115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3" name="Rectangle 8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2674938" y="4244975"/>
          <a:ext cx="3044825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8" name="Equation" r:id="rId7" imgW="1574800" imgH="711200" progId="Equation.3">
                  <p:embed/>
                </p:oleObj>
              </mc:Choice>
              <mc:Fallback>
                <p:oleObj name="Equation" r:id="rId7" imgW="15748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4938" y="4244975"/>
                        <a:ext cx="3044825" cy="138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0061520"/>
      </p:ext>
    </p:extLst>
  </p:cSld>
  <p:clrMapOvr>
    <a:masterClrMapping/>
  </p:clrMapOvr>
  <p:transition spd="slow">
    <p:fade thruBlk="1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7688"/>
            <a:ext cx="8229600" cy="5583237"/>
          </a:xfrm>
        </p:spPr>
        <p:txBody>
          <a:bodyPr/>
          <a:lstStyle/>
          <a:p>
            <a:pPr eaLnBrk="1" hangingPunct="1"/>
            <a:r>
              <a:rPr lang="en-US" smtClean="0"/>
              <a:t>Misalkan kita akan mengagregasikan himpunan: 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dengan menggunakan </a:t>
            </a:r>
            <a:r>
              <a:rPr lang="en-US" i="1" smtClean="0"/>
              <a:t>linguistic quantifier</a:t>
            </a:r>
            <a:r>
              <a:rPr lang="en-US" smtClean="0"/>
              <a:t> ”most”; maka akan diperoleh: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906463" y="3729038"/>
          <a:ext cx="6892925" cy="183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6" name="Equation" r:id="rId3" imgW="2628720" imgH="698400" progId="Equation.3">
                  <p:embed/>
                </p:oleObj>
              </mc:Choice>
              <mc:Fallback>
                <p:oleObj name="Equation" r:id="rId3" imgW="262872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463" y="3729038"/>
                        <a:ext cx="6892925" cy="183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4" name="Rectangle 7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1492250" y="1714500"/>
          <a:ext cx="5586413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7" name="Equation" r:id="rId5" imgW="2311400" imgH="254000" progId="Equation.3">
                  <p:embed/>
                </p:oleObj>
              </mc:Choice>
              <mc:Fallback>
                <p:oleObj name="Equation" r:id="rId5" imgW="23114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0" y="1714500"/>
                        <a:ext cx="5586413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8385168"/>
      </p:ext>
    </p:extLst>
  </p:cSld>
  <p:clrMapOvr>
    <a:masterClrMapping/>
  </p:clrMapOvr>
  <p:transition spd="slow">
    <p:fade thruBlk="1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800" i="1" smtClean="0"/>
              <a:t>Importance Induced Ordered Weighted Averaging</a:t>
            </a:r>
            <a:r>
              <a:rPr lang="en-US" sz="3800" smtClean="0"/>
              <a:t> (I-IOWA) </a:t>
            </a:r>
          </a:p>
        </p:txBody>
      </p:sp>
      <p:sp>
        <p:nvSpPr>
          <p:cNvPr id="440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4337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Operator I-IOWA merupakan operator agregasi yang melibatkan derajat kepentingan dari para pakar, yang digunakan pada bentuk GSS heterogen.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Derajat kepentingan dapat diinterpretasikan sebagai himpunan bagian fuzzy, </a:t>
            </a:r>
            <a:r>
              <a:rPr lang="en-US" sz="2400" smtClean="0">
                <a:sym typeface="Symbol" pitchFamily="18" charset="2"/>
              </a:rPr>
              <a:t></a:t>
            </a:r>
            <a:r>
              <a:rPr lang="en-US" sz="2400" baseline="-25000" smtClean="0"/>
              <a:t>I</a:t>
            </a:r>
            <a:r>
              <a:rPr lang="en-US" sz="2400" smtClean="0"/>
              <a:t>: E </a:t>
            </a:r>
            <a:r>
              <a:rPr lang="en-US" sz="2400" smtClean="0">
                <a:sym typeface="Symbol" pitchFamily="18" charset="2"/>
              </a:rPr>
              <a:t></a:t>
            </a:r>
            <a:r>
              <a:rPr lang="en-US" sz="2400" smtClean="0"/>
              <a:t> [0, 1] sedemikian hingga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Apabila pengambil keputusan ke-k memberikan relasi preferensi alternatif x</a:t>
            </a:r>
            <a:r>
              <a:rPr lang="en-US" sz="2400" baseline="-25000" smtClean="0"/>
              <a:t>i</a:t>
            </a:r>
            <a:r>
              <a:rPr lang="en-US" sz="2400" smtClean="0"/>
              <a:t> terhadap alternatif x</a:t>
            </a:r>
            <a:r>
              <a:rPr lang="en-US" sz="2400" baseline="-25000" smtClean="0"/>
              <a:t>j</a:t>
            </a:r>
            <a:r>
              <a:rPr lang="en-US" sz="2400" smtClean="0"/>
              <a:t> sebagai       dengan derajat kepentingan u</a:t>
            </a:r>
            <a:r>
              <a:rPr lang="en-US" sz="2400" baseline="-25000" smtClean="0"/>
              <a:t>k</a:t>
            </a:r>
            <a:r>
              <a:rPr lang="en-US" sz="2400" smtClean="0"/>
              <a:t>, maka perlu dilakukan transformasi dari       ke      melalui suatu fungsi transformasi g, sebagai:			</a:t>
            </a:r>
          </a:p>
        </p:txBody>
      </p:sp>
      <p:sp>
        <p:nvSpPr>
          <p:cNvPr id="44041" name="Rectangle 5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1873250" y="3336925"/>
          <a:ext cx="225107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2" name="Equation" r:id="rId3" imgW="1180588" imgH="215806" progId="Equation.3">
                  <p:embed/>
                </p:oleObj>
              </mc:Choice>
              <mc:Fallback>
                <p:oleObj name="Equation" r:id="rId3" imgW="1180588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0" y="3336925"/>
                        <a:ext cx="2251075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2" name="Rectangle 7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3305175" y="4687888"/>
          <a:ext cx="34925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3" name="Equation" r:id="rId5" imgW="190417" imgH="253890" progId="Equation.3">
                  <p:embed/>
                </p:oleObj>
              </mc:Choice>
              <mc:Fallback>
                <p:oleObj name="Equation" r:id="rId5" imgW="190417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5175" y="4687888"/>
                        <a:ext cx="349250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3" name="Rectangle 9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7908925" y="4030663"/>
          <a:ext cx="3460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4" name="Equation" r:id="rId7" imgW="190417" imgH="253890" progId="Equation.3">
                  <p:embed/>
                </p:oleObj>
              </mc:Choice>
              <mc:Fallback>
                <p:oleObj name="Equation" r:id="rId7" imgW="190417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8925" y="4030663"/>
                        <a:ext cx="346075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4" name="Rectangle 11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4160838" y="4732338"/>
          <a:ext cx="35877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5" name="Equation" r:id="rId8" imgW="190417" imgH="253890" progId="Equation.3">
                  <p:embed/>
                </p:oleObj>
              </mc:Choice>
              <mc:Fallback>
                <p:oleObj name="Equation" r:id="rId8" imgW="190417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0838" y="4732338"/>
                        <a:ext cx="358775" cy="484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44038" name="Object 6"/>
          <p:cNvGraphicFramePr>
            <a:graphicFrameLocks noChangeAspect="1"/>
          </p:cNvGraphicFramePr>
          <p:nvPr/>
        </p:nvGraphicFramePr>
        <p:xfrm>
          <a:off x="4351338" y="5267325"/>
          <a:ext cx="2463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6" name="Equation" r:id="rId10" imgW="926698" imgH="253890" progId="Equation.3">
                  <p:embed/>
                </p:oleObj>
              </mc:Choice>
              <mc:Fallback>
                <p:oleObj name="Equation" r:id="rId10" imgW="926698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338" y="5267325"/>
                        <a:ext cx="24638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8755669"/>
      </p:ext>
    </p:extLst>
  </p:cSld>
  <p:clrMapOvr>
    <a:masterClrMapping/>
  </p:clrMapOvr>
  <p:transition spd="slow">
    <p:fade thruBlk="1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95288"/>
            <a:ext cx="8229600" cy="58880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smtClean="0"/>
              <a:t>Fungsi transformasi g dapat berupa operator minimum, eksponensial g(x,y) = x</a:t>
            </a:r>
            <a:r>
              <a:rPr lang="en-US" sz="2600" baseline="30000" smtClean="0"/>
              <a:t>y</a:t>
            </a:r>
            <a:r>
              <a:rPr lang="en-US" sz="2600" smtClean="0"/>
              <a:t>, atau biasanya digunakan operator t-norm.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Yager (1996) telah mengusulkan suatu prosedur untuk mengevaluasi Q kriteria  yang penting (u</a:t>
            </a:r>
            <a:r>
              <a:rPr lang="en-US" sz="2600" baseline="-25000" smtClean="0"/>
              <a:t>k</a:t>
            </a:r>
            <a:r>
              <a:rPr lang="en-US" sz="2600" smtClean="0"/>
              <a:t>) (atau pakar yang penting, e</a:t>
            </a:r>
            <a:r>
              <a:rPr lang="en-US" sz="2600" baseline="-25000" smtClean="0"/>
              <a:t>k</a:t>
            </a:r>
            <a:r>
              <a:rPr lang="en-US" sz="2600" smtClean="0"/>
              <a:t>), pada alternatif x, sebagai berikut:</a:t>
            </a:r>
          </a:p>
          <a:p>
            <a:pPr eaLnBrk="1" hangingPunct="1">
              <a:lnSpc>
                <a:spcPct val="80000"/>
              </a:lnSpc>
            </a:pPr>
            <a:endParaRPr lang="en-US" sz="2600" smtClean="0"/>
          </a:p>
          <a:p>
            <a:pPr eaLnBrk="1" hangingPunct="1">
              <a:lnSpc>
                <a:spcPct val="80000"/>
              </a:lnSpc>
            </a:pPr>
            <a:endParaRPr lang="en-US" sz="2600" smtClean="0"/>
          </a:p>
          <a:p>
            <a:pPr eaLnBrk="1" hangingPunct="1">
              <a:lnSpc>
                <a:spcPct val="80000"/>
              </a:lnSpc>
            </a:pPr>
            <a:endParaRPr lang="en-US" sz="2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600" smtClean="0"/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600" smtClean="0"/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dengan               adalah jumlah total kepentingan, dan permutasi </a:t>
            </a:r>
            <a:r>
              <a:rPr lang="es-ES" sz="2600" smtClean="0">
                <a:sym typeface="Symbol" pitchFamily="18" charset="2"/>
              </a:rPr>
              <a:t></a:t>
            </a:r>
            <a:r>
              <a:rPr lang="en-US" sz="2600" smtClean="0"/>
              <a:t> digunakan untuk menghasilkan urutan nilai yang akan diagregasikan. 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2119313" y="4799013"/>
          <a:ext cx="1119187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4" name="Equation" r:id="rId3" imgW="647700" imgH="431800" progId="Equation.3">
                  <p:embed/>
                </p:oleObj>
              </mc:Choice>
              <mc:Fallback>
                <p:oleObj name="Equation" r:id="rId3" imgW="647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313" y="4799013"/>
                        <a:ext cx="1119187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2" name="Rectangle 7"/>
          <p:cNvSpPr>
            <a:spLocks noChangeArrowheads="1"/>
          </p:cNvSpPr>
          <p:nvPr/>
        </p:nvSpPr>
        <p:spPr bwMode="auto">
          <a:xfrm>
            <a:off x="0" y="2995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1690688" y="2933700"/>
          <a:ext cx="4408487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5" name="Equation" r:id="rId5" imgW="2044700" imgH="863600" progId="Equation.3">
                  <p:embed/>
                </p:oleObj>
              </mc:Choice>
              <mc:Fallback>
                <p:oleObj name="Equation" r:id="rId5" imgW="2044700" imgH="86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2933700"/>
                        <a:ext cx="4408487" cy="186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505413"/>
      </p:ext>
    </p:extLst>
  </p:cSld>
  <p:clrMapOvr>
    <a:masterClrMapping/>
  </p:clrMapOvr>
  <p:transition spd="slow">
    <p:fade thruBlk="1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Contoh</a:t>
            </a: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12838"/>
            <a:ext cx="8229600" cy="1574800"/>
          </a:xfrm>
        </p:spPr>
        <p:txBody>
          <a:bodyPr/>
          <a:lstStyle/>
          <a:p>
            <a:pPr eaLnBrk="1" hangingPunct="1"/>
            <a:r>
              <a:rPr lang="en-US" sz="2600" smtClean="0"/>
              <a:t>Misalkan ada 3 pengambil keputusan (P</a:t>
            </a:r>
            <a:r>
              <a:rPr lang="en-US" sz="2600" baseline="-25000" smtClean="0"/>
              <a:t>1</a:t>
            </a:r>
            <a:r>
              <a:rPr lang="en-US" sz="2600" smtClean="0"/>
              <a:t>, P</a:t>
            </a:r>
            <a:r>
              <a:rPr lang="en-US" sz="2600" baseline="-25000" smtClean="0"/>
              <a:t>2</a:t>
            </a:r>
            <a:r>
              <a:rPr lang="en-US" sz="2600" smtClean="0"/>
              <a:t>, P</a:t>
            </a:r>
            <a:r>
              <a:rPr lang="en-US" sz="2600" baseline="-25000" smtClean="0"/>
              <a:t>3</a:t>
            </a:r>
            <a:r>
              <a:rPr lang="en-US" sz="2600" smtClean="0"/>
              <a:t>), yang memberikan preferensinya dalam bentuk relasi preferensi fuzzy untuk 3 alternatif sebagai berikut: </a:t>
            </a:r>
          </a:p>
        </p:txBody>
      </p:sp>
      <p:sp>
        <p:nvSpPr>
          <p:cNvPr id="46087" name="Rectangle 4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1200150" y="2690813"/>
          <a:ext cx="2841625" cy="130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2" name="Equation" r:id="rId3" imgW="1562100" imgH="711200" progId="Equation.3">
                  <p:embed/>
                </p:oleObj>
              </mc:Choice>
              <mc:Fallback>
                <p:oleObj name="Equation" r:id="rId3" imgW="15621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2690813"/>
                        <a:ext cx="2841625" cy="1300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8" name="Rectangle 6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4600575" y="2659063"/>
          <a:ext cx="28511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3" name="Equation" r:id="rId5" imgW="1574800" imgH="711200" progId="Equation.3">
                  <p:embed/>
                </p:oleObj>
              </mc:Choice>
              <mc:Fallback>
                <p:oleObj name="Equation" r:id="rId5" imgW="15748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0575" y="2659063"/>
                        <a:ext cx="285115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9" name="Rectangle 8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2674938" y="4244975"/>
          <a:ext cx="3044825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4" name="Equation" r:id="rId7" imgW="1574800" imgH="711200" progId="Equation.3">
                  <p:embed/>
                </p:oleObj>
              </mc:Choice>
              <mc:Fallback>
                <p:oleObj name="Equation" r:id="rId7" imgW="15748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4938" y="4244975"/>
                        <a:ext cx="3044825" cy="138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371413"/>
      </p:ext>
    </p:extLst>
  </p:cSld>
  <p:clrMapOvr>
    <a:masterClrMapping/>
  </p:clrMapOvr>
  <p:transition spd="slow">
    <p:fade thruBlk="1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7525"/>
          </a:xfrm>
        </p:spPr>
        <p:txBody>
          <a:bodyPr/>
          <a:lstStyle/>
          <a:p>
            <a:pPr eaLnBrk="1" hangingPunct="1"/>
            <a:r>
              <a:rPr lang="en-US" smtClean="0"/>
              <a:t>Misalkan kita memiliki matriks perbandingan berpasangan yang menunjukkan derajat kepentingan dari 3 pengambil keputusan sebagai berikut:</a:t>
            </a:r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1782763" y="2813050"/>
          <a:ext cx="3255962" cy="159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8" name="Equation" r:id="rId3" imgW="1459866" imgH="710891" progId="Equation.3">
                  <p:embed/>
                </p:oleObj>
              </mc:Choice>
              <mc:Fallback>
                <p:oleObj name="Equation" r:id="rId3" imgW="1459866" imgH="7108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763" y="2813050"/>
                        <a:ext cx="3255962" cy="159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9809802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95" name="Group 55"/>
          <p:cNvGraphicFramePr>
            <a:graphicFrameLocks noGrp="1"/>
          </p:cNvGraphicFramePr>
          <p:nvPr>
            <p:ph/>
          </p:nvPr>
        </p:nvGraphicFramePr>
        <p:xfrm>
          <a:off x="590550" y="549275"/>
          <a:ext cx="8229600" cy="5370641"/>
        </p:xfrm>
        <a:graphic>
          <a:graphicData uri="http://schemas.openxmlformats.org/drawingml/2006/table">
            <a:tbl>
              <a:tblPr/>
              <a:tblGrid>
                <a:gridCol w="3754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5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76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Triangle condition</a:t>
                      </a:r>
                      <a:r>
                        <a:rPr kumimoji="0" lang="da-D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da-DK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ij</a:t>
                      </a:r>
                      <a:r>
                        <a:rPr kumimoji="0" lang="da-D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+ p</a:t>
                      </a:r>
                      <a:r>
                        <a:rPr kumimoji="0" lang="da-DK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jk</a:t>
                      </a:r>
                      <a:r>
                        <a:rPr kumimoji="0" lang="da-D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</a:t>
                      </a:r>
                      <a:r>
                        <a:rPr kumimoji="0" lang="da-D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</a:t>
                      </a:r>
                      <a:r>
                        <a:rPr kumimoji="0" lang="da-DK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ik</a:t>
                      </a:r>
                      <a:r>
                        <a:rPr kumimoji="0" lang="da-D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</a:t>
                      </a:r>
                      <a:r>
                        <a:rPr kumimoji="0" lang="da-D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i,j,k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Weak transitivity</a:t>
                      </a:r>
                      <a:r>
                        <a:rPr kumimoji="0" lang="da-D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Jika p</a:t>
                      </a:r>
                      <a:r>
                        <a:rPr kumimoji="0" lang="da-DK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ij</a:t>
                      </a:r>
                      <a:r>
                        <a:rPr kumimoji="0" lang="da-D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</a:t>
                      </a:r>
                      <a:r>
                        <a:rPr kumimoji="0" lang="da-D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0,5 dan p</a:t>
                      </a:r>
                      <a:r>
                        <a:rPr kumimoji="0" lang="da-DK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jk</a:t>
                      </a:r>
                      <a:r>
                        <a:rPr kumimoji="0" lang="da-D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</a:t>
                      </a:r>
                      <a:r>
                        <a:rPr kumimoji="0" lang="da-D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0,5; maka p</a:t>
                      </a:r>
                      <a:r>
                        <a:rPr kumimoji="0" lang="da-DK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ik</a:t>
                      </a:r>
                      <a:r>
                        <a:rPr kumimoji="0" lang="da-D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</a:t>
                      </a:r>
                      <a:r>
                        <a:rPr kumimoji="0" lang="da-D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0,5; </a:t>
                      </a: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</a:t>
                      </a:r>
                      <a:r>
                        <a:rPr kumimoji="0" lang="da-D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i,j,k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4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Max-min transitivity</a:t>
                      </a:r>
                      <a:r>
                        <a:rPr kumimoji="0" lang="da-D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da-DK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ik</a:t>
                      </a:r>
                      <a:r>
                        <a:rPr kumimoji="0" lang="da-D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</a:t>
                      </a:r>
                      <a:r>
                        <a:rPr kumimoji="0" lang="da-D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min(p</a:t>
                      </a:r>
                      <a:r>
                        <a:rPr kumimoji="0" lang="da-DK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ij</a:t>
                      </a:r>
                      <a:r>
                        <a:rPr kumimoji="0" lang="da-D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p</a:t>
                      </a:r>
                      <a:r>
                        <a:rPr kumimoji="0" lang="da-DK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jk</a:t>
                      </a:r>
                      <a:r>
                        <a:rPr kumimoji="0" lang="da-D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); </a:t>
                      </a: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</a:t>
                      </a:r>
                      <a:r>
                        <a:rPr kumimoji="0" lang="da-D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i,j,k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2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Max-max transitivity</a:t>
                      </a:r>
                      <a:r>
                        <a:rPr kumimoji="0" lang="da-D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da-DK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ik</a:t>
                      </a:r>
                      <a:r>
                        <a:rPr kumimoji="0" lang="da-D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</a:t>
                      </a:r>
                      <a:r>
                        <a:rPr kumimoji="0" lang="da-D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max(p</a:t>
                      </a:r>
                      <a:r>
                        <a:rPr kumimoji="0" lang="da-DK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ij</a:t>
                      </a:r>
                      <a:r>
                        <a:rPr kumimoji="0" lang="da-D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p</a:t>
                      </a:r>
                      <a:r>
                        <a:rPr kumimoji="0" lang="da-DK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jk</a:t>
                      </a:r>
                      <a:r>
                        <a:rPr kumimoji="0" lang="da-D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); </a:t>
                      </a: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</a:t>
                      </a:r>
                      <a:r>
                        <a:rPr kumimoji="0" lang="da-D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i,j,k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Restricted max-min transitivity</a:t>
                      </a:r>
                      <a:r>
                        <a:rPr kumimoji="0" lang="da-D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Jika p</a:t>
                      </a:r>
                      <a:r>
                        <a:rPr kumimoji="0" lang="da-DK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ij</a:t>
                      </a:r>
                      <a:r>
                        <a:rPr kumimoji="0" lang="da-D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</a:t>
                      </a:r>
                      <a:r>
                        <a:rPr kumimoji="0" lang="da-D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0,5 dan p</a:t>
                      </a:r>
                      <a:r>
                        <a:rPr kumimoji="0" lang="da-DK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jk</a:t>
                      </a:r>
                      <a:r>
                        <a:rPr kumimoji="0" lang="da-D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</a:t>
                      </a:r>
                      <a:r>
                        <a:rPr kumimoji="0" lang="da-D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0,5; maka p</a:t>
                      </a:r>
                      <a:r>
                        <a:rPr kumimoji="0" lang="da-DK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ik</a:t>
                      </a:r>
                      <a:r>
                        <a:rPr kumimoji="0" lang="da-D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</a:t>
                      </a:r>
                      <a:r>
                        <a:rPr kumimoji="0" lang="da-D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min(p</a:t>
                      </a:r>
                      <a:r>
                        <a:rPr kumimoji="0" lang="da-DK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ij</a:t>
                      </a:r>
                      <a:r>
                        <a:rPr kumimoji="0" lang="da-D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p</a:t>
                      </a:r>
                      <a:r>
                        <a:rPr kumimoji="0" lang="da-DK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jk</a:t>
                      </a:r>
                      <a:r>
                        <a:rPr kumimoji="0" lang="da-D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); </a:t>
                      </a: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</a:t>
                      </a:r>
                      <a:r>
                        <a:rPr kumimoji="0" lang="da-D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i,j,k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Restricted max-max transitivity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Jika p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ij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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0,5 dan p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jk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</a:t>
                      </a: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0,5; maka p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ik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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max(p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ij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p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jk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); </a:t>
                      </a: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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i,j,k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Multiplicative transitivity</a:t>
                      </a:r>
                      <a:r>
                        <a:rPr kumimoji="0" lang="da-D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(p</a:t>
                      </a:r>
                      <a:r>
                        <a:rPr kumimoji="0" lang="da-DK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ji</a:t>
                      </a:r>
                      <a:r>
                        <a:rPr kumimoji="0" lang="da-D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/p</a:t>
                      </a:r>
                      <a:r>
                        <a:rPr kumimoji="0" lang="da-DK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ij</a:t>
                      </a:r>
                      <a:r>
                        <a:rPr kumimoji="0" lang="da-D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).(p</a:t>
                      </a:r>
                      <a:r>
                        <a:rPr kumimoji="0" lang="da-DK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kj</a:t>
                      </a:r>
                      <a:r>
                        <a:rPr kumimoji="0" lang="da-D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/p</a:t>
                      </a:r>
                      <a:r>
                        <a:rPr kumimoji="0" lang="da-DK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jk</a:t>
                      </a:r>
                      <a:r>
                        <a:rPr kumimoji="0" lang="da-D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 = (p</a:t>
                      </a:r>
                      <a:r>
                        <a:rPr kumimoji="0" lang="da-DK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ki</a:t>
                      </a:r>
                      <a:r>
                        <a:rPr kumimoji="0" lang="da-D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/p</a:t>
                      </a:r>
                      <a:r>
                        <a:rPr kumimoji="0" lang="da-DK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ik</a:t>
                      </a:r>
                      <a:r>
                        <a:rPr kumimoji="0" lang="da-D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), </a:t>
                      </a: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</a:t>
                      </a:r>
                      <a:r>
                        <a:rPr kumimoji="0" lang="da-D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i,j,k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30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Additive transitivity</a:t>
                      </a:r>
                      <a:r>
                        <a:rPr kumimoji="0" lang="da-D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da-DK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ij</a:t>
                      </a:r>
                      <a:r>
                        <a:rPr kumimoji="0" lang="da-D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+ p</a:t>
                      </a:r>
                      <a:r>
                        <a:rPr kumimoji="0" lang="da-DK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ij</a:t>
                      </a:r>
                      <a:r>
                        <a:rPr kumimoji="0" lang="da-D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+ p</a:t>
                      </a:r>
                      <a:r>
                        <a:rPr kumimoji="0" lang="da-DK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jk</a:t>
                      </a:r>
                      <a:r>
                        <a:rPr kumimoji="0" lang="da-D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+ p</a:t>
                      </a:r>
                      <a:r>
                        <a:rPr kumimoji="0" lang="da-DK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ki</a:t>
                      </a:r>
                      <a:r>
                        <a:rPr kumimoji="0" lang="da-D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3/2  </a:t>
                      </a: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</a:t>
                      </a:r>
                      <a:r>
                        <a:rPr kumimoji="0" lang="da-D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i,j,k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369052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525" y="422275"/>
            <a:ext cx="8229600" cy="5080000"/>
          </a:xfrm>
        </p:spPr>
        <p:txBody>
          <a:bodyPr/>
          <a:lstStyle/>
          <a:p>
            <a:pPr eaLnBrk="1" hangingPunct="1"/>
            <a:r>
              <a:rPr lang="es-ES" smtClean="0"/>
              <a:t>Sebelumnya, elemen-elemen pada setiap baris dijumlahkan terlebih dahulu:</a:t>
            </a:r>
            <a:r>
              <a:rPr lang="en-US" smtClean="0"/>
              <a:t>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s-ES" smtClean="0"/>
              <a:t>Sehingga </a:t>
            </a:r>
            <a:r>
              <a:rPr lang="es-ES" b="1" smtClean="0"/>
              <a:t>I</a:t>
            </a:r>
            <a:r>
              <a:rPr lang="es-ES" smtClean="0"/>
              <a:t> = (2,12; 1,01; 1,37).</a:t>
            </a:r>
            <a:endParaRPr lang="en-US" smtClean="0"/>
          </a:p>
          <a:p>
            <a:pPr eaLnBrk="1" hangingPunct="1"/>
            <a:endParaRPr lang="en-US" smtClean="0"/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1957388" y="1722438"/>
          <a:ext cx="4584700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0" name="Equation" r:id="rId3" imgW="1713756" imgH="215806" progId="Equation.3">
                  <p:embed/>
                </p:oleObj>
              </mc:Choice>
              <mc:Fallback>
                <p:oleObj name="Equation" r:id="rId3" imgW="1713756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388" y="1722438"/>
                        <a:ext cx="4584700" cy="585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1925638" y="2611438"/>
          <a:ext cx="45021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1" name="Equation" r:id="rId5" imgW="1701800" imgH="215900" progId="Equation.3">
                  <p:embed/>
                </p:oleObj>
              </mc:Choice>
              <mc:Fallback>
                <p:oleObj name="Equation" r:id="rId5" imgW="17018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638" y="2611438"/>
                        <a:ext cx="4502150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1987550" y="3641725"/>
          <a:ext cx="448945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2" name="Equation" r:id="rId7" imgW="1727200" imgH="228600" progId="Equation.3">
                  <p:embed/>
                </p:oleObj>
              </mc:Choice>
              <mc:Fallback>
                <p:oleObj name="Equation" r:id="rId7" imgW="172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0" y="3641725"/>
                        <a:ext cx="4489450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4" name="Rectangle 9"/>
          <p:cNvSpPr>
            <a:spLocks noChangeArrowheads="1"/>
          </p:cNvSpPr>
          <p:nvPr/>
        </p:nvSpPr>
        <p:spPr bwMode="auto">
          <a:xfrm>
            <a:off x="3709988" y="3671888"/>
            <a:ext cx="1098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s-ES" sz="1200">
                <a:cs typeface="Times New Roman" pitchFamily="18" charset="0"/>
              </a:rPr>
              <a:t>	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845744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65150"/>
            <a:ext cx="8229600" cy="2166938"/>
          </a:xfrm>
        </p:spPr>
        <p:txBody>
          <a:bodyPr/>
          <a:lstStyle/>
          <a:p>
            <a:pPr eaLnBrk="1" hangingPunct="1"/>
            <a:r>
              <a:rPr lang="es-ES" sz="2600" smtClean="0"/>
              <a:t>Apabila nilai </a:t>
            </a:r>
            <a:r>
              <a:rPr lang="es-ES" sz="2600" b="1" smtClean="0"/>
              <a:t>I</a:t>
            </a:r>
            <a:r>
              <a:rPr lang="es-ES" sz="2600" smtClean="0"/>
              <a:t> diurutkan, akan menjadi </a:t>
            </a:r>
            <a:r>
              <a:rPr lang="es-ES" sz="2600" b="1" smtClean="0"/>
              <a:t>I</a:t>
            </a:r>
            <a:r>
              <a:rPr lang="es-ES" sz="2600" b="1" baseline="-25000" smtClean="0"/>
              <a:t>1</a:t>
            </a:r>
            <a:r>
              <a:rPr lang="es-ES" sz="2600" smtClean="0"/>
              <a:t> (2,12); </a:t>
            </a:r>
            <a:r>
              <a:rPr lang="es-ES" sz="2600" b="1" smtClean="0"/>
              <a:t>I</a:t>
            </a:r>
            <a:r>
              <a:rPr lang="es-ES" sz="2600" b="1" baseline="-25000" smtClean="0"/>
              <a:t>3</a:t>
            </a:r>
            <a:r>
              <a:rPr lang="es-ES" sz="2600" smtClean="0"/>
              <a:t> (1,37); </a:t>
            </a:r>
            <a:r>
              <a:rPr lang="es-ES" sz="2600" b="1" smtClean="0"/>
              <a:t>I</a:t>
            </a:r>
            <a:r>
              <a:rPr lang="es-ES" sz="2600" b="1" baseline="-25000" smtClean="0"/>
              <a:t>2</a:t>
            </a:r>
            <a:r>
              <a:rPr lang="es-ES" sz="2600" smtClean="0"/>
              <a:t> (1,01).  </a:t>
            </a:r>
          </a:p>
          <a:p>
            <a:pPr eaLnBrk="1" hangingPunct="1"/>
            <a:r>
              <a:rPr lang="es-ES" sz="2600" smtClean="0"/>
              <a:t>Selanjutnya nilai bobot dihitung dengan menggunakan </a:t>
            </a:r>
            <a:r>
              <a:rPr lang="es-ES" sz="2600" i="1" smtClean="0"/>
              <a:t>linguistic quantifier</a:t>
            </a:r>
            <a:r>
              <a:rPr lang="es-ES" sz="2600" smtClean="0"/>
              <a:t> ”most” sebagai berikut:</a:t>
            </a:r>
            <a:endParaRPr lang="en-US" sz="2600" smtClean="0"/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1082675" y="2835275"/>
          <a:ext cx="500697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4" name="Equation" r:id="rId3" imgW="2654300" imgH="469900" progId="Equation.3">
                  <p:embed/>
                </p:oleObj>
              </mc:Choice>
              <mc:Fallback>
                <p:oleObj name="Equation" r:id="rId3" imgW="26543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675" y="2835275"/>
                        <a:ext cx="5006975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1082675" y="3956050"/>
          <a:ext cx="6586538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5" name="Equation" r:id="rId5" imgW="3492500" imgH="469900" progId="Equation.3">
                  <p:embed/>
                </p:oleObj>
              </mc:Choice>
              <mc:Fallback>
                <p:oleObj name="Equation" r:id="rId5" imgW="34925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675" y="3956050"/>
                        <a:ext cx="6586538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1143000" y="5126038"/>
          <a:ext cx="733901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6" name="Equation" r:id="rId7" imgW="4178300" imgH="469900" progId="Equation.3">
                  <p:embed/>
                </p:oleObj>
              </mc:Choice>
              <mc:Fallback>
                <p:oleObj name="Equation" r:id="rId7" imgW="41783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126038"/>
                        <a:ext cx="7339013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8" name="Rectangle 8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21207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5"/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1385888" y="835025"/>
          <a:ext cx="6554787" cy="319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0" name="Equation" r:id="rId3" imgW="2578100" imgH="1257300" progId="Equation.3">
                  <p:embed/>
                </p:oleObj>
              </mc:Choice>
              <mc:Fallback>
                <p:oleObj name="Equation" r:id="rId3" imgW="25781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835025"/>
                        <a:ext cx="6554787" cy="3192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8377264"/>
      </p:ext>
    </p:extLst>
  </p:cSld>
  <p:clrMapOvr>
    <a:masterClrMapping/>
  </p:clrMapOvr>
  <p:transition spd="slow">
    <p:fade thruBlk="1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800" i="1" smtClean="0"/>
              <a:t>Consistency Induced Ordered Weighted Averaging</a:t>
            </a:r>
            <a:r>
              <a:rPr lang="en-US" sz="3800" smtClean="0"/>
              <a:t> (C-IOWA) 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74838"/>
            <a:ext cx="8229600" cy="3722687"/>
          </a:xfrm>
        </p:spPr>
        <p:txBody>
          <a:bodyPr/>
          <a:lstStyle/>
          <a:p>
            <a:pPr eaLnBrk="1" hangingPunct="1"/>
            <a:r>
              <a:rPr lang="it-IT" sz="2600" smtClean="0"/>
              <a:t>Jika diberikan himpunan pengambil keputusan E = {e</a:t>
            </a:r>
            <a:r>
              <a:rPr lang="it-IT" sz="2600" baseline="-25000" smtClean="0"/>
              <a:t>1</a:t>
            </a:r>
            <a:r>
              <a:rPr lang="it-IT" sz="2600" smtClean="0"/>
              <a:t>, ..., e</a:t>
            </a:r>
            <a:r>
              <a:rPr lang="it-IT" sz="2600" baseline="-25000" smtClean="0"/>
              <a:t>m</a:t>
            </a:r>
            <a:r>
              <a:rPr lang="it-IT" sz="2600" smtClean="0"/>
              <a:t>} yang akan memberikan preferensinya terhadap himpunan alternatif X = {x</a:t>
            </a:r>
            <a:r>
              <a:rPr lang="it-IT" sz="2600" baseline="-25000" smtClean="0"/>
              <a:t>1</a:t>
            </a:r>
            <a:r>
              <a:rPr lang="it-IT" sz="2600" smtClean="0"/>
              <a:t>, ..., x</a:t>
            </a:r>
            <a:r>
              <a:rPr lang="it-IT" sz="2600" baseline="-25000" smtClean="0"/>
              <a:t>n</a:t>
            </a:r>
            <a:r>
              <a:rPr lang="it-IT" sz="2600" smtClean="0"/>
              <a:t>} berupa relasi preferensi fuzzy {P</a:t>
            </a:r>
            <a:r>
              <a:rPr lang="it-IT" sz="2600" baseline="30000" smtClean="0"/>
              <a:t>1</a:t>
            </a:r>
            <a:r>
              <a:rPr lang="it-IT" sz="2600" smtClean="0"/>
              <a:t>, ..., P</a:t>
            </a:r>
            <a:r>
              <a:rPr lang="it-IT" sz="2600" baseline="30000" smtClean="0"/>
              <a:t>m</a:t>
            </a:r>
            <a:r>
              <a:rPr lang="it-IT" sz="2600" smtClean="0"/>
              <a:t>}, maka operator C-IOWA berdimensi n,       , adalah operator IOWA yang memiliki nilai urutan yang merupakan himpunan nilai indeks konsistensi, {1-CI</a:t>
            </a:r>
            <a:r>
              <a:rPr lang="it-IT" sz="2600" baseline="30000" smtClean="0"/>
              <a:t>1</a:t>
            </a:r>
            <a:r>
              <a:rPr lang="it-IT" sz="2600" smtClean="0"/>
              <a:t>, ..., 1-CI</a:t>
            </a:r>
            <a:r>
              <a:rPr lang="it-IT" sz="2600" baseline="30000" smtClean="0"/>
              <a:t>m</a:t>
            </a:r>
            <a:r>
              <a:rPr lang="it-IT" sz="2600" smtClean="0"/>
              <a:t>}.</a:t>
            </a:r>
            <a:endParaRPr lang="en-US" sz="2600" smtClean="0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3854450" y="3446463"/>
          <a:ext cx="6080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4" name="Equation" r:id="rId3" imgW="266469" imgH="241091" progId="Equation.3">
                  <p:embed/>
                </p:oleObj>
              </mc:Choice>
              <mc:Fallback>
                <p:oleObj name="Equation" r:id="rId3" imgW="266469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450" y="3446463"/>
                        <a:ext cx="608013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1636019"/>
      </p:ext>
    </p:extLst>
  </p:cSld>
  <p:clrMapOvr>
    <a:masterClrMapping/>
  </p:clrMapOvr>
  <p:transition spd="slow">
    <p:fade thruBlk="1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3238"/>
            <a:ext cx="8229600" cy="2671762"/>
          </a:xfrm>
        </p:spPr>
        <p:txBody>
          <a:bodyPr/>
          <a:lstStyle/>
          <a:p>
            <a:pPr marL="365125" indent="-365125" eaLnBrk="1" hangingPunct="1"/>
            <a:r>
              <a:rPr lang="da-DK" sz="2600" smtClean="0"/>
              <a:t>Untuk membentuk relasi preferensi fuzzy yang konsisten,       , dari relasi preferensi fuzzy yang tidak konsisten P</a:t>
            </a:r>
            <a:r>
              <a:rPr lang="da-DK" sz="2600" baseline="30000" smtClean="0"/>
              <a:t>k</a:t>
            </a:r>
            <a:r>
              <a:rPr lang="da-DK" sz="2600" smtClean="0"/>
              <a:t>, dapat dilakukan melalui langkah-langkah sebagai berikut:</a:t>
            </a:r>
            <a:r>
              <a:rPr lang="en-US" sz="2600" smtClean="0"/>
              <a:t> </a:t>
            </a:r>
          </a:p>
          <a:p>
            <a:pPr marL="898525" lvl="1" indent="-354013" eaLnBrk="1" hangingPunct="1"/>
            <a:r>
              <a:rPr lang="da-DK" sz="2400" smtClean="0"/>
              <a:t>Hitung  sebagai berikut:</a:t>
            </a:r>
            <a:endParaRPr lang="en-US" sz="2400" smtClean="0"/>
          </a:p>
          <a:p>
            <a:pPr marL="898525" lvl="1" indent="-354013" eaLnBrk="1" hangingPunct="1">
              <a:buFont typeface="Wingdings" pitchFamily="2" charset="2"/>
              <a:buNone/>
            </a:pPr>
            <a:r>
              <a:rPr lang="da-DK" sz="2200" smtClean="0"/>
              <a:t>		</a:t>
            </a:r>
            <a:endParaRPr lang="en-US" sz="2200" smtClean="0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2546350" y="844550"/>
          <a:ext cx="4921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2" name="Equation" r:id="rId3" imgW="203024" imgH="203024" progId="Equation.3">
                  <p:embed/>
                </p:oleObj>
              </mc:Choice>
              <mc:Fallback>
                <p:oleObj name="Equation" r:id="rId3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6350" y="844550"/>
                        <a:ext cx="492125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0" name="Rectangle 7"/>
          <p:cNvSpPr>
            <a:spLocks noChangeArrowheads="1"/>
          </p:cNvSpPr>
          <p:nvPr/>
        </p:nvSpPr>
        <p:spPr bwMode="auto">
          <a:xfrm>
            <a:off x="0" y="3062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52231" name="Rectangle 9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1085850" y="3089275"/>
          <a:ext cx="6788150" cy="16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3" name="Equation" r:id="rId5" imgW="3352680" imgH="838080" progId="Equation.3">
                  <p:embed/>
                </p:oleObj>
              </mc:Choice>
              <mc:Fallback>
                <p:oleObj name="Equation" r:id="rId5" imgW="335268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50" y="3089275"/>
                        <a:ext cx="6788150" cy="169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148822"/>
      </p:ext>
    </p:extLst>
  </p:cSld>
  <p:clrMapOvr>
    <a:masterClrMapping/>
  </p:clrMapOvr>
  <p:transition spd="slow">
    <p:fade thruBlk="1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7850" y="474663"/>
            <a:ext cx="8108950" cy="55657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a-DK" sz="2600" smtClean="0"/>
              <a:t>Dengan catatan bahwa matriks  tidak selalu terletak pada interval [0, 1], namun bisa jadi terletak pada interval [-a, 1+a], dengan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a-DK" sz="2600" smtClean="0"/>
              <a:t>Sehingga diperlukan suatu fungsi transformasi yang bersifat </a:t>
            </a:r>
            <a:r>
              <a:rPr lang="da-DK" sz="2600" i="1" smtClean="0"/>
              <a:t>additive consistency</a:t>
            </a:r>
            <a:r>
              <a:rPr lang="da-DK" sz="2600" smtClean="0"/>
              <a:t>, yaitu f: [-a, 1+a] → [0, 1], yang memenuhi karakteristik sebagai berikut:</a:t>
            </a:r>
          </a:p>
          <a:p>
            <a:pPr marL="1208088" lvl="1" indent="-495300" eaLnBrk="1" hangingPunct="1">
              <a:lnSpc>
                <a:spcPct val="90000"/>
              </a:lnSpc>
            </a:pPr>
            <a:r>
              <a:rPr lang="da-DK" sz="2200" smtClean="0"/>
              <a:t>f(-1) = 0</a:t>
            </a:r>
          </a:p>
          <a:p>
            <a:pPr marL="1208088" lvl="1" indent="-495300" eaLnBrk="1" hangingPunct="1">
              <a:lnSpc>
                <a:spcPct val="90000"/>
              </a:lnSpc>
            </a:pPr>
            <a:r>
              <a:rPr lang="da-DK" sz="2200" smtClean="0"/>
              <a:t>f(1+a) = 1</a:t>
            </a:r>
          </a:p>
          <a:p>
            <a:pPr marL="1208088" lvl="1" indent="-495300" eaLnBrk="1" hangingPunct="1">
              <a:lnSpc>
                <a:spcPct val="90000"/>
              </a:lnSpc>
            </a:pPr>
            <a:r>
              <a:rPr lang="da-DK" sz="2200" smtClean="0"/>
              <a:t>f(x) + f(1-x) = 1; </a:t>
            </a:r>
            <a:r>
              <a:rPr lang="da-DK" sz="2200" smtClean="0">
                <a:sym typeface="Symbol" pitchFamily="18" charset="2"/>
              </a:rPr>
              <a:t></a:t>
            </a:r>
            <a:r>
              <a:rPr lang="da-DK" sz="2200" smtClean="0"/>
              <a:t>x</a:t>
            </a:r>
            <a:r>
              <a:rPr lang="da-DK" sz="2200" smtClean="0">
                <a:sym typeface="Symbol" pitchFamily="18" charset="2"/>
              </a:rPr>
              <a:t></a:t>
            </a:r>
            <a:r>
              <a:rPr lang="da-DK" sz="2200" smtClean="0"/>
              <a:t>[-a, 1+a]</a:t>
            </a:r>
            <a:endParaRPr lang="es-ES" sz="2200" smtClean="0"/>
          </a:p>
          <a:p>
            <a:pPr marL="1208088" lvl="1" indent="-495300" eaLnBrk="1" hangingPunct="1">
              <a:lnSpc>
                <a:spcPct val="90000"/>
              </a:lnSpc>
            </a:pPr>
            <a:r>
              <a:rPr lang="es-ES" sz="2200" smtClean="0"/>
              <a:t>f(x) + f(y) + f(z) = 3/2, </a:t>
            </a:r>
            <a:r>
              <a:rPr lang="da-DK" sz="2200" smtClean="0">
                <a:sym typeface="Symbol" pitchFamily="18" charset="2"/>
              </a:rPr>
              <a:t></a:t>
            </a:r>
            <a:r>
              <a:rPr lang="es-ES" sz="2200" smtClean="0"/>
              <a:t>x, y, z </a:t>
            </a:r>
            <a:r>
              <a:rPr lang="da-DK" sz="2200" smtClean="0">
                <a:sym typeface="Symbol" pitchFamily="18" charset="2"/>
              </a:rPr>
              <a:t></a:t>
            </a:r>
            <a:r>
              <a:rPr lang="es-ES" sz="2200" smtClean="0"/>
              <a:t>[-a, 1+a] sedemikian hingga x + y + z = 3/2. </a:t>
            </a:r>
            <a:endParaRPr lang="it-IT" sz="220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600" smtClean="0"/>
              <a:t>Oleh karena itu, dapat diperoleh:</a:t>
            </a:r>
            <a:endParaRPr lang="en-US" sz="2600" smtClean="0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4433888" y="1206500"/>
          <a:ext cx="2095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6" name="Equation" r:id="rId3" imgW="1256755" imgH="304668" progId="Equation.3">
                  <p:embed/>
                </p:oleObj>
              </mc:Choice>
              <mc:Fallback>
                <p:oleObj name="Equation" r:id="rId3" imgW="1256755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888" y="1206500"/>
                        <a:ext cx="20955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1538288" y="5076825"/>
          <a:ext cx="4818062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7" name="Equation" r:id="rId5" imgW="2108200" imgH="393700" progId="Equation.3">
                  <p:embed/>
                </p:oleObj>
              </mc:Choice>
              <mc:Fallback>
                <p:oleObj name="Equation" r:id="rId5" imgW="2108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288" y="5076825"/>
                        <a:ext cx="4818062" cy="893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0890409"/>
      </p:ext>
    </p:extLst>
  </p:cSld>
  <p:clrMapOvr>
    <a:masterClrMapping/>
  </p:clrMapOvr>
  <p:transition spd="slow">
    <p:fade thruBlk="1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7038"/>
            <a:ext cx="8229600" cy="5613400"/>
          </a:xfrm>
        </p:spPr>
        <p:txBody>
          <a:bodyPr/>
          <a:lstStyle/>
          <a:p>
            <a:pPr lvl="1" eaLnBrk="1" hangingPunct="1"/>
            <a:r>
              <a:rPr lang="it-IT" smtClean="0"/>
              <a:t>Relasi preferensi fuzzy yang konsisten,     diperoleh dari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it-IT" smtClean="0"/>
              <a:t>	Jarak antara P</a:t>
            </a:r>
            <a:r>
              <a:rPr lang="it-IT" baseline="30000" smtClean="0"/>
              <a:t>k</a:t>
            </a:r>
            <a:r>
              <a:rPr lang="it-IT" smtClean="0"/>
              <a:t> dan       dapat digunakan sebagai ukuran konsistensi matriks P</a:t>
            </a:r>
            <a:r>
              <a:rPr lang="it-IT" baseline="30000" smtClean="0"/>
              <a:t>k</a:t>
            </a:r>
            <a:r>
              <a:rPr lang="it-IT" smtClean="0"/>
              <a:t> yang diperoleh dari: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it-IT" smtClean="0"/>
              <a:t>		</a:t>
            </a:r>
          </a:p>
          <a:p>
            <a:pPr lvl="1" eaLnBrk="1" hangingPunct="1">
              <a:buFont typeface="Wingdings" pitchFamily="2" charset="2"/>
              <a:buNone/>
            </a:pPr>
            <a:endParaRPr lang="it-IT" smtClean="0"/>
          </a:p>
          <a:p>
            <a:pPr lvl="1" eaLnBrk="1" hangingPunct="1">
              <a:buFont typeface="Wingdings" pitchFamily="2" charset="2"/>
              <a:buNone/>
            </a:pPr>
            <a:endParaRPr lang="it-IT" smtClean="0"/>
          </a:p>
          <a:p>
            <a:pPr lvl="1" eaLnBrk="1" hangingPunct="1">
              <a:buFont typeface="Wingdings" pitchFamily="2" charset="2"/>
              <a:buNone/>
            </a:pPr>
            <a:endParaRPr lang="it-IT" smtClean="0"/>
          </a:p>
          <a:p>
            <a:pPr lvl="1" eaLnBrk="1" hangingPunct="1">
              <a:buFont typeface="Wingdings" pitchFamily="2" charset="2"/>
              <a:buNone/>
            </a:pPr>
            <a:r>
              <a:rPr lang="it-IT" smtClean="0"/>
              <a:t>	Apabila nilai 1 – C</a:t>
            </a:r>
            <a:r>
              <a:rPr lang="it-IT" baseline="-25000" smtClean="0"/>
              <a:t>i</a:t>
            </a:r>
            <a:r>
              <a:rPr lang="it-IT" baseline="30000" smtClean="0"/>
              <a:t>k</a:t>
            </a:r>
            <a:r>
              <a:rPr lang="it-IT" smtClean="0"/>
              <a:t> semakin dekat dengan 1, mengindikasikan bahwa informasi yang diberikan oleh pengambil keputusan ke-k, e</a:t>
            </a:r>
            <a:r>
              <a:rPr lang="it-IT" baseline="30000" smtClean="0"/>
              <a:t>k</a:t>
            </a:r>
            <a:r>
              <a:rPr lang="it-IT" smtClean="0"/>
              <a:t>, lebih konsisten.</a:t>
            </a:r>
            <a:endParaRPr lang="en-US" smtClean="0"/>
          </a:p>
        </p:txBody>
      </p:sp>
      <p:sp>
        <p:nvSpPr>
          <p:cNvPr id="54279" name="Rectangle 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7011988" y="417513"/>
          <a:ext cx="3016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8" name="Equation" r:id="rId3" imgW="139639" imgH="203112" progId="Equation.3">
                  <p:embed/>
                </p:oleObj>
              </mc:Choice>
              <mc:Fallback>
                <p:oleObj name="Equation" r:id="rId3" imgW="13963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1988" y="417513"/>
                        <a:ext cx="301625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0" name="Rectangle 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3336925" y="839788"/>
          <a:ext cx="112553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9" name="Equation" r:id="rId5" imgW="558558" imgH="241195" progId="Equation.3">
                  <p:embed/>
                </p:oleObj>
              </mc:Choice>
              <mc:Fallback>
                <p:oleObj name="Equation" r:id="rId5" imgW="558558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925" y="839788"/>
                        <a:ext cx="1125538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1" name="Rectangle 1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4175125" y="1285875"/>
          <a:ext cx="47466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0" name="Equation" r:id="rId7" imgW="203024" imgH="203024" progId="Equation.3">
                  <p:embed/>
                </p:oleObj>
              </mc:Choice>
              <mc:Fallback>
                <p:oleObj name="Equation" r:id="rId7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25" y="1285875"/>
                        <a:ext cx="474663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2" name="Rectangle 16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1616075" y="2511425"/>
          <a:ext cx="5181600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1" name="Equation" r:id="rId9" imgW="2286000" imgH="495300" progId="Equation.3">
                  <p:embed/>
                </p:oleObj>
              </mc:Choice>
              <mc:Fallback>
                <p:oleObj name="Equation" r:id="rId9" imgW="22860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075" y="2511425"/>
                        <a:ext cx="5181600" cy="1122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0900950"/>
      </p:ext>
    </p:extLst>
  </p:cSld>
  <p:clrMapOvr>
    <a:masterClrMapping/>
  </p:clrMapOvr>
  <p:transition spd="slow">
    <p:fade thruBlk="1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Contoh</a:t>
            </a:r>
          </a:p>
        </p:txBody>
      </p:sp>
      <p:sp>
        <p:nvSpPr>
          <p:cNvPr id="553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12838"/>
            <a:ext cx="8229600" cy="1574800"/>
          </a:xfrm>
        </p:spPr>
        <p:txBody>
          <a:bodyPr/>
          <a:lstStyle/>
          <a:p>
            <a:pPr eaLnBrk="1" hangingPunct="1"/>
            <a:r>
              <a:rPr lang="it-IT" sz="2600" smtClean="0"/>
              <a:t>Misalkan kita memiliki 4 alternatif X = {x</a:t>
            </a:r>
            <a:r>
              <a:rPr lang="it-IT" sz="2600" baseline="-25000" smtClean="0"/>
              <a:t>1</a:t>
            </a:r>
            <a:r>
              <a:rPr lang="it-IT" sz="2600" smtClean="0"/>
              <a:t>, x</a:t>
            </a:r>
            <a:r>
              <a:rPr lang="it-IT" sz="2600" baseline="-25000" smtClean="0"/>
              <a:t>2</a:t>
            </a:r>
            <a:r>
              <a:rPr lang="it-IT" sz="2600" smtClean="0"/>
              <a:t>, x</a:t>
            </a:r>
            <a:r>
              <a:rPr lang="it-IT" sz="2600" baseline="-25000" smtClean="0"/>
              <a:t>3</a:t>
            </a:r>
            <a:r>
              <a:rPr lang="it-IT" sz="2600" smtClean="0"/>
              <a:t>, x</a:t>
            </a:r>
            <a:r>
              <a:rPr lang="it-IT" sz="2600" baseline="-25000" smtClean="0"/>
              <a:t>4</a:t>
            </a:r>
            <a:r>
              <a:rPr lang="it-IT" sz="2600" smtClean="0"/>
              <a:t>} dan 4 pengambil keputusan E = {e</a:t>
            </a:r>
            <a:r>
              <a:rPr lang="it-IT" sz="2600" baseline="30000" smtClean="0"/>
              <a:t>1</a:t>
            </a:r>
            <a:r>
              <a:rPr lang="it-IT" sz="2600" smtClean="0"/>
              <a:t>, e</a:t>
            </a:r>
            <a:r>
              <a:rPr lang="it-IT" sz="2600" baseline="30000" smtClean="0"/>
              <a:t>2</a:t>
            </a:r>
            <a:r>
              <a:rPr lang="it-IT" sz="2600" smtClean="0"/>
              <a:t>, e</a:t>
            </a:r>
            <a:r>
              <a:rPr lang="it-IT" sz="2600" baseline="30000" smtClean="0"/>
              <a:t>3</a:t>
            </a:r>
            <a:r>
              <a:rPr lang="it-IT" sz="2600" smtClean="0"/>
              <a:t>, e</a:t>
            </a:r>
            <a:r>
              <a:rPr lang="it-IT" sz="2600" baseline="30000" smtClean="0"/>
              <a:t>4</a:t>
            </a:r>
            <a:r>
              <a:rPr lang="it-IT" sz="2600" smtClean="0"/>
              <a:t>}, dengan relasi preferensi sebagai berikut:</a:t>
            </a:r>
            <a:endParaRPr lang="en-US" sz="2600" smtClean="0"/>
          </a:p>
        </p:txBody>
      </p:sp>
      <p:sp>
        <p:nvSpPr>
          <p:cNvPr id="55304" name="Rectangle 4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55305" name="Rectangle 6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1066800" y="2513013"/>
          <a:ext cx="3038475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2" name="Equation" r:id="rId3" imgW="1663700" imgH="914400" progId="Equation.3">
                  <p:embed/>
                </p:oleObj>
              </mc:Choice>
              <mc:Fallback>
                <p:oleObj name="Equation" r:id="rId3" imgW="16637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13013"/>
                        <a:ext cx="3038475" cy="166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4568825" y="2449513"/>
          <a:ext cx="3149600" cy="170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3" name="Equation" r:id="rId5" imgW="1689100" imgH="914400" progId="Equation.3">
                  <p:embed/>
                </p:oleObj>
              </mc:Choice>
              <mc:Fallback>
                <p:oleObj name="Equation" r:id="rId5" imgW="16891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825" y="2449513"/>
                        <a:ext cx="3149600" cy="170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1081088" y="4373563"/>
          <a:ext cx="3033712" cy="165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4" name="Equation" r:id="rId7" imgW="1676400" imgH="914400" progId="Equation.3">
                  <p:embed/>
                </p:oleObj>
              </mc:Choice>
              <mc:Fallback>
                <p:oleObj name="Equation" r:id="rId7" imgW="16764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088" y="4373563"/>
                        <a:ext cx="3033712" cy="165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4589463" y="4313238"/>
          <a:ext cx="3138487" cy="171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5" name="Equation" r:id="rId9" imgW="1676400" imgH="914400" progId="Equation.3">
                  <p:embed/>
                </p:oleObj>
              </mc:Choice>
              <mc:Fallback>
                <p:oleObj name="Equation" r:id="rId9" imgW="16764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463" y="4313238"/>
                        <a:ext cx="3138487" cy="171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6" name="Rectangle 22"/>
          <p:cNvSpPr>
            <a:spLocks noChangeArrowheads="1"/>
          </p:cNvSpPr>
          <p:nvPr/>
        </p:nvSpPr>
        <p:spPr bwMode="auto">
          <a:xfrm>
            <a:off x="3729038" y="1050925"/>
            <a:ext cx="1098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it-IT" sz="1200">
                <a:cs typeface="Times New Roman" pitchFamily="18" charset="0"/>
              </a:rPr>
              <a:t>	</a:t>
            </a:r>
            <a:endParaRPr lang="it-IT"/>
          </a:p>
        </p:txBody>
      </p:sp>
      <p:sp>
        <p:nvSpPr>
          <p:cNvPr id="55307" name="Rectangle 23"/>
          <p:cNvSpPr>
            <a:spLocks noChangeArrowheads="1"/>
          </p:cNvSpPr>
          <p:nvPr/>
        </p:nvSpPr>
        <p:spPr bwMode="auto">
          <a:xfrm>
            <a:off x="3729038" y="2239963"/>
            <a:ext cx="1098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it-IT" sz="1200">
                <a:cs typeface="Times New Roman" pitchFamily="18" charset="0"/>
              </a:rPr>
              <a:t>	</a:t>
            </a:r>
            <a:endParaRPr lang="it-IT"/>
          </a:p>
        </p:txBody>
      </p:sp>
      <p:sp>
        <p:nvSpPr>
          <p:cNvPr id="55308" name="Rectangle 24"/>
          <p:cNvSpPr>
            <a:spLocks noChangeArrowheads="1"/>
          </p:cNvSpPr>
          <p:nvPr/>
        </p:nvSpPr>
        <p:spPr bwMode="auto">
          <a:xfrm>
            <a:off x="3729038" y="3429000"/>
            <a:ext cx="635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>
              <a:tabLst>
                <a:tab pos="450850" algn="l"/>
                <a:tab pos="5311775" algn="r"/>
              </a:tabLst>
            </a:pPr>
            <a:r>
              <a:rPr lang="it-IT" sz="1200">
                <a:cs typeface="Times New Roman" pitchFamily="18" charset="0"/>
              </a:rPr>
              <a:t>	</a:t>
            </a:r>
            <a:endParaRPr lang="it-IT"/>
          </a:p>
        </p:txBody>
      </p:sp>
      <p:sp>
        <p:nvSpPr>
          <p:cNvPr id="55309" name="Rectangle 25"/>
          <p:cNvSpPr>
            <a:spLocks noChangeArrowheads="1"/>
          </p:cNvSpPr>
          <p:nvPr/>
        </p:nvSpPr>
        <p:spPr bwMode="auto">
          <a:xfrm>
            <a:off x="3729038" y="4618038"/>
            <a:ext cx="1098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it-IT" sz="1200">
                <a:cs typeface="Times New Roman" pitchFamily="18" charset="0"/>
              </a:rPr>
              <a:t>	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2865656"/>
      </p:ext>
    </p:extLst>
  </p:cSld>
  <p:clrMapOvr>
    <a:masterClrMapping/>
  </p:clrMapOvr>
  <p:transition spd="slow">
    <p:fade thruBlk="1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521325"/>
          </a:xfrm>
        </p:spPr>
        <p:txBody>
          <a:bodyPr/>
          <a:lstStyle/>
          <a:p>
            <a:pPr eaLnBrk="1" hangingPunct="1"/>
            <a:r>
              <a:rPr lang="it-IT" smtClean="0"/>
              <a:t>Relasi preferensi fuzzy yang konsisten dapat diperoleh</a:t>
            </a:r>
            <a:r>
              <a:rPr lang="en-US" smtClean="0"/>
              <a:t> sebagai berikut:</a:t>
            </a:r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1196975" y="1876425"/>
          <a:ext cx="3081338" cy="169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6" name="Equation" r:id="rId3" imgW="1663700" imgH="914400" progId="Equation.3">
                  <p:embed/>
                </p:oleObj>
              </mc:Choice>
              <mc:Fallback>
                <p:oleObj name="Equation" r:id="rId3" imgW="16637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75" y="1876425"/>
                        <a:ext cx="3081338" cy="169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4656138" y="1860550"/>
          <a:ext cx="3176587" cy="172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7" name="Equation" r:id="rId5" imgW="1689100" imgH="914400" progId="Equation.3">
                  <p:embed/>
                </p:oleObj>
              </mc:Choice>
              <mc:Fallback>
                <p:oleObj name="Equation" r:id="rId5" imgW="16891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138" y="1860550"/>
                        <a:ext cx="3176587" cy="172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1136650" y="3843338"/>
          <a:ext cx="3187700" cy="173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8" name="Equation" r:id="rId7" imgW="1676400" imgH="914400" progId="Equation.3">
                  <p:embed/>
                </p:oleObj>
              </mc:Choice>
              <mc:Fallback>
                <p:oleObj name="Equation" r:id="rId7" imgW="16764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3843338"/>
                        <a:ext cx="3187700" cy="173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4672013" y="3887788"/>
          <a:ext cx="3235325" cy="166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9" name="Equation" r:id="rId9" imgW="1778000" imgH="914400" progId="Equation.3">
                  <p:embed/>
                </p:oleObj>
              </mc:Choice>
              <mc:Fallback>
                <p:oleObj name="Equation" r:id="rId9" imgW="17780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013" y="3887788"/>
                        <a:ext cx="3235325" cy="166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7" name="Rectangle 8"/>
          <p:cNvSpPr>
            <a:spLocks noChangeArrowheads="1"/>
          </p:cNvSpPr>
          <p:nvPr/>
        </p:nvSpPr>
        <p:spPr bwMode="auto">
          <a:xfrm>
            <a:off x="3681413" y="1050925"/>
            <a:ext cx="1098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s-ES" sz="1200">
                <a:cs typeface="Times New Roman" pitchFamily="18" charset="0"/>
              </a:rPr>
              <a:t>	</a:t>
            </a:r>
            <a:endParaRPr lang="es-ES"/>
          </a:p>
        </p:txBody>
      </p:sp>
      <p:sp>
        <p:nvSpPr>
          <p:cNvPr id="56328" name="Rectangle 9"/>
          <p:cNvSpPr>
            <a:spLocks noChangeArrowheads="1"/>
          </p:cNvSpPr>
          <p:nvPr/>
        </p:nvSpPr>
        <p:spPr bwMode="auto">
          <a:xfrm>
            <a:off x="3681413" y="2239963"/>
            <a:ext cx="1098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s-ES" sz="1200">
                <a:cs typeface="Times New Roman" pitchFamily="18" charset="0"/>
              </a:rPr>
              <a:t>	</a:t>
            </a:r>
            <a:endParaRPr lang="es-ES"/>
          </a:p>
        </p:txBody>
      </p:sp>
      <p:sp>
        <p:nvSpPr>
          <p:cNvPr id="56329" name="Rectangle 10"/>
          <p:cNvSpPr>
            <a:spLocks noChangeArrowheads="1"/>
          </p:cNvSpPr>
          <p:nvPr/>
        </p:nvSpPr>
        <p:spPr bwMode="auto">
          <a:xfrm>
            <a:off x="3681413" y="3429000"/>
            <a:ext cx="635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>
              <a:tabLst>
                <a:tab pos="450850" algn="l"/>
                <a:tab pos="5311775" algn="r"/>
              </a:tabLst>
            </a:pPr>
            <a:r>
              <a:rPr lang="es-ES" sz="1200">
                <a:cs typeface="Times New Roman" pitchFamily="18" charset="0"/>
              </a:rPr>
              <a:t>	</a:t>
            </a:r>
            <a:endParaRPr lang="es-ES"/>
          </a:p>
        </p:txBody>
      </p:sp>
      <p:sp>
        <p:nvSpPr>
          <p:cNvPr id="56330" name="Rectangle 11"/>
          <p:cNvSpPr>
            <a:spLocks noChangeArrowheads="1"/>
          </p:cNvSpPr>
          <p:nvPr/>
        </p:nvSpPr>
        <p:spPr bwMode="auto">
          <a:xfrm>
            <a:off x="3681413" y="4618038"/>
            <a:ext cx="1098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s-ES" sz="1200">
                <a:cs typeface="Times New Roman" pitchFamily="18" charset="0"/>
              </a:rPr>
              <a:t>	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6885394"/>
      </p:ext>
    </p:extLst>
  </p:cSld>
  <p:clrMapOvr>
    <a:masterClrMapping/>
  </p:clrMapOvr>
  <p:transition spd="slow">
    <p:fade thruBlk="1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3238"/>
            <a:ext cx="8229600" cy="5627687"/>
          </a:xfrm>
        </p:spPr>
        <p:txBody>
          <a:bodyPr/>
          <a:lstStyle/>
          <a:p>
            <a:pPr eaLnBrk="1" hangingPunct="1"/>
            <a:r>
              <a:rPr lang="es-ES" smtClean="0"/>
              <a:t>Nilai minimum untuk setiap     adalah 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" smtClean="0"/>
              <a:t>	                           dan       </a:t>
            </a:r>
          </a:p>
          <a:p>
            <a:pPr eaLnBrk="1" hangingPunct="1"/>
            <a:r>
              <a:rPr lang="es-ES" smtClean="0"/>
              <a:t>Karena nilai minimum untuk                   maka perlu dilakukan transformasi, dengan:</a:t>
            </a:r>
          </a:p>
          <a:p>
            <a:pPr eaLnBrk="1" hangingPunct="1">
              <a:buFont typeface="Wingdings" pitchFamily="2" charset="2"/>
              <a:buNone/>
            </a:pPr>
            <a:endParaRPr lang="es-ES" smtClean="0"/>
          </a:p>
          <a:p>
            <a:pPr eaLnBrk="1" hangingPunct="1">
              <a:buFont typeface="Wingdings" pitchFamily="2" charset="2"/>
              <a:buNone/>
            </a:pPr>
            <a:endParaRPr lang="es-ES" smtClean="0"/>
          </a:p>
          <a:p>
            <a:pPr eaLnBrk="1" hangingPunct="1">
              <a:buFont typeface="Wingdings" pitchFamily="2" charset="2"/>
              <a:buNone/>
            </a:pPr>
            <a:r>
              <a:rPr lang="es-ES" smtClean="0"/>
              <a:t>	sehingga untuk                                     dan</a:t>
            </a:r>
            <a:endParaRPr lang="en-US" smtClean="0"/>
          </a:p>
        </p:txBody>
      </p:sp>
      <p:sp>
        <p:nvSpPr>
          <p:cNvPr id="57358" name="Rectangle 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5516563" y="509588"/>
          <a:ext cx="4286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8" name="Equation" r:id="rId3" imgW="203024" imgH="203024" progId="Equation.3">
                  <p:embed/>
                </p:oleObj>
              </mc:Choice>
              <mc:Fallback>
                <p:oleObj name="Equation" r:id="rId3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6563" y="509588"/>
                        <a:ext cx="4286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9" name="Rectangle 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7208838" y="490538"/>
          <a:ext cx="1243012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9" name="Equation" r:id="rId5" imgW="558558" imgH="241195" progId="Equation.3">
                  <p:embed/>
                </p:oleObj>
              </mc:Choice>
              <mc:Fallback>
                <p:oleObj name="Equation" r:id="rId5" imgW="558558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8838" y="490538"/>
                        <a:ext cx="1243012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0" name="Rectangle 9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882650" y="1071563"/>
          <a:ext cx="1306513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0" name="Equation" r:id="rId7" imgW="571252" imgH="241195" progId="Equation.3">
                  <p:embed/>
                </p:oleObj>
              </mc:Choice>
              <mc:Fallback>
                <p:oleObj name="Equation" r:id="rId7" imgW="571252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1071563"/>
                        <a:ext cx="1306513" cy="544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1" name="Rectangle 11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57349" name="Object 5"/>
          <p:cNvGraphicFramePr>
            <a:graphicFrameLocks noChangeAspect="1"/>
          </p:cNvGraphicFramePr>
          <p:nvPr/>
        </p:nvGraphicFramePr>
        <p:xfrm>
          <a:off x="2209800" y="1057275"/>
          <a:ext cx="142875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1" name="Equation" r:id="rId9" imgW="596900" imgH="241300" progId="Equation.3">
                  <p:embed/>
                </p:oleObj>
              </mc:Choice>
              <mc:Fallback>
                <p:oleObj name="Equation" r:id="rId9" imgW="596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057275"/>
                        <a:ext cx="1428750" cy="566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2" name="Rectangle 13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57350" name="Object 6"/>
          <p:cNvGraphicFramePr>
            <a:graphicFrameLocks noChangeAspect="1"/>
          </p:cNvGraphicFramePr>
          <p:nvPr/>
        </p:nvGraphicFramePr>
        <p:xfrm>
          <a:off x="4527550" y="1066800"/>
          <a:ext cx="141446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2" name="Equation" r:id="rId11" imgW="660113" imgH="241195" progId="Equation.3">
                  <p:embed/>
                </p:oleObj>
              </mc:Choice>
              <mc:Fallback>
                <p:oleObj name="Equation" r:id="rId11" imgW="660113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50" y="1066800"/>
                        <a:ext cx="1414463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3" name="Rectangle 1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57351" name="Object 7"/>
          <p:cNvGraphicFramePr>
            <a:graphicFrameLocks noChangeAspect="1"/>
          </p:cNvGraphicFramePr>
          <p:nvPr/>
        </p:nvGraphicFramePr>
        <p:xfrm>
          <a:off x="5654675" y="1606550"/>
          <a:ext cx="19589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3" name="Equation" r:id="rId13" imgW="888614" imgH="241195" progId="Equation.3">
                  <p:embed/>
                </p:oleObj>
              </mc:Choice>
              <mc:Fallback>
                <p:oleObj name="Equation" r:id="rId13" imgW="888614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4675" y="1606550"/>
                        <a:ext cx="1958975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4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57352" name="Object 8"/>
          <p:cNvGraphicFramePr>
            <a:graphicFrameLocks noChangeAspect="1"/>
          </p:cNvGraphicFramePr>
          <p:nvPr/>
        </p:nvGraphicFramePr>
        <p:xfrm>
          <a:off x="1554163" y="2654300"/>
          <a:ext cx="3176587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4" name="Equation" r:id="rId15" imgW="1422400" imgH="419100" progId="Equation.3">
                  <p:embed/>
                </p:oleObj>
              </mc:Choice>
              <mc:Fallback>
                <p:oleObj name="Equation" r:id="rId15" imgW="14224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163" y="2654300"/>
                        <a:ext cx="3176587" cy="938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5" name="Rectangle 19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57353" name="Object 9"/>
          <p:cNvGraphicFramePr>
            <a:graphicFrameLocks noChangeAspect="1"/>
          </p:cNvGraphicFramePr>
          <p:nvPr/>
        </p:nvGraphicFramePr>
        <p:xfrm>
          <a:off x="3578225" y="3702050"/>
          <a:ext cx="125888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5" name="Equation" r:id="rId17" imgW="545863" imgH="241195" progId="Equation.3">
                  <p:embed/>
                </p:oleObj>
              </mc:Choice>
              <mc:Fallback>
                <p:oleObj name="Equation" r:id="rId17" imgW="545863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225" y="3702050"/>
                        <a:ext cx="1258888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6" name="Rectangle 21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57354" name="Object 10"/>
          <p:cNvGraphicFramePr>
            <a:graphicFrameLocks noChangeAspect="1"/>
          </p:cNvGraphicFramePr>
          <p:nvPr/>
        </p:nvGraphicFramePr>
        <p:xfrm>
          <a:off x="4892675" y="3751263"/>
          <a:ext cx="119856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6" name="Equation" r:id="rId19" imgW="571252" imgH="241195" progId="Equation.3">
                  <p:embed/>
                </p:oleObj>
              </mc:Choice>
              <mc:Fallback>
                <p:oleObj name="Equation" r:id="rId19" imgW="571252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2675" y="3751263"/>
                        <a:ext cx="1198563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7" name="Rectangle 23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57355" name="Object 11"/>
          <p:cNvGraphicFramePr>
            <a:graphicFrameLocks noChangeAspect="1"/>
          </p:cNvGraphicFramePr>
          <p:nvPr/>
        </p:nvGraphicFramePr>
        <p:xfrm>
          <a:off x="6096000" y="3757613"/>
          <a:ext cx="11842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7" name="Equation" r:id="rId21" imgW="558558" imgH="241195" progId="Equation.3">
                  <p:embed/>
                </p:oleObj>
              </mc:Choice>
              <mc:Fallback>
                <p:oleObj name="Equation" r:id="rId21" imgW="558558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757613"/>
                        <a:ext cx="1184275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8" name="Rectangle 25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57356" name="Object 12"/>
          <p:cNvGraphicFramePr>
            <a:graphicFrameLocks noChangeAspect="1"/>
          </p:cNvGraphicFramePr>
          <p:nvPr/>
        </p:nvGraphicFramePr>
        <p:xfrm>
          <a:off x="1616075" y="4297363"/>
          <a:ext cx="4148138" cy="175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8" name="Equation" r:id="rId23" imgW="2159000" imgH="914400" progId="Equation.3">
                  <p:embed/>
                </p:oleObj>
              </mc:Choice>
              <mc:Fallback>
                <p:oleObj name="Equation" r:id="rId23" imgW="21590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075" y="4297363"/>
                        <a:ext cx="4148138" cy="1754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4489872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Ordered Vectors</a:t>
            </a:r>
            <a:r>
              <a:rPr lang="en-US" smtClean="0"/>
              <a:t>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718050"/>
          </a:xfrm>
        </p:spPr>
        <p:txBody>
          <a:bodyPr/>
          <a:lstStyle/>
          <a:p>
            <a:pPr eaLnBrk="1" hangingPunct="1"/>
            <a:r>
              <a:rPr lang="da-DK" smtClean="0"/>
              <a:t>Format preferensi adalah: </a:t>
            </a:r>
          </a:p>
          <a:p>
            <a:pPr eaLnBrk="1" hangingPunct="1">
              <a:buFont typeface="Wingdings" pitchFamily="2" charset="2"/>
              <a:buNone/>
            </a:pPr>
            <a:r>
              <a:rPr lang="da-DK" smtClean="0"/>
              <a:t>		O</a:t>
            </a:r>
            <a:r>
              <a:rPr lang="da-DK" baseline="30000" smtClean="0"/>
              <a:t>k</a:t>
            </a:r>
            <a:r>
              <a:rPr lang="da-DK" smtClean="0"/>
              <a:t> = (o</a:t>
            </a:r>
            <a:r>
              <a:rPr lang="da-DK" baseline="30000" smtClean="0"/>
              <a:t>k</a:t>
            </a:r>
            <a:r>
              <a:rPr lang="da-DK" smtClean="0"/>
              <a:t>(1), o</a:t>
            </a:r>
            <a:r>
              <a:rPr lang="da-DK" baseline="30000" smtClean="0"/>
              <a:t>k</a:t>
            </a:r>
            <a:r>
              <a:rPr lang="da-DK" smtClean="0"/>
              <a:t>(2), ..., o</a:t>
            </a:r>
            <a:r>
              <a:rPr lang="da-DK" baseline="30000" smtClean="0"/>
              <a:t>k</a:t>
            </a:r>
            <a:r>
              <a:rPr lang="da-DK" smtClean="0"/>
              <a:t>(m)) </a:t>
            </a:r>
          </a:p>
          <a:p>
            <a:pPr eaLnBrk="1" hangingPunct="1">
              <a:buFont typeface="Wingdings" pitchFamily="2" charset="2"/>
              <a:buNone/>
            </a:pPr>
            <a:r>
              <a:rPr lang="da-DK" smtClean="0"/>
              <a:t>	dengan o</a:t>
            </a:r>
            <a:r>
              <a:rPr lang="da-DK" baseline="30000" smtClean="0"/>
              <a:t>k</a:t>
            </a:r>
            <a:r>
              <a:rPr lang="da-DK" smtClean="0"/>
              <a:t>(.) adalah fungsi permutasi pada himpunan indeks {1,2,...,m} dan o</a:t>
            </a:r>
            <a:r>
              <a:rPr lang="da-DK" baseline="30000" smtClean="0"/>
              <a:t>k</a:t>
            </a:r>
            <a:r>
              <a:rPr lang="da-DK" smtClean="0"/>
              <a:t>(i) merepresentasikan ranking yang diberikan oleh pengambil keputusan ek dari alternatif S</a:t>
            </a:r>
            <a:r>
              <a:rPr lang="da-DK" baseline="-25000" smtClean="0"/>
              <a:t>i</a:t>
            </a:r>
            <a:r>
              <a:rPr lang="da-DK" smtClean="0"/>
              <a:t>, i=1,2,...,m. </a:t>
            </a:r>
          </a:p>
          <a:p>
            <a:pPr eaLnBrk="1" hangingPunct="1"/>
            <a:r>
              <a:rPr lang="da-DK" smtClean="0"/>
              <a:t>Penulisan ranking dimulai dari yang terbaik sampai terburuk.</a:t>
            </a:r>
            <a:r>
              <a:rPr 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9695591"/>
      </p:ext>
    </p:extLst>
  </p:cSld>
  <p:clrMapOvr>
    <a:masterClrMapping/>
  </p:clrMapOvr>
  <p:transition spd="slow">
    <p:fade thruBlk="1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77850"/>
            <a:ext cx="8229600" cy="4699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600" smtClean="0"/>
              <a:t>Selanjutnya dapat dihitung nilai CI, diperoleh </a:t>
            </a:r>
            <a:r>
              <a:rPr lang="es-ES" sz="2600" b="1" smtClean="0"/>
              <a:t>CI</a:t>
            </a:r>
            <a:r>
              <a:rPr lang="es-ES" sz="2600" smtClean="0"/>
              <a:t> = (0,6; 0,14; 0,73; 1,29). </a:t>
            </a:r>
          </a:p>
          <a:p>
            <a:pPr eaLnBrk="1" hangingPunct="1">
              <a:lnSpc>
                <a:spcPct val="90000"/>
              </a:lnSpc>
            </a:pPr>
            <a:r>
              <a:rPr lang="it-IT" sz="2600" smtClean="0"/>
              <a:t>Indeks konsistensi diperoleh dari: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600" smtClean="0"/>
              <a:t>		1 – </a:t>
            </a:r>
            <a:r>
              <a:rPr lang="it-IT" sz="2600" b="1" smtClean="0"/>
              <a:t>CI</a:t>
            </a:r>
            <a:r>
              <a:rPr lang="it-IT" sz="2600" smtClean="0"/>
              <a:t> = (0,4; 0,86; 0,27; 0,29)</a:t>
            </a:r>
          </a:p>
          <a:p>
            <a:pPr eaLnBrk="1" hangingPunct="1">
              <a:lnSpc>
                <a:spcPct val="90000"/>
              </a:lnSpc>
            </a:pPr>
            <a:r>
              <a:rPr lang="it-IT" sz="2600" smtClean="0"/>
              <a:t>Apabila nilai tersebut diurutkan menjadi: (0,86; 0,4; 0,29; 0,27). </a:t>
            </a:r>
          </a:p>
          <a:p>
            <a:pPr eaLnBrk="1" hangingPunct="1">
              <a:lnSpc>
                <a:spcPct val="90000"/>
              </a:lnSpc>
            </a:pPr>
            <a:r>
              <a:rPr lang="it-IT" sz="2600" smtClean="0"/>
              <a:t>Relasi preferensi fuzzy kolektif, diperoleh dengan menggunakan operator </a:t>
            </a:r>
            <a:r>
              <a:rPr lang="it-IT" sz="2600" i="1" smtClean="0"/>
              <a:t>Consistency Induced Ordered Weighted Averaging</a:t>
            </a:r>
            <a:r>
              <a:rPr lang="it-IT" sz="2600" smtClean="0"/>
              <a:t> (C-IOWA) dengan menggunakan </a:t>
            </a:r>
            <a:r>
              <a:rPr lang="it-IT" sz="2600" i="1" smtClean="0"/>
              <a:t>linguistic quantifier</a:t>
            </a:r>
            <a:r>
              <a:rPr lang="it-IT" sz="2600" smtClean="0"/>
              <a:t> ”most” sebagai berikut:</a:t>
            </a:r>
            <a:endParaRPr lang="en-US" sz="2600" smtClean="0"/>
          </a:p>
        </p:txBody>
      </p:sp>
    </p:spTree>
    <p:extLst>
      <p:ext uri="{BB962C8B-B14F-4D97-AF65-F5344CB8AC3E}">
        <p14:creationId xmlns:p14="http://schemas.microsoft.com/office/powerpoint/2010/main" val="3860052839"/>
      </p:ext>
    </p:extLst>
  </p:cSld>
  <p:clrMapOvr>
    <a:masterClrMapping/>
  </p:clrMapOvr>
  <p:transition spd="slow">
    <p:fade thruBlk="1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801688" y="636588"/>
          <a:ext cx="5356225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4" name="Equation" r:id="rId3" imgW="3060700" imgH="469900" progId="Equation.3">
                  <p:embed/>
                </p:oleObj>
              </mc:Choice>
              <mc:Fallback>
                <p:oleObj name="Equation" r:id="rId3" imgW="3060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88" y="636588"/>
                        <a:ext cx="5356225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752475" y="1955800"/>
          <a:ext cx="658495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5" name="Equation" r:id="rId5" imgW="3441700" imgH="469900" progId="Equation.3">
                  <p:embed/>
                </p:oleObj>
              </mc:Choice>
              <mc:Fallback>
                <p:oleObj name="Equation" r:id="rId5" imgW="3441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" y="1955800"/>
                        <a:ext cx="6584950" cy="893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815975" y="3306763"/>
          <a:ext cx="77374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6" name="Equation" r:id="rId7" imgW="4178300" imgH="469900" progId="Equation.3">
                  <p:embed/>
                </p:oleObj>
              </mc:Choice>
              <mc:Fallback>
                <p:oleObj name="Equation" r:id="rId7" imgW="41783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3306763"/>
                        <a:ext cx="7737475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854075" y="4551363"/>
          <a:ext cx="6497638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7" name="Equation" r:id="rId9" imgW="3225800" imgH="469900" progId="Equation.3">
                  <p:embed/>
                </p:oleObj>
              </mc:Choice>
              <mc:Fallback>
                <p:oleObj name="Equation" r:id="rId9" imgW="32258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075" y="4551363"/>
                        <a:ext cx="6497638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4" name="Rectangle 8"/>
          <p:cNvSpPr>
            <a:spLocks noChangeArrowheads="1"/>
          </p:cNvSpPr>
          <p:nvPr/>
        </p:nvSpPr>
        <p:spPr bwMode="auto">
          <a:xfrm>
            <a:off x="0" y="2495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58375" name="Rectangle 9"/>
          <p:cNvSpPr>
            <a:spLocks noChangeArrowheads="1"/>
          </p:cNvSpPr>
          <p:nvPr/>
        </p:nvSpPr>
        <p:spPr bwMode="auto">
          <a:xfrm>
            <a:off x="0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58376" name="Rectangle 10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58377" name="Rectangle 12"/>
          <p:cNvSpPr>
            <a:spLocks noChangeArrowheads="1"/>
          </p:cNvSpPr>
          <p:nvPr/>
        </p:nvSpPr>
        <p:spPr bwMode="auto">
          <a:xfrm>
            <a:off x="0" y="4362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342900" algn="l"/>
                <a:tab pos="5311775" algn="r"/>
              </a:tabLst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74542281"/>
      </p:ext>
    </p:extLst>
  </p:cSld>
  <p:clrMapOvr>
    <a:masterClrMapping/>
  </p:clrMapOvr>
  <p:transition spd="slow">
    <p:fade thruBlk="1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5475"/>
            <a:ext cx="8229600" cy="1039813"/>
          </a:xfrm>
        </p:spPr>
        <p:txBody>
          <a:bodyPr/>
          <a:lstStyle/>
          <a:p>
            <a:pPr eaLnBrk="1" hangingPunct="1"/>
            <a:r>
              <a:rPr lang="es-ES" smtClean="0"/>
              <a:t>Diperoleh vektor w = (0,69; 0,14; 0,09; 0,08), dan:</a:t>
            </a:r>
            <a:endParaRPr lang="en-US" smtClean="0"/>
          </a:p>
        </p:txBody>
      </p:sp>
      <p:sp>
        <p:nvSpPr>
          <p:cNvPr id="59396" name="Rectangle 5"/>
          <p:cNvSpPr>
            <a:spLocks noChangeArrowheads="1"/>
          </p:cNvSpPr>
          <p:nvPr/>
        </p:nvSpPr>
        <p:spPr bwMode="auto">
          <a:xfrm>
            <a:off x="0" y="2690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1524000" y="1852613"/>
          <a:ext cx="6729413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6" name="Equation" r:id="rId3" imgW="3225800" imgH="1473200" progId="Equation.3">
                  <p:embed/>
                </p:oleObj>
              </mc:Choice>
              <mc:Fallback>
                <p:oleObj name="Equation" r:id="rId3" imgW="3225800" imgH="147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852613"/>
                        <a:ext cx="6729413" cy="307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2269126"/>
      </p:ext>
    </p:extLst>
  </p:cSld>
  <p:clrMapOvr>
    <a:masterClrMapping/>
  </p:clrMapOvr>
  <p:transition spd="slow">
    <p:fade thruBlk="1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1857375" y="285750"/>
            <a:ext cx="6786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Pokok</a:t>
            </a: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Pembahasan</a:t>
            </a:r>
            <a:endParaRPr lang="en-US" sz="4000" b="1" dirty="0">
              <a:latin typeface="Cambria" pitchFamily="18" charset="0"/>
            </a:endParaRPr>
          </a:p>
        </p:txBody>
      </p:sp>
      <p:sp>
        <p:nvSpPr>
          <p:cNvPr id="4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11/08/2011</a:t>
            </a:r>
            <a:endParaRPr lang="en-US" dirty="0"/>
          </a:p>
        </p:txBody>
      </p:sp>
      <p:sp>
        <p:nvSpPr>
          <p:cNvPr id="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Logika</a:t>
            </a:r>
            <a:r>
              <a:rPr lang="en-US" dirty="0" smtClean="0"/>
              <a:t> Fuzzy</a:t>
            </a:r>
            <a:endParaRPr lang="en-US" dirty="0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F7F12-0B96-4DC4-A130-6E1612558F60}" type="slidenum">
              <a:rPr lang="en-US"/>
              <a:pPr>
                <a:defRPr/>
              </a:pPr>
              <a:t>93</a:t>
            </a:fld>
            <a:endParaRPr lang="en-US" dirty="0"/>
          </a:p>
        </p:txBody>
      </p:sp>
      <p:sp>
        <p:nvSpPr>
          <p:cNvPr id="3078" name="Content Placeholder 7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2571750"/>
          </a:xfrm>
        </p:spPr>
        <p:txBody>
          <a:bodyPr/>
          <a:lstStyle/>
          <a:p>
            <a:pPr marL="514350" indent="-514350" eaLnBrk="1" hangingPunct="1"/>
            <a:r>
              <a:rPr lang="en-US" smtClean="0">
                <a:latin typeface="Cambria" pitchFamily="18" charset="0"/>
              </a:rPr>
              <a:t>Pendahuluan</a:t>
            </a:r>
          </a:p>
          <a:p>
            <a:pPr marL="514350" indent="-514350" eaLnBrk="1" hangingPunct="1"/>
            <a:r>
              <a:rPr lang="en-US" smtClean="0">
                <a:latin typeface="Cambria" pitchFamily="18" charset="0"/>
              </a:rPr>
              <a:t>Fuzzy Multi Atribute Decision Making (FMADM)</a:t>
            </a:r>
          </a:p>
        </p:txBody>
      </p:sp>
    </p:spTree>
    <p:extLst>
      <p:ext uri="{BB962C8B-B14F-4D97-AF65-F5344CB8AC3E}">
        <p14:creationId xmlns:p14="http://schemas.microsoft.com/office/powerpoint/2010/main" val="82961624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6633"/>
                </a:solidFill>
                <a:latin typeface="Garamond" pitchFamily="18" charset="0"/>
                <a:ea typeface="DejaVu Sans" charset="0"/>
                <a:cs typeface="DejaVu Sans" charset="0"/>
              </a:rPr>
              <a:t>PENDAHULUAN</a:t>
            </a:r>
            <a:endParaRPr 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indent="-339725">
              <a:spcBef>
                <a:spcPts val="650"/>
              </a:spcBef>
              <a:buClr>
                <a:srgbClr val="CC9900"/>
              </a:buClr>
              <a:buSzPct val="65000"/>
              <a:buFont typeface="Wingdings" pitchFamily="2" charset="2"/>
              <a:buChar char="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da-DK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Pada metode-metode MADM klasik tidak cukup efisien untuk menyelesaikan masalah-masalah pengambilan keputusan yang melibatkan data-data yang tidak tepat, tidak pasti, dan tidak jelas.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16/12/2010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Fuzzy Logic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BCE45-54BC-4BD1-824F-D2A05757F748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262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6633"/>
                </a:solidFill>
                <a:latin typeface="Garamond" pitchFamily="18" charset="0"/>
                <a:ea typeface="DejaVu Sans" charset="0"/>
                <a:cs typeface="DejaVu Sans" charset="0"/>
              </a:rPr>
              <a:t>PENDAHULUAN</a:t>
            </a:r>
            <a:endParaRPr 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indent="-339725">
              <a:spcBef>
                <a:spcPts val="650"/>
              </a:spcBef>
              <a:buClr>
                <a:srgbClr val="CC9900"/>
              </a:buClr>
              <a:buSzPct val="65000"/>
              <a:buFont typeface="Wingdings" pitchFamily="2" charset="2"/>
              <a:buChar char="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da-DK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Salah satu cara yang dapat digunakan untuk untuk menyelesaikan permasalahan tersebut adalah dengan mengunakan fuzzy multi attribute decision making (FMADM)(Zhang, 2005).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16/12/2010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Fuzzy Logic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75757-B2F7-4D60-9FD3-1CC40DFCB0B1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933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6633"/>
                </a:solidFill>
                <a:latin typeface="Garamond" pitchFamily="18" charset="0"/>
                <a:ea typeface="DejaVu Sans" charset="0"/>
                <a:cs typeface="DejaVu Sans" charset="0"/>
              </a:rPr>
              <a:t>PENDAHULUAN</a:t>
            </a:r>
            <a:endParaRPr 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4025" indent="-454025">
              <a:lnSpc>
                <a:spcPct val="90000"/>
              </a:lnSpc>
              <a:spcBef>
                <a:spcPts val="750"/>
              </a:spcBef>
              <a:buClr>
                <a:srgbClr val="CC9900"/>
              </a:buClr>
              <a:buSzPct val="65000"/>
              <a:buFont typeface="Wingdings" pitchFamily="2" charset="2"/>
              <a:buChar char=""/>
              <a:tabLst>
                <a:tab pos="566738" algn="l"/>
                <a:tab pos="1023938" algn="l"/>
                <a:tab pos="1481138" algn="l"/>
                <a:tab pos="1938338" algn="l"/>
                <a:tab pos="2395538" algn="l"/>
                <a:tab pos="2852738" algn="l"/>
                <a:tab pos="3309938" algn="l"/>
                <a:tab pos="3767138" algn="l"/>
                <a:tab pos="4224338" algn="l"/>
                <a:tab pos="4681538" algn="l"/>
                <a:tab pos="5138738" algn="l"/>
                <a:tab pos="5595938" algn="l"/>
                <a:tab pos="6053138" algn="l"/>
                <a:tab pos="6510338" algn="l"/>
                <a:tab pos="6967538" algn="l"/>
                <a:tab pos="7424738" algn="l"/>
                <a:tab pos="7881938" algn="l"/>
                <a:tab pos="8339138" algn="l"/>
                <a:tab pos="8796338" algn="l"/>
                <a:tab pos="9253538" algn="l"/>
              </a:tabLst>
            </a:pPr>
            <a:r>
              <a:rPr lang="da-DK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Berdasarkan tipe data yang digunakan pada setiap kinerja alternatif-alternatifnya, FMADM dapat dibagi menjadi 3 kelompok, yaitu:</a:t>
            </a:r>
          </a:p>
          <a:p>
            <a:pPr marL="1219200" lvl="1" indent="-533400">
              <a:lnSpc>
                <a:spcPct val="90000"/>
              </a:lnSpc>
              <a:spcBef>
                <a:spcPts val="650"/>
              </a:spcBef>
              <a:buClr>
                <a:srgbClr val="3B812F"/>
              </a:buClr>
              <a:buSzPct val="60000"/>
              <a:buFont typeface="Wingdings" pitchFamily="2" charset="2"/>
              <a:buChar char=""/>
              <a:tabLst>
                <a:tab pos="566738" algn="l"/>
                <a:tab pos="1023938" algn="l"/>
                <a:tab pos="1481138" algn="l"/>
                <a:tab pos="1938338" algn="l"/>
                <a:tab pos="2395538" algn="l"/>
                <a:tab pos="2852738" algn="l"/>
                <a:tab pos="3309938" algn="l"/>
                <a:tab pos="3767138" algn="l"/>
                <a:tab pos="4224338" algn="l"/>
                <a:tab pos="4681538" algn="l"/>
                <a:tab pos="5138738" algn="l"/>
                <a:tab pos="5595938" algn="l"/>
                <a:tab pos="6053138" algn="l"/>
                <a:tab pos="6510338" algn="l"/>
                <a:tab pos="6967538" algn="l"/>
                <a:tab pos="7424738" algn="l"/>
                <a:tab pos="7881938" algn="l"/>
                <a:tab pos="8339138" algn="l"/>
                <a:tab pos="8796338" algn="l"/>
                <a:tab pos="9253538" algn="l"/>
              </a:tabLst>
            </a:pPr>
            <a:r>
              <a:rPr lang="da-DK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semua data yang digunakan adalah data fuzzy;</a:t>
            </a:r>
          </a:p>
          <a:p>
            <a:pPr marL="1219200" lvl="1" indent="-533400">
              <a:lnSpc>
                <a:spcPct val="90000"/>
              </a:lnSpc>
              <a:spcBef>
                <a:spcPts val="650"/>
              </a:spcBef>
              <a:buClr>
                <a:srgbClr val="3B812F"/>
              </a:buClr>
              <a:buSzPct val="60000"/>
              <a:buFont typeface="Wingdings" pitchFamily="2" charset="2"/>
              <a:buChar char=""/>
              <a:tabLst>
                <a:tab pos="566738" algn="l"/>
                <a:tab pos="1023938" algn="l"/>
                <a:tab pos="1481138" algn="l"/>
                <a:tab pos="1938338" algn="l"/>
                <a:tab pos="2395538" algn="l"/>
                <a:tab pos="2852738" algn="l"/>
                <a:tab pos="3309938" algn="l"/>
                <a:tab pos="3767138" algn="l"/>
                <a:tab pos="4224338" algn="l"/>
                <a:tab pos="4681538" algn="l"/>
                <a:tab pos="5138738" algn="l"/>
                <a:tab pos="5595938" algn="l"/>
                <a:tab pos="6053138" algn="l"/>
                <a:tab pos="6510338" algn="l"/>
                <a:tab pos="6967538" algn="l"/>
                <a:tab pos="7424738" algn="l"/>
                <a:tab pos="7881938" algn="l"/>
                <a:tab pos="8339138" algn="l"/>
                <a:tab pos="8796338" algn="l"/>
                <a:tab pos="9253538" algn="l"/>
              </a:tabLst>
            </a:pPr>
            <a:r>
              <a:rPr lang="it-IT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semua data yang digunakan adalah data crisp;</a:t>
            </a:r>
          </a:p>
          <a:p>
            <a:pPr marL="1219200" lvl="1" indent="-533400">
              <a:lnSpc>
                <a:spcPct val="90000"/>
              </a:lnSpc>
              <a:spcBef>
                <a:spcPts val="650"/>
              </a:spcBef>
              <a:buClr>
                <a:srgbClr val="3B812F"/>
              </a:buClr>
              <a:buSzPct val="60000"/>
              <a:buFont typeface="Wingdings" pitchFamily="2" charset="2"/>
              <a:buChar char=""/>
              <a:tabLst>
                <a:tab pos="566738" algn="l"/>
                <a:tab pos="1023938" algn="l"/>
                <a:tab pos="1481138" algn="l"/>
                <a:tab pos="1938338" algn="l"/>
                <a:tab pos="2395538" algn="l"/>
                <a:tab pos="2852738" algn="l"/>
                <a:tab pos="3309938" algn="l"/>
                <a:tab pos="3767138" algn="l"/>
                <a:tab pos="4224338" algn="l"/>
                <a:tab pos="4681538" algn="l"/>
                <a:tab pos="5138738" algn="l"/>
                <a:tab pos="5595938" algn="l"/>
                <a:tab pos="6053138" algn="l"/>
                <a:tab pos="6510338" algn="l"/>
                <a:tab pos="6967538" algn="l"/>
                <a:tab pos="7424738" algn="l"/>
                <a:tab pos="7881938" algn="l"/>
                <a:tab pos="8339138" algn="l"/>
                <a:tab pos="8796338" algn="l"/>
                <a:tab pos="9253538" algn="l"/>
              </a:tabLst>
            </a:pPr>
            <a:r>
              <a:rPr lang="it-IT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data yang digunakan merupakan campuran antara data fuzzy dan crisp.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16/12/2010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Fuzzy Logic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415C8-63B9-47AC-B639-0D078661C06B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9814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  <a:defRPr/>
            </a:pPr>
            <a:endParaRPr lang="id-ID" dirty="0" smtClean="0"/>
          </a:p>
          <a:p>
            <a:pPr algn="ctr">
              <a:buFont typeface="Arial" charset="0"/>
              <a:buNone/>
              <a:defRPr/>
            </a:pPr>
            <a:r>
              <a:rPr lang="id-ID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end</a:t>
            </a:r>
            <a:endParaRPr lang="id-ID" sz="7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16/12/2010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 Kapita Selekta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DCE04-0244-48ED-BBA1-68DF99F3DD23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5755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2522</TotalTime>
  <Words>3542</Words>
  <Application>Microsoft Office PowerPoint</Application>
  <PresentationFormat>On-screen Show (4:3)</PresentationFormat>
  <Paragraphs>467</Paragraphs>
  <Slides>97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8" baseType="lpstr">
      <vt:lpstr>Aharoni</vt:lpstr>
      <vt:lpstr>Arial</vt:lpstr>
      <vt:lpstr>Calibri</vt:lpstr>
      <vt:lpstr>Cambria</vt:lpstr>
      <vt:lpstr>DejaVu Sans</vt:lpstr>
      <vt:lpstr>Garamond</vt:lpstr>
      <vt:lpstr>Symbol</vt:lpstr>
      <vt:lpstr>Times New Roman</vt:lpstr>
      <vt:lpstr>Wingdings</vt:lpstr>
      <vt:lpstr>Office Theme</vt:lpstr>
      <vt:lpstr>Equation</vt:lpstr>
      <vt:lpstr>PowerPoint Presentation</vt:lpstr>
      <vt:lpstr>OUTLINE</vt:lpstr>
      <vt:lpstr>PowerPoint Presentation</vt:lpstr>
      <vt:lpstr>Relasi preferensi</vt:lpstr>
      <vt:lpstr>PowerPoint Presentation</vt:lpstr>
      <vt:lpstr>Relasi preferensi fuzzy</vt:lpstr>
      <vt:lpstr>PowerPoint Presentation</vt:lpstr>
      <vt:lpstr>PowerPoint Presentation</vt:lpstr>
      <vt:lpstr>Ordered Vectors </vt:lpstr>
      <vt:lpstr>PowerPoint Presentation</vt:lpstr>
      <vt:lpstr>Utility Vectors </vt:lpstr>
      <vt:lpstr>PowerPoint Presentation</vt:lpstr>
      <vt:lpstr>Linguistic Terms </vt:lpstr>
      <vt:lpstr>PowerPoint Presentation</vt:lpstr>
      <vt:lpstr>Selected Subsets of A</vt:lpstr>
      <vt:lpstr>PowerPoint Presentation</vt:lpstr>
      <vt:lpstr>Fuzzy Selected Subsets of S </vt:lpstr>
      <vt:lpstr>PowerPoint Presentation</vt:lpstr>
      <vt:lpstr>Normal Preference Relation </vt:lpstr>
      <vt:lpstr>Fuzzy Preference Relation </vt:lpstr>
      <vt:lpstr>PowerPoint Presentation</vt:lpstr>
      <vt:lpstr>PowerPoint Presentation</vt:lpstr>
      <vt:lpstr>Penyeragaman Format Preferensi</vt:lpstr>
      <vt:lpstr>Ordered vectors to fuzzy preference relations </vt:lpstr>
      <vt:lpstr>PowerPoint Presentation</vt:lpstr>
      <vt:lpstr>Utility vectors to fuzzy preference relations </vt:lpstr>
      <vt:lpstr>PowerPoint Presentation</vt:lpstr>
      <vt:lpstr>Linguistic term vectors to fuzzy preference relations </vt:lpstr>
      <vt:lpstr>PowerPoint Presentation</vt:lpstr>
      <vt:lpstr>PowerPoint Presentation</vt:lpstr>
      <vt:lpstr>PowerPoint Presentation</vt:lpstr>
      <vt:lpstr>Selected Subsets to fuzzy preference relations </vt:lpstr>
      <vt:lpstr>PowerPoint Presentation</vt:lpstr>
      <vt:lpstr>Fuzzy Selected Subsets to fuzzy preference relations </vt:lpstr>
      <vt:lpstr>PowerPoint Presentation</vt:lpstr>
      <vt:lpstr>PowerPoint Presentation</vt:lpstr>
      <vt:lpstr>Fuzzy MADM dengan Indeks Kekuatan &amp; Kelemahan</vt:lpstr>
      <vt:lpstr>Gambaran umum</vt:lpstr>
      <vt:lpstr>Algoritma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Contoh: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Operator-operator agregasi untuk Fuzzy Group Decision Making</vt:lpstr>
      <vt:lpstr>Fuzzy Quantifier</vt:lpstr>
      <vt:lpstr>PowerPoint Presentation</vt:lpstr>
      <vt:lpstr>PowerPoint Presentation</vt:lpstr>
      <vt:lpstr>PowerPoint Presentation</vt:lpstr>
      <vt:lpstr>PowerPoint Presentation</vt:lpstr>
      <vt:lpstr>Ordered Weighted Averaging (OWA)</vt:lpstr>
      <vt:lpstr>PowerPoint Presentation</vt:lpstr>
      <vt:lpstr>Contoh</vt:lpstr>
      <vt:lpstr>PowerPoint Presentation</vt:lpstr>
      <vt:lpstr>PowerPoint Presentation</vt:lpstr>
      <vt:lpstr>PowerPoint Presentation</vt:lpstr>
      <vt:lpstr>Induced Ordered Weighted Averaging (IOWA) </vt:lpstr>
      <vt:lpstr>Contoh</vt:lpstr>
      <vt:lpstr>PowerPoint Presentation</vt:lpstr>
      <vt:lpstr>Importance Induced Ordered Weighted Averaging (I-IOWA) </vt:lpstr>
      <vt:lpstr>PowerPoint Presentation</vt:lpstr>
      <vt:lpstr>Contoh</vt:lpstr>
      <vt:lpstr>PowerPoint Presentation</vt:lpstr>
      <vt:lpstr>PowerPoint Presentation</vt:lpstr>
      <vt:lpstr>PowerPoint Presentation</vt:lpstr>
      <vt:lpstr>PowerPoint Presentation</vt:lpstr>
      <vt:lpstr>Consistency Induced Ordered Weighted Averaging (C-IOWA) </vt:lpstr>
      <vt:lpstr>PowerPoint Presentation</vt:lpstr>
      <vt:lpstr>PowerPoint Presentation</vt:lpstr>
      <vt:lpstr>PowerPoint Presentation</vt:lpstr>
      <vt:lpstr>Contoh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PENDAHULUAN</vt:lpstr>
      <vt:lpstr>PENDAHULUAN</vt:lpstr>
      <vt:lpstr>PENDAHULUAN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Yulif</dc:creator>
  <cp:lastModifiedBy>Windows User</cp:lastModifiedBy>
  <cp:revision>459</cp:revision>
  <cp:lastPrinted>2015-09-17T08:41:14Z</cp:lastPrinted>
  <dcterms:created xsi:type="dcterms:W3CDTF">2010-04-18T12:06:30Z</dcterms:created>
  <dcterms:modified xsi:type="dcterms:W3CDTF">2018-04-21T04:45:00Z</dcterms:modified>
</cp:coreProperties>
</file>