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91" r:id="rId3"/>
    <p:sldId id="295" r:id="rId4"/>
    <p:sldId id="335" r:id="rId5"/>
    <p:sldId id="336" r:id="rId6"/>
    <p:sldId id="337" r:id="rId7"/>
    <p:sldId id="297" r:id="rId8"/>
    <p:sldId id="298" r:id="rId9"/>
    <p:sldId id="299" r:id="rId10"/>
    <p:sldId id="300" r:id="rId11"/>
    <p:sldId id="301" r:id="rId12"/>
    <p:sldId id="338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42" r:id="rId27"/>
    <p:sldId id="343" r:id="rId28"/>
    <p:sldId id="339" r:id="rId29"/>
    <p:sldId id="345" r:id="rId30"/>
    <p:sldId id="362" r:id="rId31"/>
    <p:sldId id="357" r:id="rId32"/>
    <p:sldId id="358" r:id="rId33"/>
    <p:sldId id="359" r:id="rId34"/>
    <p:sldId id="360" r:id="rId35"/>
    <p:sldId id="361" r:id="rId36"/>
    <p:sldId id="350" r:id="rId37"/>
    <p:sldId id="351" r:id="rId38"/>
    <p:sldId id="356" r:id="rId39"/>
    <p:sldId id="363" r:id="rId40"/>
    <p:sldId id="364" r:id="rId41"/>
    <p:sldId id="365" r:id="rId42"/>
    <p:sldId id="368" r:id="rId43"/>
    <p:sldId id="369" r:id="rId44"/>
    <p:sldId id="371" r:id="rId45"/>
    <p:sldId id="372" r:id="rId46"/>
    <p:sldId id="374" r:id="rId47"/>
  </p:sldIdLst>
  <p:sldSz cx="9144000" cy="6858000" type="screen4x3"/>
  <p:notesSz cx="6761163" cy="9942513"/>
  <p:custDataLst>
    <p:tags r:id="rId5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" initials="R" lastIdx="4" clrIdx="0">
    <p:extLst>
      <p:ext uri="{19B8F6BF-5375-455C-9EA6-DF929625EA0E}">
        <p15:presenceInfo xmlns:p15="http://schemas.microsoft.com/office/powerpoint/2012/main" userId="R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0409" autoAdjust="0"/>
  </p:normalViewPr>
  <p:slideViewPr>
    <p:cSldViewPr>
      <p:cViewPr varScale="1">
        <p:scale>
          <a:sx n="62" d="100"/>
          <a:sy n="62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DDAD-591B-4217-B96A-323B84A14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2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231-9198-4C99-9FBD-A70F6638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337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26D9-A5A6-41AF-8A00-46949A839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FUZZY INFERENCE SYSTEM (FIS) - MAMDANI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:TIF ........,  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DOT (Product)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001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AU" smtClean="0"/>
              <a:t>Fungsi ini akan menskala output himpunan fuzzy</a:t>
            </a: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8A30F-9B1B-49E6-B34E-B0280CCF14D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42888" y="2357438"/>
            <a:ext cx="8658225" cy="3900487"/>
            <a:chOff x="153" y="1262"/>
            <a:chExt cx="5454" cy="2457"/>
          </a:xfrm>
        </p:grpSpPr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153" y="1262"/>
              <a:ext cx="5454" cy="245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79" name="AutoShape 6"/>
            <p:cNvSpPr>
              <a:spLocks noChangeArrowheads="1"/>
            </p:cNvSpPr>
            <p:nvPr/>
          </p:nvSpPr>
          <p:spPr bwMode="auto">
            <a:xfrm>
              <a:off x="1903" y="2244"/>
              <a:ext cx="614" cy="97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0" name="AutoShape 7"/>
            <p:cNvSpPr>
              <a:spLocks noChangeArrowheads="1"/>
            </p:cNvSpPr>
            <p:nvPr/>
          </p:nvSpPr>
          <p:spPr bwMode="auto">
            <a:xfrm>
              <a:off x="3458" y="2244"/>
              <a:ext cx="467" cy="979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1" name="Line 8"/>
            <p:cNvSpPr>
              <a:spLocks noChangeShapeType="1"/>
            </p:cNvSpPr>
            <p:nvPr/>
          </p:nvSpPr>
          <p:spPr bwMode="auto">
            <a:xfrm>
              <a:off x="435" y="3212"/>
              <a:ext cx="1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9"/>
            <p:cNvSpPr>
              <a:spLocks noChangeShapeType="1"/>
            </p:cNvSpPr>
            <p:nvPr/>
          </p:nvSpPr>
          <p:spPr bwMode="auto">
            <a:xfrm flipV="1">
              <a:off x="435" y="2025"/>
              <a:ext cx="1" cy="1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0"/>
            <p:cNvSpPr>
              <a:spLocks noChangeShapeType="1"/>
            </p:cNvSpPr>
            <p:nvPr/>
          </p:nvSpPr>
          <p:spPr bwMode="auto">
            <a:xfrm>
              <a:off x="1692" y="3228"/>
              <a:ext cx="1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1"/>
            <p:cNvSpPr>
              <a:spLocks noChangeShapeType="1"/>
            </p:cNvSpPr>
            <p:nvPr/>
          </p:nvSpPr>
          <p:spPr bwMode="auto">
            <a:xfrm flipV="1">
              <a:off x="1693" y="2041"/>
              <a:ext cx="1" cy="1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2"/>
            <p:cNvSpPr>
              <a:spLocks noChangeShapeType="1"/>
            </p:cNvSpPr>
            <p:nvPr/>
          </p:nvSpPr>
          <p:spPr bwMode="auto">
            <a:xfrm>
              <a:off x="3061" y="3223"/>
              <a:ext cx="1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3"/>
            <p:cNvSpPr>
              <a:spLocks noChangeShapeType="1"/>
            </p:cNvSpPr>
            <p:nvPr/>
          </p:nvSpPr>
          <p:spPr bwMode="auto">
            <a:xfrm flipV="1">
              <a:off x="3061" y="2047"/>
              <a:ext cx="1" cy="1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AutoShape 14"/>
            <p:cNvSpPr>
              <a:spLocks noChangeArrowheads="1"/>
            </p:cNvSpPr>
            <p:nvPr/>
          </p:nvSpPr>
          <p:spPr bwMode="auto">
            <a:xfrm>
              <a:off x="2940" y="2041"/>
              <a:ext cx="52" cy="1238"/>
            </a:xfrm>
            <a:prstGeom prst="chevron">
              <a:avLst>
                <a:gd name="adj" fmla="val 87713"/>
              </a:avLst>
            </a:prstGeom>
            <a:solidFill>
              <a:srgbClr val="FFFFFF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8" name="Freeform 15"/>
            <p:cNvSpPr>
              <a:spLocks/>
            </p:cNvSpPr>
            <p:nvPr/>
          </p:nvSpPr>
          <p:spPr bwMode="auto">
            <a:xfrm flipH="1">
              <a:off x="802" y="2218"/>
              <a:ext cx="600" cy="990"/>
            </a:xfrm>
            <a:custGeom>
              <a:avLst/>
              <a:gdLst>
                <a:gd name="T0" fmla="*/ 0 w 1868"/>
                <a:gd name="T1" fmla="*/ 2 h 1319"/>
                <a:gd name="T2" fmla="*/ 0 w 1868"/>
                <a:gd name="T3" fmla="*/ 4 h 1319"/>
                <a:gd name="T4" fmla="*/ 0 w 1868"/>
                <a:gd name="T5" fmla="*/ 21 h 1319"/>
                <a:gd name="T6" fmla="*/ 0 w 1868"/>
                <a:gd name="T7" fmla="*/ 57 h 1319"/>
                <a:gd name="T8" fmla="*/ 0 w 1868"/>
                <a:gd name="T9" fmla="*/ 71 h 1319"/>
                <a:gd name="T10" fmla="*/ 0 w 1868"/>
                <a:gd name="T11" fmla="*/ 74 h 1319"/>
                <a:gd name="T12" fmla="*/ 0 w 1868"/>
                <a:gd name="T13" fmla="*/ 75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9" name="Text Box 16"/>
            <p:cNvSpPr txBox="1">
              <a:spLocks noChangeArrowheads="1"/>
            </p:cNvSpPr>
            <p:nvPr/>
          </p:nvSpPr>
          <p:spPr bwMode="auto">
            <a:xfrm>
              <a:off x="478" y="2058"/>
              <a:ext cx="53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>
                  <a:solidFill>
                    <a:srgbClr val="660033"/>
                  </a:solidFill>
                  <a:latin typeface="Arial Narrow" pitchFamily="34" charset="0"/>
                </a:rPr>
                <a:t>NAIK</a:t>
              </a:r>
              <a:endParaRPr lang="en-US">
                <a:solidFill>
                  <a:srgbClr val="660033"/>
                </a:solidFill>
                <a:latin typeface="Arial Narrow" pitchFamily="34" charset="0"/>
              </a:endParaRPr>
            </a:p>
          </p:txBody>
        </p:sp>
        <p:sp>
          <p:nvSpPr>
            <p:cNvPr id="11290" name="Line 17"/>
            <p:cNvSpPr>
              <a:spLocks noChangeShapeType="1"/>
            </p:cNvSpPr>
            <p:nvPr/>
          </p:nvSpPr>
          <p:spPr bwMode="auto">
            <a:xfrm>
              <a:off x="4270" y="3223"/>
              <a:ext cx="1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8"/>
            <p:cNvSpPr>
              <a:spLocks noChangeShapeType="1"/>
            </p:cNvSpPr>
            <p:nvPr/>
          </p:nvSpPr>
          <p:spPr bwMode="auto">
            <a:xfrm flipV="1">
              <a:off x="4271" y="2047"/>
              <a:ext cx="1" cy="1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9"/>
            <p:cNvSpPr>
              <a:spLocks noChangeShapeType="1"/>
            </p:cNvSpPr>
            <p:nvPr/>
          </p:nvSpPr>
          <p:spPr bwMode="auto">
            <a:xfrm>
              <a:off x="1402" y="2228"/>
              <a:ext cx="1" cy="9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288" y="3309"/>
              <a:ext cx="5184" cy="26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808080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AU" sz="1600" b="1">
                  <a:solidFill>
                    <a:srgbClr val="FFFF99"/>
                  </a:solidFill>
                  <a:latin typeface="Times New Roman" pitchFamily="18" charset="0"/>
                </a:rPr>
                <a:t>IF Permintaan NAIK AND Persediaan SEDANG THEN Produksi Barang NORMAL</a:t>
              </a:r>
              <a:endParaRPr lang="en-US" sz="1600" b="1">
                <a:solidFill>
                  <a:srgbClr val="FFFF99"/>
                </a:solidFill>
                <a:latin typeface="Times New Roman" pitchFamily="18" charset="0"/>
              </a:endParaRPr>
            </a:p>
          </p:txBody>
        </p:sp>
        <p:sp>
          <p:nvSpPr>
            <p:cNvPr id="11294" name="Text Box 21"/>
            <p:cNvSpPr txBox="1">
              <a:spLocks noChangeArrowheads="1"/>
            </p:cNvSpPr>
            <p:nvPr/>
          </p:nvSpPr>
          <p:spPr bwMode="auto">
            <a:xfrm>
              <a:off x="1731" y="2025"/>
              <a:ext cx="669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>
                  <a:solidFill>
                    <a:schemeClr val="tx2"/>
                  </a:solidFill>
                  <a:latin typeface="Arial Narrow" pitchFamily="34" charset="0"/>
                </a:rPr>
                <a:t>SEDANG</a:t>
              </a:r>
              <a:endParaRPr lang="en-US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11295" name="Text Box 22"/>
            <p:cNvSpPr txBox="1">
              <a:spLocks noChangeArrowheads="1"/>
            </p:cNvSpPr>
            <p:nvPr/>
          </p:nvSpPr>
          <p:spPr bwMode="auto">
            <a:xfrm>
              <a:off x="3095" y="2013"/>
              <a:ext cx="55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>
                  <a:solidFill>
                    <a:srgbClr val="4B3591"/>
                  </a:solidFill>
                  <a:latin typeface="Arial Narrow" pitchFamily="34" charset="0"/>
                </a:rPr>
                <a:t>NORMAL</a:t>
              </a:r>
              <a:endParaRPr lang="en-US">
                <a:solidFill>
                  <a:srgbClr val="4B3591"/>
                </a:solidFill>
                <a:latin typeface="Arial Narrow" pitchFamily="34" charset="0"/>
              </a:endParaRPr>
            </a:p>
          </p:txBody>
        </p:sp>
        <p:sp>
          <p:nvSpPr>
            <p:cNvPr id="11296" name="Text Box 23"/>
            <p:cNvSpPr txBox="1">
              <a:spLocks noChangeArrowheads="1"/>
            </p:cNvSpPr>
            <p:nvPr/>
          </p:nvSpPr>
          <p:spPr bwMode="auto">
            <a:xfrm>
              <a:off x="2400" y="1464"/>
              <a:ext cx="877" cy="49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b="1" i="1">
                  <a:solidFill>
                    <a:srgbClr val="000099"/>
                  </a:solidFill>
                  <a:latin typeface="Arial Narrow" pitchFamily="34" charset="0"/>
                </a:rPr>
                <a:t>Aplikasi Operator AND</a:t>
              </a:r>
              <a:endParaRPr lang="en-US" b="1" i="1">
                <a:solidFill>
                  <a:srgbClr val="000099"/>
                </a:solidFill>
                <a:latin typeface="Arial Narrow" pitchFamily="34" charset="0"/>
              </a:endParaRPr>
            </a:p>
          </p:txBody>
        </p:sp>
        <p:sp>
          <p:nvSpPr>
            <p:cNvPr id="11297" name="Text Box 24"/>
            <p:cNvSpPr txBox="1">
              <a:spLocks noChangeArrowheads="1"/>
            </p:cNvSpPr>
            <p:nvPr/>
          </p:nvSpPr>
          <p:spPr bwMode="auto">
            <a:xfrm>
              <a:off x="3552" y="1464"/>
              <a:ext cx="1440" cy="432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b="1" i="1">
                  <a:solidFill>
                    <a:srgbClr val="000099"/>
                  </a:solidFill>
                  <a:latin typeface="Arial Narrow" pitchFamily="34" charset="0"/>
                </a:rPr>
                <a:t>Aplikasi fungsi implikasi Dot (Product)</a:t>
              </a:r>
              <a:endParaRPr lang="en-US" b="1" i="1">
                <a:solidFill>
                  <a:srgbClr val="000099"/>
                </a:solidFill>
                <a:latin typeface="Arial Narrow" pitchFamily="34" charset="0"/>
              </a:endParaRPr>
            </a:p>
          </p:txBody>
        </p:sp>
      </p:grpSp>
      <p:sp>
        <p:nvSpPr>
          <p:cNvPr id="28" name="AutoShape 25"/>
          <p:cNvSpPr>
            <a:spLocks noChangeArrowheads="1"/>
          </p:cNvSpPr>
          <p:nvPr/>
        </p:nvSpPr>
        <p:spPr bwMode="auto">
          <a:xfrm>
            <a:off x="7327900" y="4849813"/>
            <a:ext cx="739775" cy="620712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1771650" y="4849813"/>
            <a:ext cx="209550" cy="609600"/>
          </a:xfrm>
          <a:prstGeom prst="upArrow">
            <a:avLst>
              <a:gd name="adj1" fmla="val 50000"/>
              <a:gd name="adj2" fmla="val 72727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1866900" y="4792663"/>
            <a:ext cx="2895600" cy="171450"/>
          </a:xfrm>
          <a:prstGeom prst="rightArrow">
            <a:avLst>
              <a:gd name="adj1" fmla="val 50000"/>
              <a:gd name="adj2" fmla="val 422222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AutoShape 28"/>
          <p:cNvSpPr>
            <a:spLocks noChangeArrowheads="1"/>
          </p:cNvSpPr>
          <p:nvPr/>
        </p:nvSpPr>
        <p:spPr bwMode="auto">
          <a:xfrm>
            <a:off x="3295650" y="4278313"/>
            <a:ext cx="228600" cy="1181100"/>
          </a:xfrm>
          <a:prstGeom prst="upArrow">
            <a:avLst>
              <a:gd name="adj1" fmla="val 50000"/>
              <a:gd name="adj2" fmla="val 129167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" name="AutoShape 29"/>
          <p:cNvSpPr>
            <a:spLocks noChangeArrowheads="1"/>
          </p:cNvSpPr>
          <p:nvPr/>
        </p:nvSpPr>
        <p:spPr bwMode="auto">
          <a:xfrm>
            <a:off x="3390900" y="4164013"/>
            <a:ext cx="1295400" cy="209550"/>
          </a:xfrm>
          <a:prstGeom prst="rightArrow">
            <a:avLst>
              <a:gd name="adj1" fmla="val 50000"/>
              <a:gd name="adj2" fmla="val 154545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4762500" y="4792663"/>
            <a:ext cx="2895600" cy="171450"/>
          </a:xfrm>
          <a:prstGeom prst="rightArrow">
            <a:avLst>
              <a:gd name="adj1" fmla="val 50000"/>
              <a:gd name="adj2" fmla="val 422222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35256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inferensi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627A3-E7E6-46DA-9261-F49C3A3D08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KOMPOSISI ATURAN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31943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inferensi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 eaLnBrk="1" hangingPunct="1">
              <a:buFont typeface="+mj-lt"/>
              <a:buAutoNum type="alphaL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Max</a:t>
            </a:r>
          </a:p>
          <a:p>
            <a:pPr marL="457200" indent="-457200" eaLnBrk="1" hangingPunct="1">
              <a:buFont typeface="+mj-lt"/>
              <a:buAutoNum type="alphaL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Additive</a:t>
            </a:r>
          </a:p>
          <a:p>
            <a:pPr marL="457200" indent="-457200" eaLnBrk="1" hangingPunct="1">
              <a:buFont typeface="+mj-lt"/>
              <a:buAutoNum type="alphaL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Probabilistik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 (PROBOR)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627A3-E7E6-46DA-9261-F49C3A3D082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KOMPOSISI ATURAN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502952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Metode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MAX (Maximum)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400" dirty="0" err="1" smtClean="0"/>
              <a:t>Solusi</a:t>
            </a:r>
            <a:r>
              <a:rPr lang="en-AU" sz="2400" dirty="0" smtClean="0"/>
              <a:t> </a:t>
            </a:r>
            <a:r>
              <a:rPr lang="en-AU" sz="2400" dirty="0" err="1" smtClean="0"/>
              <a:t>himpunan</a:t>
            </a:r>
            <a:r>
              <a:rPr lang="en-AU" sz="2400" dirty="0" smtClean="0"/>
              <a:t> fuzzy </a:t>
            </a:r>
            <a:r>
              <a:rPr lang="en-AU" sz="2400" dirty="0" err="1" smtClean="0"/>
              <a:t>diperoleh</a:t>
            </a:r>
            <a:r>
              <a:rPr lang="en-AU" sz="2400" dirty="0" smtClean="0"/>
              <a:t>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</a:t>
            </a:r>
            <a:r>
              <a:rPr lang="en-AU" sz="2400" dirty="0" err="1" smtClean="0"/>
              <a:t>cara</a:t>
            </a:r>
            <a:r>
              <a:rPr lang="en-AU" sz="2400" dirty="0" smtClean="0"/>
              <a:t> </a:t>
            </a:r>
            <a:r>
              <a:rPr lang="en-AU" sz="2400" dirty="0" err="1" smtClean="0"/>
              <a:t>mengambil</a:t>
            </a:r>
            <a:r>
              <a:rPr lang="en-AU" sz="2400" dirty="0" smtClean="0"/>
              <a:t> </a:t>
            </a:r>
            <a:r>
              <a:rPr lang="en-AU" sz="2400" dirty="0" err="1" smtClean="0"/>
              <a:t>nilai</a:t>
            </a:r>
            <a:r>
              <a:rPr lang="en-AU" sz="2400" dirty="0" smtClean="0"/>
              <a:t> </a:t>
            </a:r>
            <a:r>
              <a:rPr lang="en-AU" sz="2400" dirty="0" err="1" smtClean="0"/>
              <a:t>maksimum</a:t>
            </a:r>
            <a:r>
              <a:rPr lang="en-AU" sz="2400" dirty="0" smtClean="0"/>
              <a:t> </a:t>
            </a:r>
            <a:r>
              <a:rPr lang="en-AU" sz="2400" dirty="0" err="1" smtClean="0"/>
              <a:t>aturan</a:t>
            </a:r>
            <a:r>
              <a:rPr lang="en-AU" sz="2400" dirty="0" smtClean="0"/>
              <a:t>, </a:t>
            </a:r>
            <a:r>
              <a:rPr lang="en-AU" sz="2400" dirty="0" err="1" smtClean="0"/>
              <a:t>kemudian</a:t>
            </a:r>
            <a:r>
              <a:rPr lang="en-AU" sz="2400" dirty="0" smtClean="0"/>
              <a:t> </a:t>
            </a:r>
            <a:r>
              <a:rPr lang="en-AU" sz="2400" dirty="0" err="1" smtClean="0"/>
              <a:t>menggunakannya</a:t>
            </a:r>
            <a:r>
              <a:rPr lang="en-AU" sz="2400" dirty="0" smtClean="0"/>
              <a:t> </a:t>
            </a:r>
            <a:r>
              <a:rPr lang="en-AU" sz="2400" dirty="0" err="1" smtClean="0"/>
              <a:t>untuk</a:t>
            </a:r>
            <a:r>
              <a:rPr lang="en-AU" sz="2400" dirty="0" smtClean="0"/>
              <a:t> </a:t>
            </a:r>
            <a:r>
              <a:rPr lang="en-AU" sz="2400" dirty="0" err="1" smtClean="0"/>
              <a:t>memodifikasi</a:t>
            </a:r>
            <a:r>
              <a:rPr lang="en-AU" sz="2400" dirty="0" smtClean="0"/>
              <a:t> </a:t>
            </a:r>
            <a:r>
              <a:rPr lang="en-AU" sz="2400" dirty="0" err="1" smtClean="0"/>
              <a:t>daerah</a:t>
            </a:r>
            <a:r>
              <a:rPr lang="en-AU" sz="2400" dirty="0" smtClean="0"/>
              <a:t> fuzzy, dan </a:t>
            </a:r>
            <a:r>
              <a:rPr lang="en-AU" sz="2400" dirty="0" err="1" smtClean="0"/>
              <a:t>mengaplikasikannya</a:t>
            </a:r>
            <a:r>
              <a:rPr lang="en-AU" sz="2400" dirty="0" smtClean="0"/>
              <a:t> </a:t>
            </a:r>
            <a:r>
              <a:rPr lang="en-AU" sz="2400" dirty="0" err="1" smtClean="0"/>
              <a:t>ke</a:t>
            </a:r>
            <a:r>
              <a:rPr lang="en-AU" sz="2400" dirty="0" smtClean="0"/>
              <a:t> output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</a:t>
            </a:r>
            <a:r>
              <a:rPr lang="en-AU" sz="2400" dirty="0" err="1" smtClean="0"/>
              <a:t>menggunakan</a:t>
            </a:r>
            <a:r>
              <a:rPr lang="en-AU" sz="2400" dirty="0" smtClean="0"/>
              <a:t> operator OR (union).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:</a:t>
            </a:r>
            <a:endParaRPr lang="en-AU" sz="24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	</a:t>
            </a:r>
            <a:r>
              <a:rPr lang="en-US" sz="24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2400" b="1" baseline="-25000" dirty="0" err="1" smtClean="0">
                <a:solidFill>
                  <a:srgbClr val="CC0000"/>
                </a:solidFill>
              </a:rPr>
              <a:t>sf</a:t>
            </a:r>
            <a:r>
              <a:rPr lang="en-US" sz="2400" b="1" dirty="0" smtClean="0">
                <a:solidFill>
                  <a:srgbClr val="CC0000"/>
                </a:solidFill>
              </a:rPr>
              <a:t>[x</a:t>
            </a:r>
            <a:r>
              <a:rPr lang="en-US" sz="2400" b="1" baseline="-25000" dirty="0" smtClean="0">
                <a:solidFill>
                  <a:srgbClr val="CC0000"/>
                </a:solidFill>
              </a:rPr>
              <a:t>i</a:t>
            </a:r>
            <a:r>
              <a:rPr lang="en-US" sz="2400" b="1" dirty="0" smtClean="0">
                <a:solidFill>
                  <a:srgbClr val="CC0000"/>
                </a:solidFill>
              </a:rPr>
              <a:t>]</a:t>
            </a:r>
            <a:r>
              <a:rPr lang="en-US" sz="2400" b="1" dirty="0" smtClean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</a:rPr>
              <a:t>=</a:t>
            </a:r>
            <a:r>
              <a:rPr lang="en-US" sz="2400" b="1" dirty="0" smtClean="0">
                <a:solidFill>
                  <a:srgbClr val="CC0000"/>
                </a:solidFill>
                <a:latin typeface="Courier New" pitchFamily="49" charset="0"/>
              </a:rPr>
              <a:t> max(</a:t>
            </a:r>
            <a:r>
              <a:rPr lang="en-US" sz="24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2400" b="1" baseline="-25000" dirty="0" err="1" smtClean="0">
                <a:solidFill>
                  <a:srgbClr val="CC0000"/>
                </a:solidFill>
              </a:rPr>
              <a:t>sf</a:t>
            </a:r>
            <a:r>
              <a:rPr lang="en-US" sz="2400" b="1" dirty="0" smtClean="0">
                <a:solidFill>
                  <a:srgbClr val="CC0000"/>
                </a:solidFill>
              </a:rPr>
              <a:t>[x</a:t>
            </a:r>
            <a:r>
              <a:rPr lang="en-US" sz="2400" b="1" baseline="-25000" dirty="0" smtClean="0">
                <a:solidFill>
                  <a:srgbClr val="CC0000"/>
                </a:solidFill>
              </a:rPr>
              <a:t>i</a:t>
            </a:r>
            <a:r>
              <a:rPr lang="en-US" sz="2400" b="1" dirty="0" smtClean="0">
                <a:solidFill>
                  <a:srgbClr val="CC0000"/>
                </a:solidFill>
              </a:rPr>
              <a:t>],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2400" b="1" baseline="-25000" dirty="0" err="1" smtClean="0">
                <a:solidFill>
                  <a:srgbClr val="CC0000"/>
                </a:solidFill>
              </a:rPr>
              <a:t>kf</a:t>
            </a:r>
            <a:r>
              <a:rPr lang="en-US" sz="2400" b="1" dirty="0" smtClean="0">
                <a:solidFill>
                  <a:srgbClr val="CC0000"/>
                </a:solidFill>
              </a:rPr>
              <a:t>[x</a:t>
            </a:r>
            <a:r>
              <a:rPr lang="en-US" sz="2400" b="1" baseline="-25000" dirty="0" smtClean="0">
                <a:solidFill>
                  <a:srgbClr val="CC0000"/>
                </a:solidFill>
              </a:rPr>
              <a:t>i</a:t>
            </a:r>
            <a:r>
              <a:rPr lang="en-US" sz="2400" b="1" dirty="0" smtClean="0">
                <a:solidFill>
                  <a:srgbClr val="CC0000"/>
                </a:solidFill>
              </a:rPr>
              <a:t>])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/>
              <a:t>sf</a:t>
            </a:r>
            <a:r>
              <a:rPr lang="en-US" sz="2400" dirty="0" smtClean="0"/>
              <a:t>[x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] =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fuzzy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-i;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400" dirty="0" err="1" smtClean="0">
                <a:latin typeface="Symbol" pitchFamily="18" charset="2"/>
              </a:rPr>
              <a:t>m</a:t>
            </a:r>
            <a:r>
              <a:rPr lang="en-AU" sz="2400" baseline="-25000" dirty="0" err="1" smtClean="0"/>
              <a:t>kf</a:t>
            </a:r>
            <a:r>
              <a:rPr lang="en-AU" sz="2400" dirty="0" smtClean="0"/>
              <a:t>[x</a:t>
            </a:r>
            <a:r>
              <a:rPr lang="en-AU" sz="2400" baseline="-25000" dirty="0" smtClean="0"/>
              <a:t>i</a:t>
            </a:r>
            <a:r>
              <a:rPr lang="en-AU" sz="2400" dirty="0" smtClean="0"/>
              <a:t>] = </a:t>
            </a:r>
            <a:r>
              <a:rPr lang="en-AU" sz="2400" dirty="0" err="1" smtClean="0"/>
              <a:t>nilai</a:t>
            </a:r>
            <a:r>
              <a:rPr lang="en-AU" sz="2400" dirty="0" smtClean="0"/>
              <a:t> </a:t>
            </a:r>
            <a:r>
              <a:rPr lang="en-AU" sz="2400" dirty="0" err="1" smtClean="0"/>
              <a:t>keanggotaan</a:t>
            </a:r>
            <a:r>
              <a:rPr lang="en-AU" sz="2400" dirty="0" smtClean="0"/>
              <a:t> </a:t>
            </a:r>
            <a:r>
              <a:rPr lang="en-AU" sz="2400" dirty="0" err="1" smtClean="0"/>
              <a:t>konsekuen</a:t>
            </a:r>
            <a:r>
              <a:rPr lang="en-AU" sz="2400" dirty="0" smtClean="0"/>
              <a:t> fuzzy </a:t>
            </a:r>
            <a:r>
              <a:rPr lang="en-AU" sz="2400" dirty="0" err="1" smtClean="0"/>
              <a:t>aturan</a:t>
            </a:r>
            <a:r>
              <a:rPr lang="en-AU" sz="2400" dirty="0" smtClean="0"/>
              <a:t> </a:t>
            </a:r>
            <a:r>
              <a:rPr lang="en-AU" sz="2400" dirty="0" err="1" smtClean="0"/>
              <a:t>ke</a:t>
            </a:r>
            <a:r>
              <a:rPr lang="en-AU" sz="2400" dirty="0" smtClean="0"/>
              <a:t>-i;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AU" sz="2400" dirty="0" smtClean="0"/>
          </a:p>
          <a:p>
            <a:pPr eaLnBrk="1" hangingPunct="1">
              <a:lnSpc>
                <a:spcPct val="90000"/>
              </a:lnSpc>
            </a:pPr>
            <a:r>
              <a:rPr lang="en-AU" sz="2400" dirty="0" err="1" smtClean="0"/>
              <a:t>Apabila</a:t>
            </a:r>
            <a:r>
              <a:rPr lang="en-AU" sz="2400" dirty="0" smtClean="0"/>
              <a:t> </a:t>
            </a:r>
            <a:r>
              <a:rPr lang="en-AU" sz="2400" dirty="0" err="1" smtClean="0"/>
              <a:t>digunakan</a:t>
            </a:r>
            <a:r>
              <a:rPr lang="en-AU" sz="2400" dirty="0" smtClean="0"/>
              <a:t> </a:t>
            </a:r>
            <a:r>
              <a:rPr lang="en-AU" sz="2400" dirty="0" err="1" smtClean="0"/>
              <a:t>fungsi</a:t>
            </a:r>
            <a:r>
              <a:rPr lang="en-AU" sz="2400" dirty="0" smtClean="0"/>
              <a:t> </a:t>
            </a:r>
            <a:r>
              <a:rPr lang="en-AU" sz="2400" dirty="0" err="1" smtClean="0"/>
              <a:t>implikasi</a:t>
            </a:r>
            <a:r>
              <a:rPr lang="en-AU" sz="2400" dirty="0" smtClean="0"/>
              <a:t> MIN, </a:t>
            </a:r>
            <a:r>
              <a:rPr lang="en-AU" sz="2400" dirty="0" err="1" smtClean="0"/>
              <a:t>maka</a:t>
            </a:r>
            <a:r>
              <a:rPr lang="en-AU" sz="2400" dirty="0" smtClean="0"/>
              <a:t> </a:t>
            </a:r>
            <a:r>
              <a:rPr lang="en-AU" sz="2400" dirty="0" err="1" smtClean="0"/>
              <a:t>metode</a:t>
            </a:r>
            <a:r>
              <a:rPr lang="en-AU" sz="2400" dirty="0" smtClean="0"/>
              <a:t> </a:t>
            </a:r>
            <a:r>
              <a:rPr lang="en-AU" sz="2400" dirty="0" err="1" smtClean="0"/>
              <a:t>komposisi</a:t>
            </a:r>
            <a:r>
              <a:rPr lang="en-AU" sz="2400" dirty="0" smtClean="0"/>
              <a:t> </a:t>
            </a:r>
            <a:r>
              <a:rPr lang="en-AU" sz="2400" dirty="0" err="1" smtClean="0"/>
              <a:t>ini</a:t>
            </a:r>
            <a:r>
              <a:rPr lang="en-AU" sz="2400" dirty="0" smtClean="0"/>
              <a:t> </a:t>
            </a:r>
            <a:r>
              <a:rPr lang="en-AU" sz="2400" dirty="0" err="1" smtClean="0"/>
              <a:t>sering</a:t>
            </a:r>
            <a:r>
              <a:rPr lang="en-AU" sz="2400" dirty="0" smtClean="0"/>
              <a:t> </a:t>
            </a:r>
            <a:r>
              <a:rPr lang="en-AU" sz="2400" dirty="0" err="1" smtClean="0"/>
              <a:t>disebut</a:t>
            </a:r>
            <a:r>
              <a:rPr lang="en-AU" sz="2400" dirty="0" smtClean="0"/>
              <a:t>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</a:t>
            </a:r>
            <a:r>
              <a:rPr lang="en-AU" sz="2400" dirty="0" err="1" smtClean="0"/>
              <a:t>nama</a:t>
            </a:r>
            <a:r>
              <a:rPr lang="en-AU" sz="2400" dirty="0" smtClean="0"/>
              <a:t> MAX-MIN </a:t>
            </a:r>
            <a:r>
              <a:rPr lang="en-AU" sz="2400" dirty="0" err="1" smtClean="0"/>
              <a:t>atau</a:t>
            </a:r>
            <a:r>
              <a:rPr lang="en-AU" sz="2400" dirty="0" smtClean="0"/>
              <a:t> MIN-MAX </a:t>
            </a:r>
            <a:r>
              <a:rPr lang="en-AU" sz="2400" dirty="0" err="1" smtClean="0"/>
              <a:t>atau</a:t>
            </a:r>
            <a:r>
              <a:rPr lang="en-AU" sz="2400" dirty="0" smtClean="0"/>
              <a:t> MAMDANI.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EB76E-58BB-4815-905E-E47817E4E01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763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lvl="1" indent="-7938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Misalkan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ada</a:t>
            </a:r>
            <a:r>
              <a:rPr lang="en-US" sz="2400" dirty="0" smtClean="0">
                <a:latin typeface="Verdana" pitchFamily="34" charset="0"/>
              </a:rPr>
              <a:t> 3 </a:t>
            </a:r>
            <a:r>
              <a:rPr lang="en-US" sz="2400" dirty="0" err="1" smtClean="0">
                <a:latin typeface="Verdana" pitchFamily="34" charset="0"/>
              </a:rPr>
              <a:t>aturan</a:t>
            </a:r>
            <a:r>
              <a:rPr lang="en-US" sz="2400" dirty="0" smtClean="0">
                <a:latin typeface="Verdana" pitchFamily="34" charset="0"/>
              </a:rPr>
              <a:t> (</a:t>
            </a:r>
            <a:r>
              <a:rPr lang="en-US" sz="2400" dirty="0" err="1" smtClean="0">
                <a:latin typeface="Verdana" pitchFamily="34" charset="0"/>
              </a:rPr>
              <a:t>proposisi</a:t>
            </a:r>
            <a:r>
              <a:rPr lang="en-US" sz="2400" dirty="0" smtClean="0">
                <a:latin typeface="Verdana" pitchFamily="34" charset="0"/>
              </a:rPr>
              <a:t>) </a:t>
            </a:r>
            <a:r>
              <a:rPr lang="en-US" sz="2400" dirty="0" err="1" smtClean="0">
                <a:latin typeface="Verdana" pitchFamily="34" charset="0"/>
              </a:rPr>
              <a:t>sebagai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berikut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 marL="7938" lvl="1" indent="-7938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7938" lvl="1" indent="-7938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660033"/>
                </a:solidFill>
                <a:latin typeface="Courier New" pitchFamily="49" charset="0"/>
              </a:rPr>
              <a:t>[R1]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Biaya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Produksi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RENDAH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Permintaan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NAIK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Produksi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Barang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BERTAMBAH;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660033"/>
                </a:solidFill>
                <a:latin typeface="Courier New" pitchFamily="49" charset="0"/>
              </a:rPr>
              <a:t>[R2]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Biaya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Produksi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STANDAR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Produksi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Barang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NORMAL;</a:t>
            </a:r>
          </a:p>
          <a:p>
            <a:pPr marL="7938" lvl="1" indent="-7938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660033"/>
                </a:solidFill>
                <a:latin typeface="Courier New" pitchFamily="49" charset="0"/>
              </a:rPr>
              <a:t>[R3]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Biaya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Produksi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TINGGI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Courier New" pitchFamily="49" charset="0"/>
              </a:rPr>
              <a:t>Permintaan</a:t>
            </a:r>
            <a:r>
              <a:rPr lang="en-US" sz="2000" dirty="0" smtClean="0">
                <a:solidFill>
                  <a:srgbClr val="000099"/>
                </a:solidFill>
                <a:latin typeface="Courier New" pitchFamily="49" charset="0"/>
              </a:rPr>
              <a:t> TURUN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AU" sz="2000" dirty="0" smtClean="0">
                <a:solidFill>
                  <a:srgbClr val="000099"/>
                </a:solidFill>
                <a:latin typeface="Courier New" pitchFamily="49" charset="0"/>
              </a:rPr>
              <a:t>		</a:t>
            </a:r>
            <a:r>
              <a:rPr lang="en-AU" sz="2000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AU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AU" sz="2000" dirty="0" err="1" smtClean="0">
                <a:solidFill>
                  <a:srgbClr val="000099"/>
                </a:solidFill>
                <a:latin typeface="Courier New" pitchFamily="49" charset="0"/>
              </a:rPr>
              <a:t>Produksi</a:t>
            </a:r>
            <a:r>
              <a:rPr lang="en-AU" sz="2000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AU" sz="2000" dirty="0" err="1" smtClean="0">
                <a:solidFill>
                  <a:srgbClr val="000099"/>
                </a:solidFill>
                <a:latin typeface="Courier New" pitchFamily="49" charset="0"/>
              </a:rPr>
              <a:t>Barang</a:t>
            </a:r>
            <a:r>
              <a:rPr lang="en-AU" sz="2000" dirty="0" smtClean="0">
                <a:solidFill>
                  <a:srgbClr val="000099"/>
                </a:solidFill>
                <a:latin typeface="Courier New" pitchFamily="49" charset="0"/>
              </a:rPr>
              <a:t> BERKURANG;</a:t>
            </a:r>
            <a:endParaRPr lang="en-US" sz="2000" dirty="0" smtClean="0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C3C62-D712-4693-BA1C-1D99DDABDF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9713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22F54-2FC5-48F4-B329-E22043E819A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228600"/>
            <a:ext cx="8077200" cy="5913438"/>
            <a:chOff x="192" y="144"/>
            <a:chExt cx="5088" cy="3725"/>
          </a:xfrm>
        </p:grpSpPr>
        <p:sp>
          <p:nvSpPr>
            <p:cNvPr id="15366" name="Line 3"/>
            <p:cNvSpPr>
              <a:spLocks noChangeShapeType="1"/>
            </p:cNvSpPr>
            <p:nvPr/>
          </p:nvSpPr>
          <p:spPr bwMode="auto">
            <a:xfrm>
              <a:off x="954" y="3047"/>
              <a:ext cx="7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Line 4"/>
            <p:cNvSpPr>
              <a:spLocks noChangeShapeType="1"/>
            </p:cNvSpPr>
            <p:nvPr/>
          </p:nvSpPr>
          <p:spPr bwMode="auto">
            <a:xfrm flipV="1">
              <a:off x="954" y="2414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Line 5"/>
            <p:cNvSpPr>
              <a:spLocks noChangeShapeType="1"/>
            </p:cNvSpPr>
            <p:nvPr/>
          </p:nvSpPr>
          <p:spPr bwMode="auto">
            <a:xfrm>
              <a:off x="1827" y="3056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6"/>
            <p:cNvSpPr>
              <a:spLocks noChangeShapeType="1"/>
            </p:cNvSpPr>
            <p:nvPr/>
          </p:nvSpPr>
          <p:spPr bwMode="auto">
            <a:xfrm flipV="1">
              <a:off x="1828" y="2423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7"/>
            <p:cNvSpPr>
              <a:spLocks noChangeShapeType="1"/>
            </p:cNvSpPr>
            <p:nvPr/>
          </p:nvSpPr>
          <p:spPr bwMode="auto">
            <a:xfrm>
              <a:off x="2778" y="3061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8"/>
            <p:cNvSpPr>
              <a:spLocks noChangeShapeType="1"/>
            </p:cNvSpPr>
            <p:nvPr/>
          </p:nvSpPr>
          <p:spPr bwMode="auto">
            <a:xfrm flipV="1">
              <a:off x="2778" y="2434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9"/>
            <p:cNvSpPr>
              <a:spLocks noChangeShapeType="1"/>
            </p:cNvSpPr>
            <p:nvPr/>
          </p:nvSpPr>
          <p:spPr bwMode="auto">
            <a:xfrm flipV="1">
              <a:off x="1253" y="3000"/>
              <a:ext cx="0" cy="5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0"/>
            <p:cNvSpPr>
              <a:spLocks noChangeShapeType="1"/>
            </p:cNvSpPr>
            <p:nvPr/>
          </p:nvSpPr>
          <p:spPr bwMode="auto">
            <a:xfrm>
              <a:off x="1250" y="3012"/>
              <a:ext cx="142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1014" y="2400"/>
              <a:ext cx="378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tinggi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375" name="Text Box 12"/>
            <p:cNvSpPr txBox="1">
              <a:spLocks noChangeArrowheads="1"/>
            </p:cNvSpPr>
            <p:nvPr/>
          </p:nvSpPr>
          <p:spPr bwMode="auto">
            <a:xfrm>
              <a:off x="2829" y="2408"/>
              <a:ext cx="48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berkurang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376" name="AutoShape 13"/>
            <p:cNvSpPr>
              <a:spLocks noChangeArrowheads="1"/>
            </p:cNvSpPr>
            <p:nvPr/>
          </p:nvSpPr>
          <p:spPr bwMode="auto">
            <a:xfrm>
              <a:off x="2694" y="2423"/>
              <a:ext cx="36" cy="660"/>
            </a:xfrm>
            <a:prstGeom prst="chevron">
              <a:avLst>
                <a:gd name="adj" fmla="val 87713"/>
              </a:avLst>
            </a:prstGeom>
            <a:solidFill>
              <a:srgbClr val="FFFFFF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77" name="Freeform 14"/>
            <p:cNvSpPr>
              <a:spLocks/>
            </p:cNvSpPr>
            <p:nvPr/>
          </p:nvSpPr>
          <p:spPr bwMode="auto">
            <a:xfrm flipH="1">
              <a:off x="1076" y="2446"/>
              <a:ext cx="628" cy="587"/>
            </a:xfrm>
            <a:custGeom>
              <a:avLst/>
              <a:gdLst>
                <a:gd name="T0" fmla="*/ 0 w 1868"/>
                <a:gd name="T1" fmla="*/ 0 h 1319"/>
                <a:gd name="T2" fmla="*/ 0 w 1868"/>
                <a:gd name="T3" fmla="*/ 0 h 1319"/>
                <a:gd name="T4" fmla="*/ 0 w 1868"/>
                <a:gd name="T5" fmla="*/ 0 h 1319"/>
                <a:gd name="T6" fmla="*/ 0 w 1868"/>
                <a:gd name="T7" fmla="*/ 0 h 1319"/>
                <a:gd name="T8" fmla="*/ 0 w 1868"/>
                <a:gd name="T9" fmla="*/ 0 h 1319"/>
                <a:gd name="T10" fmla="*/ 0 w 1868"/>
                <a:gd name="T11" fmla="*/ 0 h 1319"/>
                <a:gd name="T12" fmla="*/ 0 w 1868"/>
                <a:gd name="T13" fmla="*/ 0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78" name="Line 15"/>
            <p:cNvSpPr>
              <a:spLocks noChangeShapeType="1"/>
            </p:cNvSpPr>
            <p:nvPr/>
          </p:nvSpPr>
          <p:spPr bwMode="auto">
            <a:xfrm>
              <a:off x="1734" y="2525"/>
              <a:ext cx="0" cy="5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>
              <a:off x="1836" y="2525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17"/>
            <p:cNvSpPr>
              <a:spLocks noChangeShapeType="1"/>
            </p:cNvSpPr>
            <p:nvPr/>
          </p:nvSpPr>
          <p:spPr bwMode="auto">
            <a:xfrm>
              <a:off x="1926" y="2525"/>
              <a:ext cx="24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18"/>
            <p:cNvSpPr>
              <a:spLocks/>
            </p:cNvSpPr>
            <p:nvPr/>
          </p:nvSpPr>
          <p:spPr bwMode="auto">
            <a:xfrm>
              <a:off x="2778" y="2545"/>
              <a:ext cx="342" cy="516"/>
            </a:xfrm>
            <a:custGeom>
              <a:avLst/>
              <a:gdLst>
                <a:gd name="T0" fmla="*/ 0 w 855"/>
                <a:gd name="T1" fmla="*/ 0 h 1290"/>
                <a:gd name="T2" fmla="*/ 0 w 855"/>
                <a:gd name="T3" fmla="*/ 0 h 1290"/>
                <a:gd name="T4" fmla="*/ 0 w 855"/>
                <a:gd name="T5" fmla="*/ 0 h 1290"/>
                <a:gd name="T6" fmla="*/ 0 w 855"/>
                <a:gd name="T7" fmla="*/ 0 h 1290"/>
                <a:gd name="T8" fmla="*/ 0 w 855"/>
                <a:gd name="T9" fmla="*/ 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5"/>
                <a:gd name="T16" fmla="*/ 0 h 1290"/>
                <a:gd name="T17" fmla="*/ 855 w 855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5" h="1290">
                  <a:moveTo>
                    <a:pt x="0" y="0"/>
                  </a:moveTo>
                  <a:lnTo>
                    <a:pt x="465" y="0"/>
                  </a:lnTo>
                  <a:lnTo>
                    <a:pt x="855" y="1290"/>
                  </a:lnTo>
                  <a:lnTo>
                    <a:pt x="0" y="1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 flipV="1">
              <a:off x="2088" y="2903"/>
              <a:ext cx="60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 flipV="1">
              <a:off x="2088" y="2903"/>
              <a:ext cx="0" cy="15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Text Box 21"/>
            <p:cNvSpPr txBox="1">
              <a:spLocks noChangeArrowheads="1"/>
            </p:cNvSpPr>
            <p:nvPr/>
          </p:nvSpPr>
          <p:spPr bwMode="auto">
            <a:xfrm>
              <a:off x="1878" y="2400"/>
              <a:ext cx="378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turun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385" name="Line 22"/>
            <p:cNvSpPr>
              <a:spLocks noChangeShapeType="1"/>
            </p:cNvSpPr>
            <p:nvPr/>
          </p:nvSpPr>
          <p:spPr bwMode="auto">
            <a:xfrm>
              <a:off x="3624" y="3065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3"/>
            <p:cNvSpPr>
              <a:spLocks noChangeShapeType="1"/>
            </p:cNvSpPr>
            <p:nvPr/>
          </p:nvSpPr>
          <p:spPr bwMode="auto">
            <a:xfrm flipV="1">
              <a:off x="3624" y="2438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4"/>
            <p:cNvSpPr>
              <a:spLocks/>
            </p:cNvSpPr>
            <p:nvPr/>
          </p:nvSpPr>
          <p:spPr bwMode="auto">
            <a:xfrm>
              <a:off x="3624" y="3003"/>
              <a:ext cx="348" cy="62"/>
            </a:xfrm>
            <a:custGeom>
              <a:avLst/>
              <a:gdLst>
                <a:gd name="T0" fmla="*/ 0 w 870"/>
                <a:gd name="T1" fmla="*/ 0 h 360"/>
                <a:gd name="T2" fmla="*/ 0 w 870"/>
                <a:gd name="T3" fmla="*/ 0 h 360"/>
                <a:gd name="T4" fmla="*/ 0 w 870"/>
                <a:gd name="T5" fmla="*/ 0 h 360"/>
                <a:gd name="T6" fmla="*/ 0 w 870"/>
                <a:gd name="T7" fmla="*/ 0 h 360"/>
                <a:gd name="T8" fmla="*/ 0 w 870"/>
                <a:gd name="T9" fmla="*/ 0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0"/>
                <a:gd name="T16" fmla="*/ 0 h 360"/>
                <a:gd name="T17" fmla="*/ 870 w 870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0" h="360">
                  <a:moveTo>
                    <a:pt x="0" y="360"/>
                  </a:moveTo>
                  <a:lnTo>
                    <a:pt x="870" y="360"/>
                  </a:lnTo>
                  <a:lnTo>
                    <a:pt x="765" y="0"/>
                  </a:lnTo>
                  <a:lnTo>
                    <a:pt x="0" y="0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88" name="AutoShape 25"/>
            <p:cNvSpPr>
              <a:spLocks noChangeArrowheads="1"/>
            </p:cNvSpPr>
            <p:nvPr/>
          </p:nvSpPr>
          <p:spPr bwMode="auto">
            <a:xfrm>
              <a:off x="2928" y="1582"/>
              <a:ext cx="324" cy="522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89" name="Line 26"/>
            <p:cNvSpPr>
              <a:spLocks noChangeShapeType="1"/>
            </p:cNvSpPr>
            <p:nvPr/>
          </p:nvSpPr>
          <p:spPr bwMode="auto">
            <a:xfrm>
              <a:off x="960" y="2098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7"/>
            <p:cNvSpPr>
              <a:spLocks noChangeShapeType="1"/>
            </p:cNvSpPr>
            <p:nvPr/>
          </p:nvSpPr>
          <p:spPr bwMode="auto">
            <a:xfrm flipV="1">
              <a:off x="961" y="1465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28"/>
            <p:cNvSpPr>
              <a:spLocks/>
            </p:cNvSpPr>
            <p:nvPr/>
          </p:nvSpPr>
          <p:spPr bwMode="auto">
            <a:xfrm>
              <a:off x="1371" y="1568"/>
              <a:ext cx="417" cy="528"/>
            </a:xfrm>
            <a:custGeom>
              <a:avLst/>
              <a:gdLst>
                <a:gd name="T0" fmla="*/ 0 w 1868"/>
                <a:gd name="T1" fmla="*/ 0 h 1319"/>
                <a:gd name="T2" fmla="*/ 0 w 1868"/>
                <a:gd name="T3" fmla="*/ 0 h 1319"/>
                <a:gd name="T4" fmla="*/ 0 w 1868"/>
                <a:gd name="T5" fmla="*/ 0 h 1319"/>
                <a:gd name="T6" fmla="*/ 0 w 1868"/>
                <a:gd name="T7" fmla="*/ 0 h 1319"/>
                <a:gd name="T8" fmla="*/ 0 w 1868"/>
                <a:gd name="T9" fmla="*/ 0 h 1319"/>
                <a:gd name="T10" fmla="*/ 0 w 1868"/>
                <a:gd name="T11" fmla="*/ 0 h 1319"/>
                <a:gd name="T12" fmla="*/ 0 w 1868"/>
                <a:gd name="T13" fmla="*/ 0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92" name="Line 29"/>
            <p:cNvSpPr>
              <a:spLocks noChangeShapeType="1"/>
            </p:cNvSpPr>
            <p:nvPr/>
          </p:nvSpPr>
          <p:spPr bwMode="auto">
            <a:xfrm>
              <a:off x="1833" y="2107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30"/>
            <p:cNvSpPr>
              <a:spLocks noChangeShapeType="1"/>
            </p:cNvSpPr>
            <p:nvPr/>
          </p:nvSpPr>
          <p:spPr bwMode="auto">
            <a:xfrm flipV="1">
              <a:off x="1834" y="1474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31"/>
            <p:cNvSpPr>
              <a:spLocks noChangeShapeType="1"/>
            </p:cNvSpPr>
            <p:nvPr/>
          </p:nvSpPr>
          <p:spPr bwMode="auto">
            <a:xfrm>
              <a:off x="2784" y="2104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2"/>
            <p:cNvSpPr>
              <a:spLocks noChangeShapeType="1"/>
            </p:cNvSpPr>
            <p:nvPr/>
          </p:nvSpPr>
          <p:spPr bwMode="auto">
            <a:xfrm flipV="1">
              <a:off x="2784" y="1477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3"/>
            <p:cNvSpPr>
              <a:spLocks noChangeShapeType="1"/>
            </p:cNvSpPr>
            <p:nvPr/>
          </p:nvSpPr>
          <p:spPr bwMode="auto">
            <a:xfrm flipV="1">
              <a:off x="1203" y="1855"/>
              <a:ext cx="0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4"/>
            <p:cNvSpPr>
              <a:spLocks noChangeShapeType="1"/>
            </p:cNvSpPr>
            <p:nvPr/>
          </p:nvSpPr>
          <p:spPr bwMode="auto">
            <a:xfrm>
              <a:off x="1209" y="1870"/>
              <a:ext cx="1503" cy="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5"/>
            <p:cNvSpPr>
              <a:spLocks noChangeShapeType="1"/>
            </p:cNvSpPr>
            <p:nvPr/>
          </p:nvSpPr>
          <p:spPr bwMode="auto">
            <a:xfrm flipV="1">
              <a:off x="2714" y="1877"/>
              <a:ext cx="1146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Text Box 36"/>
            <p:cNvSpPr txBox="1">
              <a:spLocks noChangeArrowheads="1"/>
            </p:cNvSpPr>
            <p:nvPr/>
          </p:nvSpPr>
          <p:spPr bwMode="auto">
            <a:xfrm>
              <a:off x="1014" y="1440"/>
              <a:ext cx="378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standar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400" name="Text Box 37"/>
            <p:cNvSpPr txBox="1">
              <a:spLocks noChangeArrowheads="1"/>
            </p:cNvSpPr>
            <p:nvPr/>
          </p:nvSpPr>
          <p:spPr bwMode="auto">
            <a:xfrm>
              <a:off x="2808" y="1440"/>
              <a:ext cx="31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normal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401" name="AutoShape 38"/>
            <p:cNvSpPr>
              <a:spLocks noChangeArrowheads="1"/>
            </p:cNvSpPr>
            <p:nvPr/>
          </p:nvSpPr>
          <p:spPr bwMode="auto">
            <a:xfrm>
              <a:off x="2700" y="1474"/>
              <a:ext cx="36" cy="660"/>
            </a:xfrm>
            <a:prstGeom prst="chevron">
              <a:avLst>
                <a:gd name="adj" fmla="val 87713"/>
              </a:avLst>
            </a:prstGeom>
            <a:solidFill>
              <a:srgbClr val="FFFFFF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02" name="Freeform 39"/>
            <p:cNvSpPr>
              <a:spLocks/>
            </p:cNvSpPr>
            <p:nvPr/>
          </p:nvSpPr>
          <p:spPr bwMode="auto">
            <a:xfrm flipH="1">
              <a:off x="945" y="1568"/>
              <a:ext cx="417" cy="528"/>
            </a:xfrm>
            <a:custGeom>
              <a:avLst/>
              <a:gdLst>
                <a:gd name="T0" fmla="*/ 0 w 1868"/>
                <a:gd name="T1" fmla="*/ 0 h 1319"/>
                <a:gd name="T2" fmla="*/ 0 w 1868"/>
                <a:gd name="T3" fmla="*/ 0 h 1319"/>
                <a:gd name="T4" fmla="*/ 0 w 1868"/>
                <a:gd name="T5" fmla="*/ 0 h 1319"/>
                <a:gd name="T6" fmla="*/ 0 w 1868"/>
                <a:gd name="T7" fmla="*/ 0 h 1319"/>
                <a:gd name="T8" fmla="*/ 0 w 1868"/>
                <a:gd name="T9" fmla="*/ 0 h 1319"/>
                <a:gd name="T10" fmla="*/ 0 w 1868"/>
                <a:gd name="T11" fmla="*/ 0 h 1319"/>
                <a:gd name="T12" fmla="*/ 0 w 1868"/>
                <a:gd name="T13" fmla="*/ 0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403" name="Text Box 40"/>
            <p:cNvSpPr txBox="1">
              <a:spLocks noChangeArrowheads="1"/>
            </p:cNvSpPr>
            <p:nvPr/>
          </p:nvSpPr>
          <p:spPr bwMode="auto">
            <a:xfrm>
              <a:off x="1854" y="1945"/>
              <a:ext cx="69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 i="1">
                  <a:solidFill>
                    <a:schemeClr val="bg2"/>
                  </a:solidFill>
                  <a:latin typeface="Arial Narrow" pitchFamily="34" charset="0"/>
                </a:rPr>
                <a:t>Tak ada input</a:t>
              </a:r>
              <a:endParaRPr lang="en-US" sz="1400" i="1">
                <a:solidFill>
                  <a:schemeClr val="bg2"/>
                </a:solidFill>
                <a:latin typeface="Arial Narrow" pitchFamily="34" charset="0"/>
              </a:endParaRPr>
            </a:p>
          </p:txBody>
        </p:sp>
        <p:sp>
          <p:nvSpPr>
            <p:cNvPr id="15404" name="Line 41"/>
            <p:cNvSpPr>
              <a:spLocks noChangeShapeType="1"/>
            </p:cNvSpPr>
            <p:nvPr/>
          </p:nvSpPr>
          <p:spPr bwMode="auto">
            <a:xfrm>
              <a:off x="3624" y="2104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42"/>
            <p:cNvSpPr>
              <a:spLocks noChangeShapeType="1"/>
            </p:cNvSpPr>
            <p:nvPr/>
          </p:nvSpPr>
          <p:spPr bwMode="auto">
            <a:xfrm flipV="1">
              <a:off x="3624" y="1477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AutoShape 43"/>
            <p:cNvSpPr>
              <a:spLocks noChangeArrowheads="1"/>
            </p:cNvSpPr>
            <p:nvPr/>
          </p:nvSpPr>
          <p:spPr bwMode="auto">
            <a:xfrm flipV="1">
              <a:off x="3774" y="1874"/>
              <a:ext cx="318" cy="2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72 w 21600"/>
                <a:gd name="T13" fmla="*/ 3850 h 21600"/>
                <a:gd name="T14" fmla="*/ 17728 w 21600"/>
                <a:gd name="T15" fmla="*/ 177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6" y="21600"/>
                  </a:lnTo>
                  <a:lnTo>
                    <a:pt x="1741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07" name="Line 44"/>
            <p:cNvSpPr>
              <a:spLocks noChangeShapeType="1"/>
            </p:cNvSpPr>
            <p:nvPr/>
          </p:nvSpPr>
          <p:spPr bwMode="auto">
            <a:xfrm>
              <a:off x="966" y="1110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45"/>
            <p:cNvSpPr>
              <a:spLocks noChangeShapeType="1"/>
            </p:cNvSpPr>
            <p:nvPr/>
          </p:nvSpPr>
          <p:spPr bwMode="auto">
            <a:xfrm flipV="1">
              <a:off x="966" y="477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46"/>
            <p:cNvSpPr>
              <a:spLocks/>
            </p:cNvSpPr>
            <p:nvPr/>
          </p:nvSpPr>
          <p:spPr bwMode="auto">
            <a:xfrm>
              <a:off x="969" y="580"/>
              <a:ext cx="747" cy="528"/>
            </a:xfrm>
            <a:custGeom>
              <a:avLst/>
              <a:gdLst>
                <a:gd name="T0" fmla="*/ 0 w 1868"/>
                <a:gd name="T1" fmla="*/ 0 h 1319"/>
                <a:gd name="T2" fmla="*/ 0 w 1868"/>
                <a:gd name="T3" fmla="*/ 0 h 1319"/>
                <a:gd name="T4" fmla="*/ 0 w 1868"/>
                <a:gd name="T5" fmla="*/ 0 h 1319"/>
                <a:gd name="T6" fmla="*/ 0 w 1868"/>
                <a:gd name="T7" fmla="*/ 0 h 1319"/>
                <a:gd name="T8" fmla="*/ 0 w 1868"/>
                <a:gd name="T9" fmla="*/ 0 h 1319"/>
                <a:gd name="T10" fmla="*/ 0 w 1868"/>
                <a:gd name="T11" fmla="*/ 0 h 1319"/>
                <a:gd name="T12" fmla="*/ 0 w 1868"/>
                <a:gd name="T13" fmla="*/ 0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410" name="Line 47"/>
            <p:cNvSpPr>
              <a:spLocks noChangeShapeType="1"/>
            </p:cNvSpPr>
            <p:nvPr/>
          </p:nvSpPr>
          <p:spPr bwMode="auto">
            <a:xfrm>
              <a:off x="1839" y="1119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48"/>
            <p:cNvSpPr>
              <a:spLocks noChangeShapeType="1"/>
            </p:cNvSpPr>
            <p:nvPr/>
          </p:nvSpPr>
          <p:spPr bwMode="auto">
            <a:xfrm flipV="1">
              <a:off x="1840" y="486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49"/>
            <p:cNvSpPr>
              <a:spLocks noChangeShapeType="1"/>
            </p:cNvSpPr>
            <p:nvPr/>
          </p:nvSpPr>
          <p:spPr bwMode="auto">
            <a:xfrm>
              <a:off x="2373" y="594"/>
              <a:ext cx="1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50"/>
            <p:cNvSpPr>
              <a:spLocks noChangeShapeType="1"/>
            </p:cNvSpPr>
            <p:nvPr/>
          </p:nvSpPr>
          <p:spPr bwMode="auto">
            <a:xfrm flipH="1">
              <a:off x="2154" y="594"/>
              <a:ext cx="216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51"/>
            <p:cNvSpPr>
              <a:spLocks noChangeShapeType="1"/>
            </p:cNvSpPr>
            <p:nvPr/>
          </p:nvSpPr>
          <p:spPr bwMode="auto">
            <a:xfrm>
              <a:off x="1860" y="1113"/>
              <a:ext cx="2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2"/>
            <p:cNvSpPr>
              <a:spLocks noChangeShapeType="1"/>
            </p:cNvSpPr>
            <p:nvPr/>
          </p:nvSpPr>
          <p:spPr bwMode="auto">
            <a:xfrm>
              <a:off x="2790" y="1112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3"/>
            <p:cNvSpPr>
              <a:spLocks noChangeShapeType="1"/>
            </p:cNvSpPr>
            <p:nvPr/>
          </p:nvSpPr>
          <p:spPr bwMode="auto">
            <a:xfrm flipV="1">
              <a:off x="2790" y="489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54"/>
            <p:cNvSpPr>
              <a:spLocks noChangeShapeType="1"/>
            </p:cNvSpPr>
            <p:nvPr/>
          </p:nvSpPr>
          <p:spPr bwMode="auto">
            <a:xfrm flipH="1" flipV="1">
              <a:off x="1197" y="769"/>
              <a:ext cx="0" cy="33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5"/>
            <p:cNvSpPr>
              <a:spLocks noChangeShapeType="1"/>
            </p:cNvSpPr>
            <p:nvPr/>
          </p:nvSpPr>
          <p:spPr bwMode="auto">
            <a:xfrm>
              <a:off x="1192" y="783"/>
              <a:ext cx="1519" cy="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56"/>
            <p:cNvSpPr>
              <a:spLocks noChangeShapeType="1"/>
            </p:cNvSpPr>
            <p:nvPr/>
          </p:nvSpPr>
          <p:spPr bwMode="auto">
            <a:xfrm flipH="1" flipV="1">
              <a:off x="2208" y="978"/>
              <a:ext cx="0" cy="13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57"/>
            <p:cNvSpPr>
              <a:spLocks noChangeShapeType="1"/>
            </p:cNvSpPr>
            <p:nvPr/>
          </p:nvSpPr>
          <p:spPr bwMode="auto">
            <a:xfrm>
              <a:off x="2208" y="990"/>
              <a:ext cx="48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Text Box 58"/>
            <p:cNvSpPr txBox="1">
              <a:spLocks noChangeArrowheads="1"/>
            </p:cNvSpPr>
            <p:nvPr/>
          </p:nvSpPr>
          <p:spPr bwMode="auto">
            <a:xfrm>
              <a:off x="1008" y="480"/>
              <a:ext cx="47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rendah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422" name="Text Box 59"/>
            <p:cNvSpPr txBox="1">
              <a:spLocks noChangeArrowheads="1"/>
            </p:cNvSpPr>
            <p:nvPr/>
          </p:nvSpPr>
          <p:spPr bwMode="auto">
            <a:xfrm>
              <a:off x="1872" y="480"/>
              <a:ext cx="2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naik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423" name="Line 60"/>
            <p:cNvSpPr>
              <a:spLocks noChangeShapeType="1"/>
            </p:cNvSpPr>
            <p:nvPr/>
          </p:nvSpPr>
          <p:spPr bwMode="auto">
            <a:xfrm>
              <a:off x="2508" y="591"/>
              <a:ext cx="0" cy="5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Text Box 61"/>
            <p:cNvSpPr txBox="1">
              <a:spLocks noChangeArrowheads="1"/>
            </p:cNvSpPr>
            <p:nvPr/>
          </p:nvSpPr>
          <p:spPr bwMode="auto">
            <a:xfrm>
              <a:off x="2832" y="480"/>
              <a:ext cx="471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>
                  <a:solidFill>
                    <a:srgbClr val="CC0000"/>
                  </a:solidFill>
                  <a:latin typeface="Arial Narrow" pitchFamily="34" charset="0"/>
                </a:rPr>
                <a:t>bertambah</a:t>
              </a:r>
              <a:endParaRPr lang="en-US" sz="1400">
                <a:solidFill>
                  <a:srgbClr val="CC0000"/>
                </a:solidFill>
                <a:latin typeface="Arial Narrow" pitchFamily="34" charset="0"/>
              </a:endParaRPr>
            </a:p>
          </p:txBody>
        </p:sp>
        <p:sp>
          <p:nvSpPr>
            <p:cNvPr id="15425" name="Line 62"/>
            <p:cNvSpPr>
              <a:spLocks noChangeShapeType="1"/>
            </p:cNvSpPr>
            <p:nvPr/>
          </p:nvSpPr>
          <p:spPr bwMode="auto">
            <a:xfrm>
              <a:off x="2793" y="1113"/>
              <a:ext cx="2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63"/>
            <p:cNvSpPr>
              <a:spLocks noChangeShapeType="1"/>
            </p:cNvSpPr>
            <p:nvPr/>
          </p:nvSpPr>
          <p:spPr bwMode="auto">
            <a:xfrm>
              <a:off x="3507" y="591"/>
              <a:ext cx="0" cy="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Text Box 64"/>
            <p:cNvSpPr txBox="1">
              <a:spLocks noChangeArrowheads="1"/>
            </p:cNvSpPr>
            <p:nvPr/>
          </p:nvSpPr>
          <p:spPr bwMode="auto">
            <a:xfrm>
              <a:off x="1392" y="204"/>
              <a:ext cx="768" cy="22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72000" rIns="90000" bIns="72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 i="1">
                  <a:solidFill>
                    <a:srgbClr val="000099"/>
                  </a:solidFill>
                  <a:latin typeface="Times New Roman" pitchFamily="18" charset="0"/>
                </a:rPr>
                <a:t>1. Input fuzzy</a:t>
              </a:r>
              <a:endParaRPr lang="en-US" sz="1400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15428" name="Text Box 65"/>
            <p:cNvSpPr txBox="1">
              <a:spLocks noChangeArrowheads="1"/>
            </p:cNvSpPr>
            <p:nvPr/>
          </p:nvSpPr>
          <p:spPr bwMode="auto">
            <a:xfrm>
              <a:off x="2208" y="144"/>
              <a:ext cx="1248" cy="33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72000" rIns="90000" bIns="72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 i="1">
                  <a:solidFill>
                    <a:srgbClr val="000099"/>
                  </a:solidFill>
                  <a:latin typeface="Times New Roman" pitchFamily="18" charset="0"/>
                </a:rPr>
                <a:t>2. Aplikasi op.  fuzzy</a:t>
              </a:r>
              <a:endParaRPr lang="en-US" sz="1400" i="1">
                <a:solidFill>
                  <a:srgbClr val="000099"/>
                </a:solidFill>
                <a:latin typeface="Times New Roman" pitchFamily="18" charset="0"/>
              </a:endParaRPr>
            </a:p>
            <a:p>
              <a:r>
                <a:rPr lang="en-US" sz="1400" i="1">
                  <a:solidFill>
                    <a:srgbClr val="000099"/>
                  </a:solidFill>
                  <a:latin typeface="Times New Roman" pitchFamily="18" charset="0"/>
                </a:rPr>
                <a:t> (and = min)</a:t>
              </a:r>
            </a:p>
          </p:txBody>
        </p:sp>
        <p:sp>
          <p:nvSpPr>
            <p:cNvPr id="15429" name="Text Box 66"/>
            <p:cNvSpPr txBox="1">
              <a:spLocks noChangeArrowheads="1"/>
            </p:cNvSpPr>
            <p:nvPr/>
          </p:nvSpPr>
          <p:spPr bwMode="auto">
            <a:xfrm>
              <a:off x="3600" y="192"/>
              <a:ext cx="1680" cy="24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72000" rIns="90000" bIns="72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 i="1">
                  <a:solidFill>
                    <a:srgbClr val="000099"/>
                  </a:solidFill>
                  <a:latin typeface="Times New Roman" pitchFamily="18" charset="0"/>
                </a:rPr>
                <a:t>3. Aplikasi metode implikasi</a:t>
              </a:r>
              <a:r>
                <a:rPr lang="en-US" sz="1400" i="1">
                  <a:solidFill>
                    <a:srgbClr val="000099"/>
                  </a:solidFill>
                  <a:latin typeface="Times New Roman" pitchFamily="18" charset="0"/>
                </a:rPr>
                <a:t> (min)</a:t>
              </a:r>
            </a:p>
          </p:txBody>
        </p:sp>
        <p:sp>
          <p:nvSpPr>
            <p:cNvPr id="15430" name="AutoShape 67"/>
            <p:cNvSpPr>
              <a:spLocks noChangeArrowheads="1"/>
            </p:cNvSpPr>
            <p:nvPr/>
          </p:nvSpPr>
          <p:spPr bwMode="auto">
            <a:xfrm>
              <a:off x="2706" y="486"/>
              <a:ext cx="36" cy="660"/>
            </a:xfrm>
            <a:prstGeom prst="chevron">
              <a:avLst>
                <a:gd name="adj" fmla="val 87713"/>
              </a:avLst>
            </a:prstGeom>
            <a:solidFill>
              <a:srgbClr val="FFFFFF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31" name="Line 68"/>
            <p:cNvSpPr>
              <a:spLocks noChangeShapeType="1"/>
            </p:cNvSpPr>
            <p:nvPr/>
          </p:nvSpPr>
          <p:spPr bwMode="auto">
            <a:xfrm>
              <a:off x="3630" y="1116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69"/>
            <p:cNvSpPr>
              <a:spLocks noChangeShapeType="1"/>
            </p:cNvSpPr>
            <p:nvPr/>
          </p:nvSpPr>
          <p:spPr bwMode="auto">
            <a:xfrm flipV="1">
              <a:off x="3630" y="489"/>
              <a:ext cx="0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70"/>
            <p:cNvSpPr>
              <a:spLocks noChangeShapeType="1"/>
            </p:cNvSpPr>
            <p:nvPr/>
          </p:nvSpPr>
          <p:spPr bwMode="auto">
            <a:xfrm>
              <a:off x="3633" y="1113"/>
              <a:ext cx="2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Freeform 71"/>
            <p:cNvSpPr>
              <a:spLocks/>
            </p:cNvSpPr>
            <p:nvPr/>
          </p:nvSpPr>
          <p:spPr bwMode="auto">
            <a:xfrm>
              <a:off x="3918" y="984"/>
              <a:ext cx="432" cy="132"/>
            </a:xfrm>
            <a:custGeom>
              <a:avLst/>
              <a:gdLst>
                <a:gd name="T0" fmla="*/ 0 w 1050"/>
                <a:gd name="T1" fmla="*/ 0 h 1095"/>
                <a:gd name="T2" fmla="*/ 0 w 1050"/>
                <a:gd name="T3" fmla="*/ 0 h 1095"/>
                <a:gd name="T4" fmla="*/ 0 w 1050"/>
                <a:gd name="T5" fmla="*/ 0 h 1095"/>
                <a:gd name="T6" fmla="*/ 0 w 1050"/>
                <a:gd name="T7" fmla="*/ 0 h 1095"/>
                <a:gd name="T8" fmla="*/ 0 w 1050"/>
                <a:gd name="T9" fmla="*/ 0 h 10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0"/>
                <a:gd name="T16" fmla="*/ 0 h 1095"/>
                <a:gd name="T17" fmla="*/ 1050 w 1050"/>
                <a:gd name="T18" fmla="*/ 1095 h 10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0" h="1095">
                  <a:moveTo>
                    <a:pt x="0" y="1095"/>
                  </a:moveTo>
                  <a:lnTo>
                    <a:pt x="330" y="0"/>
                  </a:lnTo>
                  <a:lnTo>
                    <a:pt x="1050" y="0"/>
                  </a:lnTo>
                  <a:lnTo>
                    <a:pt x="1050" y="1095"/>
                  </a:lnTo>
                  <a:lnTo>
                    <a:pt x="0" y="1095"/>
                  </a:lnTo>
                  <a:close/>
                </a:path>
              </a:pathLst>
            </a:cu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" name="Text Box 72"/>
            <p:cNvSpPr txBox="1">
              <a:spLocks noChangeArrowheads="1"/>
            </p:cNvSpPr>
            <p:nvPr/>
          </p:nvSpPr>
          <p:spPr bwMode="auto">
            <a:xfrm>
              <a:off x="240" y="1234"/>
              <a:ext cx="3835" cy="15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AU" sz="1200">
                  <a:solidFill>
                    <a:srgbClr val="FFFF66"/>
                  </a:solidFill>
                  <a:latin typeface="Times New Roman" pitchFamily="18" charset="0"/>
                </a:rPr>
                <a:t>IF biaya produksi RENDAH AND permintaan NAIK  THEN produksi barang BERTAMBAH</a:t>
              </a:r>
              <a:endParaRPr lang="en-US" sz="1200">
                <a:solidFill>
                  <a:srgbClr val="FFFF66"/>
                </a:solidFill>
                <a:latin typeface="Verdana" pitchFamily="34" charset="0"/>
              </a:endParaRPr>
            </a:p>
          </p:txBody>
        </p:sp>
        <p:sp>
          <p:nvSpPr>
            <p:cNvPr id="78" name="Text Box 73"/>
            <p:cNvSpPr txBox="1">
              <a:spLocks noChangeArrowheads="1"/>
            </p:cNvSpPr>
            <p:nvPr/>
          </p:nvSpPr>
          <p:spPr bwMode="auto">
            <a:xfrm>
              <a:off x="288" y="2163"/>
              <a:ext cx="3456" cy="14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AU" sz="1200">
                  <a:solidFill>
                    <a:srgbClr val="FFFF66"/>
                  </a:solidFill>
                  <a:latin typeface="Times New Roman" pitchFamily="18" charset="0"/>
                </a:rPr>
                <a:t>IF biaya produksi STANDAR                               THEN produksi barang NORMAL</a:t>
              </a:r>
              <a:endParaRPr lang="en-US" sz="1200">
                <a:solidFill>
                  <a:srgbClr val="FFFF66"/>
                </a:solidFill>
                <a:latin typeface="Verdana" pitchFamily="34" charset="0"/>
              </a:endParaRPr>
            </a:p>
          </p:txBody>
        </p:sp>
        <p:sp>
          <p:nvSpPr>
            <p:cNvPr id="79" name="Text Box 74"/>
            <p:cNvSpPr txBox="1">
              <a:spLocks noChangeArrowheads="1"/>
            </p:cNvSpPr>
            <p:nvPr/>
          </p:nvSpPr>
          <p:spPr bwMode="auto">
            <a:xfrm>
              <a:off x="192" y="3112"/>
              <a:ext cx="3552" cy="29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AU" sz="1200">
                  <a:solidFill>
                    <a:srgbClr val="FFFF66"/>
                  </a:solidFill>
                  <a:latin typeface="Times New Roman" pitchFamily="18" charset="0"/>
                </a:rPr>
                <a:t>IF biaya produksi TINGGI AND permintaan TURUN  THEN produksi barang BERKURANG</a:t>
              </a:r>
              <a:endParaRPr lang="en-US" sz="1200">
                <a:solidFill>
                  <a:srgbClr val="FFFF66"/>
                </a:solidFill>
                <a:latin typeface="Verdana" pitchFamily="34" charset="0"/>
              </a:endParaRPr>
            </a:p>
          </p:txBody>
        </p:sp>
        <p:sp>
          <p:nvSpPr>
            <p:cNvPr id="15438" name="AutoShape 75"/>
            <p:cNvSpPr>
              <a:spLocks noChangeArrowheads="1"/>
            </p:cNvSpPr>
            <p:nvPr/>
          </p:nvSpPr>
          <p:spPr bwMode="auto">
            <a:xfrm>
              <a:off x="4146" y="1136"/>
              <a:ext cx="57" cy="354"/>
            </a:xfrm>
            <a:prstGeom prst="downArrow">
              <a:avLst>
                <a:gd name="adj1" fmla="val 50000"/>
                <a:gd name="adj2" fmla="val 155263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39" name="AutoShape 76"/>
            <p:cNvSpPr>
              <a:spLocks noChangeArrowheads="1"/>
            </p:cNvSpPr>
            <p:nvPr/>
          </p:nvSpPr>
          <p:spPr bwMode="auto">
            <a:xfrm>
              <a:off x="3906" y="2127"/>
              <a:ext cx="57" cy="354"/>
            </a:xfrm>
            <a:prstGeom prst="downArrow">
              <a:avLst>
                <a:gd name="adj1" fmla="val 50000"/>
                <a:gd name="adj2" fmla="val 155263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40" name="AutoShape 77"/>
            <p:cNvSpPr>
              <a:spLocks noChangeArrowheads="1"/>
            </p:cNvSpPr>
            <p:nvPr/>
          </p:nvSpPr>
          <p:spPr bwMode="auto">
            <a:xfrm>
              <a:off x="3838" y="3080"/>
              <a:ext cx="57" cy="354"/>
            </a:xfrm>
            <a:prstGeom prst="downArrow">
              <a:avLst>
                <a:gd name="adj1" fmla="val 50000"/>
                <a:gd name="adj2" fmla="val 155263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41" name="Text Box 78"/>
            <p:cNvSpPr txBox="1">
              <a:spLocks noChangeArrowheads="1"/>
            </p:cNvSpPr>
            <p:nvPr/>
          </p:nvSpPr>
          <p:spPr bwMode="auto">
            <a:xfrm>
              <a:off x="4014" y="3190"/>
              <a:ext cx="1122" cy="314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400" i="1">
                  <a:solidFill>
                    <a:srgbClr val="000099"/>
                  </a:solidFill>
                  <a:latin typeface="Times New Roman" pitchFamily="18" charset="0"/>
                </a:rPr>
                <a:t>4. Aplikasi  metode komposisi  (max)</a:t>
              </a:r>
            </a:p>
          </p:txBody>
        </p:sp>
        <p:sp>
          <p:nvSpPr>
            <p:cNvPr id="15442" name="Freeform 79"/>
            <p:cNvSpPr>
              <a:spLocks/>
            </p:cNvSpPr>
            <p:nvPr/>
          </p:nvSpPr>
          <p:spPr bwMode="auto">
            <a:xfrm flipH="1">
              <a:off x="3163" y="595"/>
              <a:ext cx="342" cy="516"/>
            </a:xfrm>
            <a:custGeom>
              <a:avLst/>
              <a:gdLst>
                <a:gd name="T0" fmla="*/ 0 w 855"/>
                <a:gd name="T1" fmla="*/ 0 h 1290"/>
                <a:gd name="T2" fmla="*/ 0 w 855"/>
                <a:gd name="T3" fmla="*/ 0 h 1290"/>
                <a:gd name="T4" fmla="*/ 0 w 855"/>
                <a:gd name="T5" fmla="*/ 0 h 1290"/>
                <a:gd name="T6" fmla="*/ 0 w 855"/>
                <a:gd name="T7" fmla="*/ 0 h 1290"/>
                <a:gd name="T8" fmla="*/ 0 w 855"/>
                <a:gd name="T9" fmla="*/ 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5"/>
                <a:gd name="T16" fmla="*/ 0 h 1290"/>
                <a:gd name="T17" fmla="*/ 855 w 855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5" h="1290">
                  <a:moveTo>
                    <a:pt x="0" y="0"/>
                  </a:moveTo>
                  <a:lnTo>
                    <a:pt x="465" y="0"/>
                  </a:lnTo>
                  <a:lnTo>
                    <a:pt x="855" y="1290"/>
                  </a:lnTo>
                  <a:lnTo>
                    <a:pt x="0" y="1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443" name="Line 80"/>
            <p:cNvSpPr>
              <a:spLocks noChangeShapeType="1"/>
            </p:cNvSpPr>
            <p:nvPr/>
          </p:nvSpPr>
          <p:spPr bwMode="auto">
            <a:xfrm flipH="1">
              <a:off x="3173" y="603"/>
              <a:ext cx="137" cy="5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44" name="Line 81"/>
            <p:cNvSpPr>
              <a:spLocks noChangeShapeType="1"/>
            </p:cNvSpPr>
            <p:nvPr/>
          </p:nvSpPr>
          <p:spPr bwMode="auto">
            <a:xfrm>
              <a:off x="3310" y="603"/>
              <a:ext cx="20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445" name="Group 82"/>
            <p:cNvGrpSpPr>
              <a:grpSpLocks/>
            </p:cNvGrpSpPr>
            <p:nvPr/>
          </p:nvGrpSpPr>
          <p:grpSpPr bwMode="auto">
            <a:xfrm>
              <a:off x="3624" y="3471"/>
              <a:ext cx="768" cy="398"/>
              <a:chOff x="3624" y="3471"/>
              <a:chExt cx="768" cy="398"/>
            </a:xfrm>
          </p:grpSpPr>
          <p:sp>
            <p:nvSpPr>
              <p:cNvPr id="15448" name="Line 83"/>
              <p:cNvSpPr>
                <a:spLocks noChangeShapeType="1"/>
              </p:cNvSpPr>
              <p:nvPr/>
            </p:nvSpPr>
            <p:spPr bwMode="auto">
              <a:xfrm>
                <a:off x="3624" y="3867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Line 84"/>
              <p:cNvSpPr>
                <a:spLocks noChangeShapeType="1"/>
              </p:cNvSpPr>
              <p:nvPr/>
            </p:nvSpPr>
            <p:spPr bwMode="auto">
              <a:xfrm flipV="1">
                <a:off x="3624" y="3471"/>
                <a:ext cx="0" cy="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0" name="Line 85"/>
              <p:cNvSpPr>
                <a:spLocks noChangeShapeType="1"/>
              </p:cNvSpPr>
              <p:nvPr/>
            </p:nvSpPr>
            <p:spPr bwMode="auto">
              <a:xfrm>
                <a:off x="3627" y="3864"/>
                <a:ext cx="29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Freeform 86"/>
              <p:cNvSpPr>
                <a:spLocks/>
              </p:cNvSpPr>
              <p:nvPr/>
            </p:nvSpPr>
            <p:spPr bwMode="auto">
              <a:xfrm>
                <a:off x="3624" y="3795"/>
                <a:ext cx="348" cy="74"/>
              </a:xfrm>
              <a:custGeom>
                <a:avLst/>
                <a:gdLst>
                  <a:gd name="T0" fmla="*/ 0 w 870"/>
                  <a:gd name="T1" fmla="*/ 0 h 360"/>
                  <a:gd name="T2" fmla="*/ 0 w 870"/>
                  <a:gd name="T3" fmla="*/ 0 h 360"/>
                  <a:gd name="T4" fmla="*/ 0 w 870"/>
                  <a:gd name="T5" fmla="*/ 0 h 360"/>
                  <a:gd name="T6" fmla="*/ 0 w 870"/>
                  <a:gd name="T7" fmla="*/ 0 h 360"/>
                  <a:gd name="T8" fmla="*/ 0 w 870"/>
                  <a:gd name="T9" fmla="*/ 0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0"/>
                  <a:gd name="T16" fmla="*/ 0 h 360"/>
                  <a:gd name="T17" fmla="*/ 870 w 87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0" h="360">
                    <a:moveTo>
                      <a:pt x="0" y="360"/>
                    </a:moveTo>
                    <a:lnTo>
                      <a:pt x="870" y="360"/>
                    </a:lnTo>
                    <a:lnTo>
                      <a:pt x="765" y="0"/>
                    </a:lnTo>
                    <a:lnTo>
                      <a:pt x="0" y="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2" name="AutoShape 87"/>
              <p:cNvSpPr>
                <a:spLocks noChangeArrowheads="1"/>
              </p:cNvSpPr>
              <p:nvPr/>
            </p:nvSpPr>
            <p:spPr bwMode="auto">
              <a:xfrm flipV="1">
                <a:off x="3774" y="3646"/>
                <a:ext cx="318" cy="2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72 w 21600"/>
                  <a:gd name="T13" fmla="*/ 3892 h 21600"/>
                  <a:gd name="T14" fmla="*/ 17728 w 21600"/>
                  <a:gd name="T15" fmla="*/ 1770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6" y="21600"/>
                    </a:lnTo>
                    <a:lnTo>
                      <a:pt x="1741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3" name="Freeform 88"/>
              <p:cNvSpPr>
                <a:spLocks/>
              </p:cNvSpPr>
              <p:nvPr/>
            </p:nvSpPr>
            <p:spPr bwMode="auto">
              <a:xfrm>
                <a:off x="3918" y="3736"/>
                <a:ext cx="432" cy="132"/>
              </a:xfrm>
              <a:custGeom>
                <a:avLst/>
                <a:gdLst>
                  <a:gd name="T0" fmla="*/ 0 w 1050"/>
                  <a:gd name="T1" fmla="*/ 0 h 1095"/>
                  <a:gd name="T2" fmla="*/ 0 w 1050"/>
                  <a:gd name="T3" fmla="*/ 0 h 1095"/>
                  <a:gd name="T4" fmla="*/ 0 w 1050"/>
                  <a:gd name="T5" fmla="*/ 0 h 1095"/>
                  <a:gd name="T6" fmla="*/ 0 w 1050"/>
                  <a:gd name="T7" fmla="*/ 0 h 1095"/>
                  <a:gd name="T8" fmla="*/ 0 w 1050"/>
                  <a:gd name="T9" fmla="*/ 0 h 10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50"/>
                  <a:gd name="T16" fmla="*/ 0 h 1095"/>
                  <a:gd name="T17" fmla="*/ 1050 w 1050"/>
                  <a:gd name="T18" fmla="*/ 1095 h 10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50" h="1095">
                    <a:moveTo>
                      <a:pt x="0" y="1095"/>
                    </a:moveTo>
                    <a:lnTo>
                      <a:pt x="330" y="0"/>
                    </a:lnTo>
                    <a:lnTo>
                      <a:pt x="1050" y="0"/>
                    </a:lnTo>
                    <a:lnTo>
                      <a:pt x="1050" y="1095"/>
                    </a:lnTo>
                    <a:lnTo>
                      <a:pt x="0" y="109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5446" name="Line 89"/>
            <p:cNvSpPr>
              <a:spLocks noChangeShapeType="1"/>
            </p:cNvSpPr>
            <p:nvPr/>
          </p:nvSpPr>
          <p:spPr bwMode="auto">
            <a:xfrm flipV="1">
              <a:off x="2728" y="984"/>
              <a:ext cx="1297" cy="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Line 90"/>
            <p:cNvSpPr>
              <a:spLocks noChangeShapeType="1"/>
            </p:cNvSpPr>
            <p:nvPr/>
          </p:nvSpPr>
          <p:spPr bwMode="auto">
            <a:xfrm flipV="1">
              <a:off x="2694" y="3009"/>
              <a:ext cx="930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5937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Metode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ADDITIVE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714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714500" algn="l"/>
                <a:tab pos="2057400" algn="l"/>
              </a:tabLst>
            </a:pPr>
            <a:r>
              <a:rPr lang="en-AU" sz="2400" dirty="0" err="1" smtClean="0"/>
              <a:t>Solusi</a:t>
            </a:r>
            <a:r>
              <a:rPr lang="en-AU" sz="2400" dirty="0" smtClean="0"/>
              <a:t> </a:t>
            </a:r>
            <a:r>
              <a:rPr lang="en-AU" sz="2400" dirty="0" err="1" smtClean="0"/>
              <a:t>himpunan</a:t>
            </a:r>
            <a:r>
              <a:rPr lang="en-AU" sz="2400" dirty="0" smtClean="0"/>
              <a:t> fuzzy </a:t>
            </a:r>
            <a:r>
              <a:rPr lang="en-AU" sz="2400" dirty="0" err="1" smtClean="0"/>
              <a:t>diperoleh</a:t>
            </a:r>
            <a:r>
              <a:rPr lang="en-AU" sz="2400" dirty="0" smtClean="0"/>
              <a:t>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</a:t>
            </a:r>
            <a:r>
              <a:rPr lang="en-AU" sz="2400" dirty="0" err="1" smtClean="0"/>
              <a:t>cara</a:t>
            </a:r>
            <a:r>
              <a:rPr lang="en-AU" sz="2400" dirty="0" smtClean="0"/>
              <a:t> </a:t>
            </a:r>
            <a:r>
              <a:rPr lang="en-AU" sz="2400" dirty="0" err="1" smtClean="0"/>
              <a:t>melakukan</a:t>
            </a:r>
            <a:r>
              <a:rPr lang="en-AU" sz="2400" dirty="0" smtClean="0"/>
              <a:t> </a:t>
            </a:r>
            <a:r>
              <a:rPr lang="en-AU" sz="2400" i="1" dirty="0" smtClean="0"/>
              <a:t>bounded-sum</a:t>
            </a:r>
            <a:r>
              <a:rPr lang="en-AU" sz="2400" dirty="0" smtClean="0"/>
              <a:t> </a:t>
            </a:r>
            <a:r>
              <a:rPr lang="en-AU" sz="2400" dirty="0" err="1" smtClean="0"/>
              <a:t>terhadap</a:t>
            </a:r>
            <a:r>
              <a:rPr lang="en-AU" sz="2400" dirty="0" smtClean="0"/>
              <a:t> </a:t>
            </a:r>
            <a:r>
              <a:rPr lang="en-AU" sz="2400" dirty="0" err="1" smtClean="0"/>
              <a:t>semua</a:t>
            </a:r>
            <a:r>
              <a:rPr lang="en-AU" sz="2400" dirty="0" smtClean="0"/>
              <a:t> output </a:t>
            </a:r>
            <a:r>
              <a:rPr lang="en-AU" sz="2400" dirty="0" err="1" smtClean="0"/>
              <a:t>daerah</a:t>
            </a:r>
            <a:r>
              <a:rPr lang="en-AU" sz="2400" dirty="0" smtClean="0"/>
              <a:t> fuzzy.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1714500" algn="l"/>
                <a:tab pos="2057400" algn="l"/>
              </a:tabLst>
            </a:pPr>
            <a:r>
              <a:rPr lang="en-US" sz="2400" dirty="0" smtClean="0"/>
              <a:t>	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None/>
              <a:tabLst>
                <a:tab pos="1714500" algn="l"/>
                <a:tab pos="2057400" algn="l"/>
              </a:tabLst>
            </a:pPr>
            <a:r>
              <a:rPr lang="en-US" sz="2400" dirty="0" smtClean="0"/>
              <a:t>	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:</a:t>
            </a:r>
          </a:p>
          <a:p>
            <a:pPr lvl="3" algn="just" eaLnBrk="1" hangingPunct="1">
              <a:lnSpc>
                <a:spcPct val="90000"/>
              </a:lnSpc>
              <a:buFont typeface="Wingdings" pitchFamily="2" charset="2"/>
              <a:buNone/>
              <a:tabLst>
                <a:tab pos="1714500" algn="l"/>
                <a:tab pos="2057400" algn="l"/>
              </a:tabLst>
            </a:pPr>
            <a:r>
              <a:rPr lang="en-US" sz="2400" dirty="0" smtClean="0"/>
              <a:t>	</a:t>
            </a:r>
            <a:r>
              <a:rPr lang="en-US" sz="28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2800" b="1" baseline="-25000" dirty="0" err="1" smtClean="0">
                <a:solidFill>
                  <a:srgbClr val="CC0000"/>
                </a:solidFill>
              </a:rPr>
              <a:t>sf</a:t>
            </a:r>
            <a:r>
              <a:rPr lang="en-US" sz="2800" b="1" dirty="0" smtClean="0">
                <a:solidFill>
                  <a:srgbClr val="CC0000"/>
                </a:solidFill>
              </a:rPr>
              <a:t>[x</a:t>
            </a:r>
            <a:r>
              <a:rPr lang="en-US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US" sz="2800" b="1" dirty="0" smtClean="0">
                <a:solidFill>
                  <a:srgbClr val="CC0000"/>
                </a:solidFill>
              </a:rPr>
              <a:t>]</a:t>
            </a:r>
            <a:r>
              <a:rPr lang="en-US" sz="2800" b="1" dirty="0" smtClean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CC0000"/>
                </a:solidFill>
                <a:latin typeface="Symbol" pitchFamily="18" charset="2"/>
              </a:rPr>
              <a:t>=</a:t>
            </a:r>
            <a:r>
              <a:rPr lang="en-US" sz="2800" b="1" dirty="0" smtClean="0">
                <a:solidFill>
                  <a:srgbClr val="CC0000"/>
                </a:solidFill>
                <a:latin typeface="Courier New" pitchFamily="49" charset="0"/>
              </a:rPr>
              <a:t> min(1,</a:t>
            </a:r>
            <a:r>
              <a:rPr lang="en-US" sz="2800" b="1" dirty="0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2800" b="1" baseline="-25000" dirty="0" smtClean="0">
                <a:solidFill>
                  <a:srgbClr val="CC0000"/>
                </a:solidFill>
              </a:rPr>
              <a:t>sf</a:t>
            </a:r>
            <a:r>
              <a:rPr lang="en-US" sz="2800" b="1" dirty="0" smtClean="0">
                <a:solidFill>
                  <a:srgbClr val="CC0000"/>
                </a:solidFill>
              </a:rPr>
              <a:t>[x</a:t>
            </a:r>
            <a:r>
              <a:rPr lang="en-US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US" sz="2800" b="1" dirty="0" smtClean="0">
                <a:solidFill>
                  <a:srgbClr val="CC0000"/>
                </a:solidFill>
              </a:rPr>
              <a:t>]+</a:t>
            </a:r>
            <a:r>
              <a:rPr lang="en-US" sz="2800" b="1" dirty="0" smtClean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2800" b="1" baseline="-25000" dirty="0" err="1" smtClean="0">
                <a:solidFill>
                  <a:srgbClr val="CC0000"/>
                </a:solidFill>
              </a:rPr>
              <a:t>kf</a:t>
            </a:r>
            <a:r>
              <a:rPr lang="en-US" sz="2800" b="1" dirty="0" smtClean="0">
                <a:solidFill>
                  <a:srgbClr val="CC0000"/>
                </a:solidFill>
              </a:rPr>
              <a:t>[x</a:t>
            </a:r>
            <a:r>
              <a:rPr lang="en-US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US" sz="2800" b="1" dirty="0" smtClean="0">
                <a:solidFill>
                  <a:srgbClr val="CC0000"/>
                </a:solidFill>
              </a:rPr>
              <a:t>])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tabLst>
                <a:tab pos="1714500" algn="l"/>
                <a:tab pos="2057400" algn="l"/>
              </a:tabLst>
            </a:pP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tabLst>
                <a:tab pos="1714500" algn="l"/>
                <a:tab pos="2057400" algn="l"/>
              </a:tabLst>
            </a:pPr>
            <a:r>
              <a:rPr lang="en-US" sz="2400" dirty="0" smtClean="0">
                <a:latin typeface="Symbol" pitchFamily="18" charset="2"/>
              </a:rPr>
              <a:t>	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/>
              <a:t>sf</a:t>
            </a:r>
            <a:r>
              <a:rPr lang="en-US" sz="2400" dirty="0" smtClean="0"/>
              <a:t>[x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] 	= 	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fuzzy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tabLst>
                <a:tab pos="1714500" algn="l"/>
                <a:tab pos="2057400" algn="l"/>
              </a:tabLst>
            </a:pPr>
            <a:r>
              <a:rPr lang="en-US" sz="2400" dirty="0" smtClean="0"/>
              <a:t>		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-i;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 "/>
              <a:tabLst>
                <a:tab pos="1714500" algn="l"/>
                <a:tab pos="2057400" algn="l"/>
              </a:tabLst>
            </a:pPr>
            <a:r>
              <a:rPr lang="en-AU" sz="2400" dirty="0" err="1" smtClean="0">
                <a:latin typeface="Symbol" pitchFamily="18" charset="2"/>
              </a:rPr>
              <a:t>m</a:t>
            </a:r>
            <a:r>
              <a:rPr lang="en-AU" sz="2400" baseline="-25000" dirty="0" err="1" smtClean="0"/>
              <a:t>kf</a:t>
            </a:r>
            <a:r>
              <a:rPr lang="en-AU" sz="2400" dirty="0" smtClean="0"/>
              <a:t>[x</a:t>
            </a:r>
            <a:r>
              <a:rPr lang="en-AU" sz="2400" baseline="-25000" dirty="0" smtClean="0"/>
              <a:t>i</a:t>
            </a:r>
            <a:r>
              <a:rPr lang="en-AU" sz="2400" dirty="0" smtClean="0"/>
              <a:t>]	= 	</a:t>
            </a:r>
            <a:r>
              <a:rPr lang="en-AU" sz="2400" dirty="0" err="1" smtClean="0"/>
              <a:t>nilai</a:t>
            </a:r>
            <a:r>
              <a:rPr lang="en-AU" sz="2400" dirty="0" smtClean="0"/>
              <a:t> </a:t>
            </a:r>
            <a:r>
              <a:rPr lang="en-AU" sz="2400" dirty="0" err="1" smtClean="0"/>
              <a:t>keanggotaan</a:t>
            </a:r>
            <a:r>
              <a:rPr lang="en-AU" sz="2400" dirty="0" smtClean="0"/>
              <a:t> </a:t>
            </a:r>
            <a:r>
              <a:rPr lang="en-AU" sz="2400" dirty="0" err="1" smtClean="0"/>
              <a:t>konsekuen</a:t>
            </a:r>
            <a:r>
              <a:rPr lang="en-AU" sz="2400" dirty="0" smtClean="0"/>
              <a:t> fuzzy</a:t>
            </a:r>
          </a:p>
          <a:p>
            <a:pPr lvl="2" eaLnBrk="1" hangingPunct="1">
              <a:lnSpc>
                <a:spcPct val="90000"/>
              </a:lnSpc>
              <a:buFont typeface="Symbol" pitchFamily="18" charset="2"/>
              <a:buNone/>
              <a:tabLst>
                <a:tab pos="1714500" algn="l"/>
                <a:tab pos="2057400" algn="l"/>
              </a:tabLst>
            </a:pPr>
            <a:r>
              <a:rPr lang="en-AU" dirty="0" smtClean="0"/>
              <a:t>			</a:t>
            </a:r>
            <a:r>
              <a:rPr lang="en-AU" dirty="0" err="1" smtClean="0"/>
              <a:t>aturan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-i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1FE48-9135-485B-889C-314F6BFDB5A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831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Metode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PROBABILISTIK OR (PROBOR)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tabLst>
                <a:tab pos="1771650" algn="l"/>
                <a:tab pos="2114550" algn="l"/>
              </a:tabLst>
            </a:pPr>
            <a:r>
              <a:rPr lang="en-AU" sz="2400" dirty="0" err="1" smtClean="0"/>
              <a:t>Solusi</a:t>
            </a:r>
            <a:r>
              <a:rPr lang="en-AU" sz="2400" dirty="0" smtClean="0"/>
              <a:t> </a:t>
            </a:r>
            <a:r>
              <a:rPr lang="en-AU" sz="2400" dirty="0" err="1" smtClean="0"/>
              <a:t>himpunan</a:t>
            </a:r>
            <a:r>
              <a:rPr lang="en-AU" sz="2400" dirty="0" smtClean="0"/>
              <a:t> fuzzy </a:t>
            </a:r>
            <a:r>
              <a:rPr lang="en-AU" sz="2400" dirty="0" err="1" smtClean="0"/>
              <a:t>diperoleh</a:t>
            </a:r>
            <a:r>
              <a:rPr lang="en-AU" sz="2400" dirty="0" smtClean="0"/>
              <a:t>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</a:t>
            </a:r>
            <a:r>
              <a:rPr lang="en-AU" sz="2400" dirty="0" err="1" smtClean="0"/>
              <a:t>cara</a:t>
            </a:r>
            <a:r>
              <a:rPr lang="en-AU" sz="2400" dirty="0" smtClean="0"/>
              <a:t> </a:t>
            </a:r>
            <a:r>
              <a:rPr lang="en-AU" sz="2400" dirty="0" err="1" smtClean="0"/>
              <a:t>melakukan</a:t>
            </a:r>
            <a:r>
              <a:rPr lang="en-AU" sz="2400" dirty="0" smtClean="0"/>
              <a:t> </a:t>
            </a:r>
            <a:r>
              <a:rPr lang="en-AU" sz="2400" i="1" dirty="0" smtClean="0"/>
              <a:t>product </a:t>
            </a:r>
            <a:r>
              <a:rPr lang="en-AU" sz="2400" dirty="0" err="1" smtClean="0"/>
              <a:t>terhadap</a:t>
            </a:r>
            <a:r>
              <a:rPr lang="en-AU" sz="2400" dirty="0" smtClean="0"/>
              <a:t> </a:t>
            </a:r>
            <a:r>
              <a:rPr lang="en-AU" sz="2400" dirty="0" err="1" smtClean="0"/>
              <a:t>semua</a:t>
            </a:r>
            <a:r>
              <a:rPr lang="en-AU" sz="2400" dirty="0" smtClean="0"/>
              <a:t> output </a:t>
            </a:r>
            <a:r>
              <a:rPr lang="en-AU" sz="2400" dirty="0" err="1" smtClean="0"/>
              <a:t>daerah</a:t>
            </a:r>
            <a:r>
              <a:rPr lang="en-AU" sz="2400" dirty="0" smtClean="0"/>
              <a:t> fuzzy. 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None/>
              <a:tabLst>
                <a:tab pos="1771650" algn="l"/>
                <a:tab pos="2114550" algn="l"/>
              </a:tabLst>
            </a:pPr>
            <a:r>
              <a:rPr lang="en-US" sz="2400" dirty="0" smtClean="0"/>
              <a:t>	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:</a:t>
            </a:r>
          </a:p>
          <a:p>
            <a:pPr lvl="3" algn="just" eaLnBrk="1" hangingPunct="1">
              <a:lnSpc>
                <a:spcPct val="90000"/>
              </a:lnSpc>
              <a:buFont typeface="Wingdings" pitchFamily="2" charset="2"/>
              <a:buNone/>
              <a:tabLst>
                <a:tab pos="1771650" algn="l"/>
                <a:tab pos="2114550" algn="l"/>
              </a:tabLst>
            </a:pPr>
            <a:r>
              <a:rPr lang="en-AU" sz="28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AU" sz="2800" b="1" baseline="-25000" dirty="0" err="1" smtClean="0">
                <a:solidFill>
                  <a:srgbClr val="CC0000"/>
                </a:solidFill>
              </a:rPr>
              <a:t>sf</a:t>
            </a:r>
            <a:r>
              <a:rPr lang="en-AU" sz="2800" b="1" dirty="0" smtClean="0">
                <a:solidFill>
                  <a:srgbClr val="CC0000"/>
                </a:solidFill>
              </a:rPr>
              <a:t>[x</a:t>
            </a:r>
            <a:r>
              <a:rPr lang="en-AU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AU" sz="2800" b="1" dirty="0" smtClean="0">
                <a:solidFill>
                  <a:srgbClr val="CC0000"/>
                </a:solidFill>
              </a:rPr>
              <a:t>]</a:t>
            </a:r>
            <a:r>
              <a:rPr lang="en-AU" sz="2800" b="1" dirty="0" smtClean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AU" sz="2800" b="1" dirty="0" smtClean="0">
                <a:solidFill>
                  <a:srgbClr val="CC0000"/>
                </a:solidFill>
                <a:latin typeface="Symbol" pitchFamily="18" charset="2"/>
              </a:rPr>
              <a:t>=</a:t>
            </a:r>
            <a:r>
              <a:rPr lang="en-AU" sz="2800" b="1" dirty="0" smtClean="0">
                <a:solidFill>
                  <a:srgbClr val="CC0000"/>
                </a:solidFill>
                <a:latin typeface="Courier New" pitchFamily="49" charset="0"/>
              </a:rPr>
              <a:t> (</a:t>
            </a:r>
            <a:r>
              <a:rPr lang="en-AU" sz="28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AU" sz="2800" b="1" baseline="-25000" dirty="0" err="1" smtClean="0">
                <a:solidFill>
                  <a:srgbClr val="CC0000"/>
                </a:solidFill>
              </a:rPr>
              <a:t>sf</a:t>
            </a:r>
            <a:r>
              <a:rPr lang="en-AU" sz="2800" b="1" dirty="0" smtClean="0">
                <a:solidFill>
                  <a:srgbClr val="CC0000"/>
                </a:solidFill>
              </a:rPr>
              <a:t>[x</a:t>
            </a:r>
            <a:r>
              <a:rPr lang="en-AU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AU" sz="2800" b="1" dirty="0" smtClean="0">
                <a:solidFill>
                  <a:srgbClr val="CC0000"/>
                </a:solidFill>
              </a:rPr>
              <a:t>]+</a:t>
            </a:r>
            <a:r>
              <a:rPr lang="en-AU" sz="2800" b="1" dirty="0" smtClean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AU" sz="28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AU" sz="2800" b="1" baseline="-25000" dirty="0" err="1" smtClean="0">
                <a:solidFill>
                  <a:srgbClr val="CC0000"/>
                </a:solidFill>
              </a:rPr>
              <a:t>kf</a:t>
            </a:r>
            <a:r>
              <a:rPr lang="en-AU" sz="2800" b="1" dirty="0" smtClean="0">
                <a:solidFill>
                  <a:srgbClr val="CC0000"/>
                </a:solidFill>
              </a:rPr>
              <a:t>[x</a:t>
            </a:r>
            <a:r>
              <a:rPr lang="en-AU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AU" sz="2800" b="1" dirty="0" smtClean="0">
                <a:solidFill>
                  <a:srgbClr val="CC0000"/>
                </a:solidFill>
              </a:rPr>
              <a:t>]) - </a:t>
            </a:r>
            <a:r>
              <a:rPr lang="en-AU" sz="2800" b="1" dirty="0" smtClean="0">
                <a:solidFill>
                  <a:srgbClr val="CC0000"/>
                </a:solidFill>
                <a:latin typeface="Courier New" pitchFamily="49" charset="0"/>
              </a:rPr>
              <a:t>(</a:t>
            </a:r>
            <a:r>
              <a:rPr lang="en-AU" sz="28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AU" sz="2800" b="1" baseline="-25000" dirty="0" err="1" smtClean="0">
                <a:solidFill>
                  <a:srgbClr val="CC0000"/>
                </a:solidFill>
              </a:rPr>
              <a:t>sf</a:t>
            </a:r>
            <a:r>
              <a:rPr lang="en-AU" sz="2800" b="1" dirty="0" smtClean="0">
                <a:solidFill>
                  <a:srgbClr val="CC0000"/>
                </a:solidFill>
              </a:rPr>
              <a:t>[x</a:t>
            </a:r>
            <a:r>
              <a:rPr lang="en-AU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AU" sz="2800" b="1" dirty="0" smtClean="0">
                <a:solidFill>
                  <a:srgbClr val="CC0000"/>
                </a:solidFill>
              </a:rPr>
              <a:t>] *</a:t>
            </a:r>
            <a:r>
              <a:rPr lang="en-AU" sz="2800" b="1" dirty="0" smtClean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AU" sz="2800" b="1" dirty="0" err="1" smtClean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AU" sz="2800" b="1" baseline="-25000" dirty="0" err="1" smtClean="0">
                <a:solidFill>
                  <a:srgbClr val="CC0000"/>
                </a:solidFill>
              </a:rPr>
              <a:t>kf</a:t>
            </a:r>
            <a:r>
              <a:rPr lang="en-AU" sz="2800" b="1" dirty="0" smtClean="0">
                <a:solidFill>
                  <a:srgbClr val="CC0000"/>
                </a:solidFill>
              </a:rPr>
              <a:t>[x</a:t>
            </a:r>
            <a:r>
              <a:rPr lang="en-AU" sz="2800" b="1" baseline="-25000" dirty="0" smtClean="0">
                <a:solidFill>
                  <a:srgbClr val="CC0000"/>
                </a:solidFill>
              </a:rPr>
              <a:t>i</a:t>
            </a:r>
            <a:r>
              <a:rPr lang="en-AU" sz="2800" b="1" dirty="0" smtClean="0">
                <a:solidFill>
                  <a:srgbClr val="CC0000"/>
                </a:solidFill>
              </a:rPr>
              <a:t>])</a:t>
            </a:r>
            <a:endParaRPr lang="en-US" sz="2800" b="1" dirty="0" smtClean="0">
              <a:solidFill>
                <a:srgbClr val="CC0000"/>
              </a:solidFill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tabLst>
                <a:tab pos="1771650" algn="l"/>
                <a:tab pos="2114550" algn="l"/>
              </a:tabLst>
            </a:pPr>
            <a:endParaRPr lang="en-US" b="1" dirty="0" smtClean="0">
              <a:solidFill>
                <a:srgbClr val="CC0000"/>
              </a:solidFill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tabLst>
                <a:tab pos="1771650" algn="l"/>
                <a:tab pos="2114550" algn="l"/>
              </a:tabLst>
            </a:pP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tabLst>
                <a:tab pos="1771650" algn="l"/>
                <a:tab pos="2114550" algn="l"/>
              </a:tabLst>
            </a:pPr>
            <a:r>
              <a:rPr lang="en-US" sz="2400" dirty="0" smtClean="0">
                <a:latin typeface="Symbol" pitchFamily="18" charset="2"/>
              </a:rPr>
              <a:t>	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/>
              <a:t>sf</a:t>
            </a:r>
            <a:r>
              <a:rPr lang="en-US" sz="2400" dirty="0" smtClean="0"/>
              <a:t>[x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] 	= 	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fuzzy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tabLst>
                <a:tab pos="1771650" algn="l"/>
                <a:tab pos="2114550" algn="l"/>
              </a:tabLst>
            </a:pPr>
            <a:r>
              <a:rPr lang="en-US" sz="2400" dirty="0" smtClean="0"/>
              <a:t>		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-i;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 "/>
              <a:tabLst>
                <a:tab pos="1771650" algn="l"/>
                <a:tab pos="2114550" algn="l"/>
              </a:tabLst>
            </a:pPr>
            <a:r>
              <a:rPr lang="en-AU" sz="2400" dirty="0" err="1" smtClean="0">
                <a:latin typeface="Symbol" pitchFamily="18" charset="2"/>
              </a:rPr>
              <a:t>m</a:t>
            </a:r>
            <a:r>
              <a:rPr lang="en-AU" sz="2400" baseline="-25000" dirty="0" err="1" smtClean="0"/>
              <a:t>kf</a:t>
            </a:r>
            <a:r>
              <a:rPr lang="en-AU" sz="2400" dirty="0" smtClean="0"/>
              <a:t>[x</a:t>
            </a:r>
            <a:r>
              <a:rPr lang="en-AU" sz="2400" baseline="-25000" dirty="0" smtClean="0"/>
              <a:t>i</a:t>
            </a:r>
            <a:r>
              <a:rPr lang="en-AU" sz="2400" dirty="0" smtClean="0"/>
              <a:t>] 	= 	</a:t>
            </a:r>
            <a:r>
              <a:rPr lang="en-AU" sz="2400" dirty="0" err="1" smtClean="0"/>
              <a:t>nilai</a:t>
            </a:r>
            <a:r>
              <a:rPr lang="en-AU" sz="2400" dirty="0" smtClean="0"/>
              <a:t> </a:t>
            </a:r>
            <a:r>
              <a:rPr lang="en-AU" sz="2400" dirty="0" err="1" smtClean="0"/>
              <a:t>keanggotaan</a:t>
            </a:r>
            <a:r>
              <a:rPr lang="en-AU" sz="2400" dirty="0" smtClean="0"/>
              <a:t> </a:t>
            </a:r>
            <a:r>
              <a:rPr lang="en-AU" sz="2400" dirty="0" err="1" smtClean="0"/>
              <a:t>konsekuen</a:t>
            </a:r>
            <a:r>
              <a:rPr lang="en-AU" sz="2400" dirty="0" smtClean="0"/>
              <a:t> fuzzy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  <a:tabLst>
                <a:tab pos="1771650" algn="l"/>
                <a:tab pos="2114550" algn="l"/>
              </a:tabLst>
            </a:pPr>
            <a:r>
              <a:rPr lang="en-AU" sz="2400" dirty="0" smtClean="0"/>
              <a:t> 			</a:t>
            </a:r>
            <a:r>
              <a:rPr lang="en-AU" sz="2400" dirty="0" err="1" smtClean="0"/>
              <a:t>aturan</a:t>
            </a:r>
            <a:r>
              <a:rPr lang="en-AU" sz="2400" dirty="0" smtClean="0"/>
              <a:t> </a:t>
            </a:r>
            <a:r>
              <a:rPr lang="en-AU" sz="2400" dirty="0" err="1" smtClean="0"/>
              <a:t>ke</a:t>
            </a:r>
            <a:r>
              <a:rPr lang="en-AU" sz="2400" dirty="0" smtClean="0"/>
              <a:t>-i;</a:t>
            </a:r>
            <a:r>
              <a:rPr lang="en-US" sz="2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A6CD5-6F14-4D43-89A3-D3C161DEF00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723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PENEGASAN (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DEFUZZY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Input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defuzzifikasi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 yang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komposisi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aturan-aturan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fuzzy.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output yang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bilangan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domain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range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crsip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14D06-A259-4AE8-A7BB-B449A342AC1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768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7A0AD-45D2-4EA8-8403-1203EE2E18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98840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Mamdani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Mamdani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Implikasi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Mamdani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236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Metode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CENTROID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000099"/>
                </a:solidFill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863"/>
          </a:xfrm>
        </p:spPr>
        <p:txBody>
          <a:bodyPr/>
          <a:lstStyle/>
          <a:p>
            <a:r>
              <a:rPr lang="en-AU" sz="2800" smtClean="0">
                <a:latin typeface="Verdana" pitchFamily="34" charset="0"/>
              </a:rPr>
              <a:t>Solusi crisp diperoleh dengan cara mengambil titik pusat daerah fuzzy C.</a:t>
            </a:r>
            <a:r>
              <a:rPr lang="en-AU" sz="2800" smtClean="0">
                <a:latin typeface="Times New Roman" pitchFamily="18" charset="0"/>
              </a:rPr>
              <a:t> </a:t>
            </a:r>
            <a:endParaRPr lang="en-AU" sz="2800" smtClean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334E5-1668-4AC5-A98F-2291EBA6C7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935038" y="3319463"/>
            <a:ext cx="6280150" cy="2465387"/>
            <a:chOff x="589" y="2091"/>
            <a:chExt cx="3956" cy="1553"/>
          </a:xfrm>
        </p:grpSpPr>
        <p:sp>
          <p:nvSpPr>
            <p:cNvPr id="1034" name="Rectangle 5"/>
            <p:cNvSpPr>
              <a:spLocks noChangeArrowheads="1"/>
            </p:cNvSpPr>
            <p:nvPr/>
          </p:nvSpPr>
          <p:spPr bwMode="auto">
            <a:xfrm>
              <a:off x="589" y="2091"/>
              <a:ext cx="3956" cy="155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768" y="2297"/>
            <a:ext cx="1461" cy="9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Picture" r:id="rId3" imgW="1286640" imgH="876960" progId="Word.Picture.8">
                    <p:embed/>
                  </p:oleObj>
                </mc:Choice>
                <mc:Fallback>
                  <p:oleObj name="Picture" r:id="rId3" imgW="1286640" imgH="87696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297"/>
                          <a:ext cx="1461" cy="9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7"/>
            <p:cNvGraphicFramePr>
              <a:graphicFrameLocks noChangeAspect="1"/>
            </p:cNvGraphicFramePr>
            <p:nvPr/>
          </p:nvGraphicFramePr>
          <p:xfrm>
            <a:off x="2697" y="2216"/>
            <a:ext cx="1579" cy="11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5" imgW="977760" imgH="990360" progId="Equation.3">
                    <p:embed/>
                  </p:oleObj>
                </mc:Choice>
                <mc:Fallback>
                  <p:oleObj name="Equation" r:id="rId5" imgW="977760" imgH="990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7" y="2216"/>
                          <a:ext cx="1579" cy="11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582031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Metode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BISEKTOR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000099"/>
                </a:solidFill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smtClean="0">
                <a:latin typeface="Verdana" pitchFamily="34" charset="0"/>
              </a:rPr>
              <a:t>Solusi crisp diperoleh dengan cara mengambil nilai pada domain fuzzy yang memiliki nilai keanggotaan separo dari jumlah total nilai keanggotaan pada daerah fuzzy C.</a:t>
            </a:r>
            <a:r>
              <a:rPr lang="en-AU" sz="2800" smtClean="0">
                <a:latin typeface="Times New Roman" pitchFamily="18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749FD-2F36-4864-BE55-503C3DA468A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27113" y="4159250"/>
            <a:ext cx="6978650" cy="1770063"/>
            <a:chOff x="647" y="2334"/>
            <a:chExt cx="4396" cy="1115"/>
          </a:xfrm>
        </p:grpSpPr>
        <p:sp>
          <p:nvSpPr>
            <p:cNvPr id="2057" name="Rectangle 5"/>
            <p:cNvSpPr>
              <a:spLocks noChangeArrowheads="1"/>
            </p:cNvSpPr>
            <p:nvPr/>
          </p:nvSpPr>
          <p:spPr bwMode="auto">
            <a:xfrm>
              <a:off x="647" y="2334"/>
              <a:ext cx="4396" cy="111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graphicFrame>
          <p:nvGraphicFramePr>
            <p:cNvPr id="2050" name="Object 6"/>
            <p:cNvGraphicFramePr>
              <a:graphicFrameLocks noChangeAspect="1"/>
            </p:cNvGraphicFramePr>
            <p:nvPr/>
          </p:nvGraphicFramePr>
          <p:xfrm>
            <a:off x="949" y="2381"/>
            <a:ext cx="3609" cy="1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3" imgW="1828800" imgH="507960" progId="Equation.3">
                    <p:embed/>
                  </p:oleObj>
                </mc:Choice>
                <mc:Fallback>
                  <p:oleObj name="Equation" r:id="rId3" imgW="182880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9" y="2381"/>
                          <a:ext cx="3609" cy="10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929191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Metode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MEAN OF MAXIMUM (MOM)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1900238"/>
          </a:xfrm>
        </p:spPr>
        <p:txBody>
          <a:bodyPr/>
          <a:lstStyle/>
          <a:p>
            <a:r>
              <a:rPr lang="en-AU" smtClean="0">
                <a:latin typeface="Cambria" pitchFamily="18" charset="0"/>
              </a:rPr>
              <a:t>Solusi crisp diperoleh dengan cara mengambil nilai rata-rata domain pada himpunan C yang memiliki nilai keanggotaan maksimum.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16781-852A-482F-8896-765446522B8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92213" y="4303713"/>
            <a:ext cx="6858000" cy="10541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z = mean{z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 | </a:t>
            </a:r>
            <a:r>
              <a:rPr lang="en-US" sz="320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(z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) = maksimum </a:t>
            </a:r>
            <a:r>
              <a:rPr lang="en-US" sz="320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}</a:t>
            </a:r>
            <a:endParaRPr lang="id-ID" sz="3200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222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571500" algn="l"/>
              </a:tabLst>
              <a:defRPr/>
            </a:pP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	</a:t>
            </a:r>
            <a:r>
              <a:rPr lang="en-US" sz="36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Metode</a:t>
            </a: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SMALLEST OF MAXIMUM</a:t>
            </a:r>
            <a:b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	(SOM)</a:t>
            </a:r>
            <a:endParaRPr lang="en-US" sz="36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957388"/>
            <a:ext cx="8229600" cy="2043112"/>
          </a:xfrm>
        </p:spPr>
        <p:txBody>
          <a:bodyPr/>
          <a:lstStyle/>
          <a:p>
            <a:r>
              <a:rPr lang="en-AU" sz="2800" smtClean="0">
                <a:latin typeface="Verdana" pitchFamily="34" charset="0"/>
              </a:rPr>
              <a:t>Solusi crisp diperoleh dengan cara mengambil nilai terkecil dari domain pada himpunan C  yang memiliki nilai keanggotaan maksimum.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626A-785E-4C96-A779-910676E3EC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8200" y="4187825"/>
            <a:ext cx="7391400" cy="11525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z = min{abs(z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) | </a:t>
            </a:r>
            <a:r>
              <a:rPr lang="en-US" sz="320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(z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) = maksimum </a:t>
            </a:r>
            <a:r>
              <a:rPr lang="en-US" sz="320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}</a:t>
            </a:r>
            <a:endParaRPr lang="id-ID" sz="3200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299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40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Metode</a:t>
            </a: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LARGEST OF MAXIMUM </a:t>
            </a:r>
            <a:b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(LOM)</a:t>
            </a:r>
            <a:endParaRPr lang="en-US" sz="40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100263"/>
            <a:ext cx="8229600" cy="2400300"/>
          </a:xfrm>
        </p:spPr>
        <p:txBody>
          <a:bodyPr/>
          <a:lstStyle/>
          <a:p>
            <a:r>
              <a:rPr lang="en-AU" dirty="0" err="1" smtClean="0">
                <a:latin typeface="Verdana" pitchFamily="34" charset="0"/>
              </a:rPr>
              <a:t>Solusi</a:t>
            </a:r>
            <a:r>
              <a:rPr lang="en-AU" dirty="0" smtClean="0">
                <a:latin typeface="Verdana" pitchFamily="34" charset="0"/>
              </a:rPr>
              <a:t> crisp </a:t>
            </a:r>
            <a:r>
              <a:rPr lang="en-AU" dirty="0" err="1" smtClean="0">
                <a:latin typeface="Verdana" pitchFamily="34" charset="0"/>
              </a:rPr>
              <a:t>diperoleh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dengan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cara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mengambil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nilai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terbesar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dari</a:t>
            </a:r>
            <a:r>
              <a:rPr lang="en-AU" dirty="0" smtClean="0">
                <a:latin typeface="Verdana" pitchFamily="34" charset="0"/>
              </a:rPr>
              <a:t> domain </a:t>
            </a:r>
            <a:r>
              <a:rPr lang="en-AU" dirty="0" err="1" smtClean="0">
                <a:latin typeface="Verdana" pitchFamily="34" charset="0"/>
              </a:rPr>
              <a:t>pada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himpunan</a:t>
            </a:r>
            <a:r>
              <a:rPr lang="en-AU" dirty="0" smtClean="0">
                <a:latin typeface="Verdana" pitchFamily="34" charset="0"/>
              </a:rPr>
              <a:t> C yang </a:t>
            </a:r>
            <a:r>
              <a:rPr lang="en-AU" dirty="0" err="1" smtClean="0">
                <a:latin typeface="Verdana" pitchFamily="34" charset="0"/>
              </a:rPr>
              <a:t>memiliki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nilai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keanggotaan</a:t>
            </a:r>
            <a:r>
              <a:rPr lang="en-AU" dirty="0" smtClean="0">
                <a:latin typeface="Verdana" pitchFamily="34" charset="0"/>
              </a:rPr>
              <a:t> </a:t>
            </a:r>
            <a:r>
              <a:rPr lang="en-AU" dirty="0" err="1" smtClean="0">
                <a:latin typeface="Verdana" pitchFamily="34" charset="0"/>
              </a:rPr>
              <a:t>maksimum</a:t>
            </a:r>
            <a:r>
              <a:rPr lang="en-AU" dirty="0" smtClean="0">
                <a:latin typeface="Verdana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8FDD-C621-4DCB-9A64-C03202E64E2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8200" y="4491038"/>
            <a:ext cx="7391400" cy="11525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z = max{abs(z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) | </a:t>
            </a:r>
            <a:r>
              <a:rPr lang="en-US" sz="320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(z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) = maksimum </a:t>
            </a:r>
            <a:r>
              <a:rPr lang="en-US" sz="320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sz="3200">
                <a:solidFill>
                  <a:srgbClr val="CC0000"/>
                </a:solidFill>
                <a:latin typeface="Times New Roman" pitchFamily="18" charset="0"/>
              </a:rPr>
              <a:t>}</a:t>
            </a:r>
            <a:endParaRPr lang="id-ID" sz="3200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626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9EACB-69C3-44C1-8EEA-FE2695EE042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23557" name="Group 166"/>
          <p:cNvGrpSpPr>
            <a:grpSpLocks/>
          </p:cNvGrpSpPr>
          <p:nvPr/>
        </p:nvGrpSpPr>
        <p:grpSpPr bwMode="auto">
          <a:xfrm>
            <a:off x="123825" y="630238"/>
            <a:ext cx="6661150" cy="3763962"/>
            <a:chOff x="78" y="397"/>
            <a:chExt cx="4196" cy="2371"/>
          </a:xfrm>
        </p:grpSpPr>
        <p:sp>
          <p:nvSpPr>
            <p:cNvPr id="23597" name="Line 7"/>
            <p:cNvSpPr>
              <a:spLocks noChangeShapeType="1"/>
            </p:cNvSpPr>
            <p:nvPr/>
          </p:nvSpPr>
          <p:spPr bwMode="auto">
            <a:xfrm>
              <a:off x="400" y="1264"/>
              <a:ext cx="10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8" name="Line 8"/>
            <p:cNvSpPr>
              <a:spLocks noChangeShapeType="1"/>
            </p:cNvSpPr>
            <p:nvPr/>
          </p:nvSpPr>
          <p:spPr bwMode="auto">
            <a:xfrm flipV="1">
              <a:off x="400" y="424"/>
              <a:ext cx="0" cy="8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9" name="Text Box 11"/>
            <p:cNvSpPr txBox="1">
              <a:spLocks noChangeArrowheads="1"/>
            </p:cNvSpPr>
            <p:nvPr/>
          </p:nvSpPr>
          <p:spPr bwMode="auto">
            <a:xfrm>
              <a:off x="78" y="397"/>
              <a:ext cx="3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99"/>
                  </a:solidFill>
                  <a:latin typeface="Symbol" pitchFamily="18" charset="2"/>
                </a:rPr>
                <a:t>m</a:t>
              </a:r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[x]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00" name="Text Box 12"/>
            <p:cNvSpPr txBox="1">
              <a:spLocks noChangeArrowheads="1"/>
            </p:cNvSpPr>
            <p:nvPr/>
          </p:nvSpPr>
          <p:spPr bwMode="auto">
            <a:xfrm>
              <a:off x="250" y="5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1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01" name="Text Box 13"/>
            <p:cNvSpPr txBox="1">
              <a:spLocks noChangeArrowheads="1"/>
            </p:cNvSpPr>
            <p:nvPr/>
          </p:nvSpPr>
          <p:spPr bwMode="auto">
            <a:xfrm>
              <a:off x="242" y="11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0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02" name="Text Box 14"/>
            <p:cNvSpPr txBox="1">
              <a:spLocks noChangeArrowheads="1"/>
            </p:cNvSpPr>
            <p:nvPr/>
          </p:nvSpPr>
          <p:spPr bwMode="auto">
            <a:xfrm>
              <a:off x="370" y="45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A1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03" name="Text Box 15"/>
            <p:cNvSpPr txBox="1">
              <a:spLocks noChangeArrowheads="1"/>
            </p:cNvSpPr>
            <p:nvPr/>
          </p:nvSpPr>
          <p:spPr bwMode="auto">
            <a:xfrm>
              <a:off x="566" y="1260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Var-1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04" name="Line 27"/>
            <p:cNvSpPr>
              <a:spLocks noChangeShapeType="1"/>
            </p:cNvSpPr>
            <p:nvPr/>
          </p:nvSpPr>
          <p:spPr bwMode="auto">
            <a:xfrm>
              <a:off x="412" y="2464"/>
              <a:ext cx="10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05" name="Line 28"/>
            <p:cNvSpPr>
              <a:spLocks noChangeShapeType="1"/>
            </p:cNvSpPr>
            <p:nvPr/>
          </p:nvSpPr>
          <p:spPr bwMode="auto">
            <a:xfrm flipV="1">
              <a:off x="412" y="1624"/>
              <a:ext cx="0" cy="8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06" name="Line 29"/>
            <p:cNvSpPr>
              <a:spLocks noChangeShapeType="1"/>
            </p:cNvSpPr>
            <p:nvPr/>
          </p:nvSpPr>
          <p:spPr bwMode="auto">
            <a:xfrm>
              <a:off x="412" y="1888"/>
              <a:ext cx="46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07" name="Text Box 31"/>
            <p:cNvSpPr txBox="1">
              <a:spLocks noChangeArrowheads="1"/>
            </p:cNvSpPr>
            <p:nvPr/>
          </p:nvSpPr>
          <p:spPr bwMode="auto">
            <a:xfrm>
              <a:off x="90" y="1597"/>
              <a:ext cx="3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99"/>
                  </a:solidFill>
                  <a:latin typeface="Symbol" pitchFamily="18" charset="2"/>
                </a:rPr>
                <a:t>m</a:t>
              </a:r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[x]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08" name="Text Box 32"/>
            <p:cNvSpPr txBox="1">
              <a:spLocks noChangeArrowheads="1"/>
            </p:cNvSpPr>
            <p:nvPr/>
          </p:nvSpPr>
          <p:spPr bwMode="auto">
            <a:xfrm>
              <a:off x="262" y="1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1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09" name="Text Box 33"/>
            <p:cNvSpPr txBox="1">
              <a:spLocks noChangeArrowheads="1"/>
            </p:cNvSpPr>
            <p:nvPr/>
          </p:nvSpPr>
          <p:spPr bwMode="auto">
            <a:xfrm>
              <a:off x="254" y="23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0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10" name="Text Box 34"/>
            <p:cNvSpPr txBox="1">
              <a:spLocks noChangeArrowheads="1"/>
            </p:cNvSpPr>
            <p:nvPr/>
          </p:nvSpPr>
          <p:spPr bwMode="auto">
            <a:xfrm>
              <a:off x="742" y="168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A3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11" name="Text Box 35"/>
            <p:cNvSpPr txBox="1">
              <a:spLocks noChangeArrowheads="1"/>
            </p:cNvSpPr>
            <p:nvPr/>
          </p:nvSpPr>
          <p:spPr bwMode="auto">
            <a:xfrm>
              <a:off x="578" y="2460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Var-1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12" name="Line 37"/>
            <p:cNvSpPr>
              <a:spLocks noChangeShapeType="1"/>
            </p:cNvSpPr>
            <p:nvPr/>
          </p:nvSpPr>
          <p:spPr bwMode="auto">
            <a:xfrm>
              <a:off x="880" y="1900"/>
              <a:ext cx="0" cy="5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13" name="Line 39"/>
            <p:cNvSpPr>
              <a:spLocks noChangeShapeType="1"/>
            </p:cNvSpPr>
            <p:nvPr/>
          </p:nvSpPr>
          <p:spPr bwMode="auto">
            <a:xfrm>
              <a:off x="1640" y="1268"/>
              <a:ext cx="10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14" name="Line 40"/>
            <p:cNvSpPr>
              <a:spLocks noChangeShapeType="1"/>
            </p:cNvSpPr>
            <p:nvPr/>
          </p:nvSpPr>
          <p:spPr bwMode="auto">
            <a:xfrm flipV="1">
              <a:off x="1640" y="428"/>
              <a:ext cx="0" cy="8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15" name="Line 41"/>
            <p:cNvSpPr>
              <a:spLocks noChangeShapeType="1"/>
            </p:cNvSpPr>
            <p:nvPr/>
          </p:nvSpPr>
          <p:spPr bwMode="auto">
            <a:xfrm>
              <a:off x="1640" y="692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16" name="Line 42"/>
            <p:cNvSpPr>
              <a:spLocks noChangeShapeType="1"/>
            </p:cNvSpPr>
            <p:nvPr/>
          </p:nvSpPr>
          <p:spPr bwMode="auto">
            <a:xfrm flipH="1">
              <a:off x="1808" y="668"/>
              <a:ext cx="444" cy="6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17" name="Text Box 43"/>
            <p:cNvSpPr txBox="1">
              <a:spLocks noChangeArrowheads="1"/>
            </p:cNvSpPr>
            <p:nvPr/>
          </p:nvSpPr>
          <p:spPr bwMode="auto">
            <a:xfrm>
              <a:off x="1318" y="401"/>
              <a:ext cx="3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99"/>
                  </a:solidFill>
                  <a:latin typeface="Symbol" pitchFamily="18" charset="2"/>
                </a:rPr>
                <a:t>m</a:t>
              </a:r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[y]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18" name="Text Box 44"/>
            <p:cNvSpPr txBox="1">
              <a:spLocks noChangeArrowheads="1"/>
            </p:cNvSpPr>
            <p:nvPr/>
          </p:nvSpPr>
          <p:spPr bwMode="auto">
            <a:xfrm>
              <a:off x="1490" y="58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1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19" name="Text Box 45"/>
            <p:cNvSpPr txBox="1">
              <a:spLocks noChangeArrowheads="1"/>
            </p:cNvSpPr>
            <p:nvPr/>
          </p:nvSpPr>
          <p:spPr bwMode="auto">
            <a:xfrm>
              <a:off x="1482" y="11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0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20" name="Text Box 46"/>
            <p:cNvSpPr txBox="1">
              <a:spLocks noChangeArrowheads="1"/>
            </p:cNvSpPr>
            <p:nvPr/>
          </p:nvSpPr>
          <p:spPr bwMode="auto">
            <a:xfrm>
              <a:off x="2262" y="460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B3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21" name="Text Box 47"/>
            <p:cNvSpPr txBox="1">
              <a:spLocks noChangeArrowheads="1"/>
            </p:cNvSpPr>
            <p:nvPr/>
          </p:nvSpPr>
          <p:spPr bwMode="auto">
            <a:xfrm>
              <a:off x="1806" y="1264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Var-2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22" name="Line 48"/>
            <p:cNvSpPr>
              <a:spLocks noChangeShapeType="1"/>
            </p:cNvSpPr>
            <p:nvPr/>
          </p:nvSpPr>
          <p:spPr bwMode="auto">
            <a:xfrm>
              <a:off x="2252" y="680"/>
              <a:ext cx="2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23" name="Line 49"/>
            <p:cNvSpPr>
              <a:spLocks noChangeShapeType="1"/>
            </p:cNvSpPr>
            <p:nvPr/>
          </p:nvSpPr>
          <p:spPr bwMode="auto">
            <a:xfrm>
              <a:off x="2516" y="692"/>
              <a:ext cx="0" cy="5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24" name="Line 50"/>
            <p:cNvSpPr>
              <a:spLocks noChangeShapeType="1"/>
            </p:cNvSpPr>
            <p:nvPr/>
          </p:nvSpPr>
          <p:spPr bwMode="auto">
            <a:xfrm>
              <a:off x="2932" y="424"/>
              <a:ext cx="0" cy="103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25" name="Line 51"/>
            <p:cNvSpPr>
              <a:spLocks noChangeShapeType="1"/>
            </p:cNvSpPr>
            <p:nvPr/>
          </p:nvSpPr>
          <p:spPr bwMode="auto">
            <a:xfrm>
              <a:off x="2936" y="1736"/>
              <a:ext cx="0" cy="103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626" name="Group 52"/>
            <p:cNvGrpSpPr>
              <a:grpSpLocks/>
            </p:cNvGrpSpPr>
            <p:nvPr/>
          </p:nvGrpSpPr>
          <p:grpSpPr bwMode="auto">
            <a:xfrm>
              <a:off x="1306" y="1601"/>
              <a:ext cx="1354" cy="1094"/>
              <a:chOff x="3678" y="253"/>
              <a:chExt cx="1354" cy="1094"/>
            </a:xfrm>
          </p:grpSpPr>
          <p:sp>
            <p:nvSpPr>
              <p:cNvPr id="23652" name="Line 53"/>
              <p:cNvSpPr>
                <a:spLocks noChangeShapeType="1"/>
              </p:cNvSpPr>
              <p:nvPr/>
            </p:nvSpPr>
            <p:spPr bwMode="auto">
              <a:xfrm>
                <a:off x="4000" y="1120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3" name="Line 54"/>
              <p:cNvSpPr>
                <a:spLocks noChangeShapeType="1"/>
              </p:cNvSpPr>
              <p:nvPr/>
            </p:nvSpPr>
            <p:spPr bwMode="auto">
              <a:xfrm flipV="1">
                <a:off x="4000" y="280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4" name="Line 55"/>
              <p:cNvSpPr>
                <a:spLocks noChangeShapeType="1"/>
              </p:cNvSpPr>
              <p:nvPr/>
            </p:nvSpPr>
            <p:spPr bwMode="auto">
              <a:xfrm>
                <a:off x="4000" y="544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5" name="Line 56"/>
              <p:cNvSpPr>
                <a:spLocks noChangeShapeType="1"/>
              </p:cNvSpPr>
              <p:nvPr/>
            </p:nvSpPr>
            <p:spPr bwMode="auto">
              <a:xfrm>
                <a:off x="4276" y="544"/>
                <a:ext cx="564" cy="56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6" name="Text Box 57"/>
              <p:cNvSpPr txBox="1">
                <a:spLocks noChangeArrowheads="1"/>
              </p:cNvSpPr>
              <p:nvPr/>
            </p:nvSpPr>
            <p:spPr bwMode="auto">
              <a:xfrm>
                <a:off x="3678" y="253"/>
                <a:ext cx="35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333399"/>
                    </a:solidFill>
                    <a:latin typeface="Symbol" pitchFamily="18" charset="2"/>
                  </a:rPr>
                  <a:t>m</a:t>
                </a:r>
                <a:r>
                  <a:rPr lang="en-US">
                    <a:solidFill>
                      <a:srgbClr val="333399"/>
                    </a:solidFill>
                    <a:latin typeface="Times New Roman" pitchFamily="18" charset="0"/>
                  </a:rPr>
                  <a:t>[z]</a:t>
                </a:r>
                <a:endParaRPr lang="id-ID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57" name="Text Box 58"/>
              <p:cNvSpPr txBox="1">
                <a:spLocks noChangeArrowheads="1"/>
              </p:cNvSpPr>
              <p:nvPr/>
            </p:nvSpPr>
            <p:spPr bwMode="auto">
              <a:xfrm>
                <a:off x="3850" y="44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solidFill>
                      <a:srgbClr val="333399"/>
                    </a:solidFill>
                    <a:latin typeface="Times New Roman" pitchFamily="18" charset="0"/>
                  </a:rPr>
                  <a:t>1</a:t>
                </a:r>
                <a:endParaRPr lang="id-ID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58" name="Text Box 59"/>
              <p:cNvSpPr txBox="1">
                <a:spLocks noChangeArrowheads="1"/>
              </p:cNvSpPr>
              <p:nvPr/>
            </p:nvSpPr>
            <p:spPr bwMode="auto">
              <a:xfrm>
                <a:off x="3842" y="103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solidFill>
                      <a:srgbClr val="333399"/>
                    </a:solidFill>
                    <a:latin typeface="Times New Roman" pitchFamily="18" charset="0"/>
                  </a:rPr>
                  <a:t>0</a:t>
                </a:r>
                <a:endParaRPr lang="id-ID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59" name="Text Box 60"/>
              <p:cNvSpPr txBox="1">
                <a:spLocks noChangeArrowheads="1"/>
              </p:cNvSpPr>
              <p:nvPr/>
            </p:nvSpPr>
            <p:spPr bwMode="auto">
              <a:xfrm>
                <a:off x="3982" y="33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333399"/>
                    </a:solidFill>
                    <a:latin typeface="Times New Roman" pitchFamily="18" charset="0"/>
                  </a:rPr>
                  <a:t>C1</a:t>
                </a:r>
                <a:endParaRPr lang="id-ID" b="1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60" name="Text Box 61"/>
              <p:cNvSpPr txBox="1">
                <a:spLocks noChangeArrowheads="1"/>
              </p:cNvSpPr>
              <p:nvPr/>
            </p:nvSpPr>
            <p:spPr bwMode="auto">
              <a:xfrm>
                <a:off x="4550" y="1116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333399"/>
                    </a:solidFill>
                    <a:latin typeface="Times New Roman" pitchFamily="18" charset="0"/>
                  </a:rPr>
                  <a:t>Var-3</a:t>
                </a:r>
                <a:endParaRPr lang="id-ID" b="1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627" name="Group 109"/>
            <p:cNvGrpSpPr>
              <a:grpSpLocks/>
            </p:cNvGrpSpPr>
            <p:nvPr/>
          </p:nvGrpSpPr>
          <p:grpSpPr bwMode="auto">
            <a:xfrm>
              <a:off x="2902" y="401"/>
              <a:ext cx="1372" cy="1094"/>
              <a:chOff x="2902" y="197"/>
              <a:chExt cx="1372" cy="1094"/>
            </a:xfrm>
          </p:grpSpPr>
          <p:sp>
            <p:nvSpPr>
              <p:cNvPr id="23641" name="Line 63"/>
              <p:cNvSpPr>
                <a:spLocks noChangeShapeType="1"/>
              </p:cNvSpPr>
              <p:nvPr/>
            </p:nvSpPr>
            <p:spPr bwMode="auto">
              <a:xfrm>
                <a:off x="3212" y="1064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42" name="Line 64"/>
              <p:cNvSpPr>
                <a:spLocks noChangeShapeType="1"/>
              </p:cNvSpPr>
              <p:nvPr/>
            </p:nvSpPr>
            <p:spPr bwMode="auto">
              <a:xfrm flipV="1">
                <a:off x="3212" y="224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43" name="Line 65"/>
              <p:cNvSpPr>
                <a:spLocks noChangeShapeType="1"/>
              </p:cNvSpPr>
              <p:nvPr/>
            </p:nvSpPr>
            <p:spPr bwMode="auto">
              <a:xfrm>
                <a:off x="3212" y="488"/>
                <a:ext cx="6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44" name="Line 66"/>
              <p:cNvSpPr>
                <a:spLocks noChangeShapeType="1"/>
              </p:cNvSpPr>
              <p:nvPr/>
            </p:nvSpPr>
            <p:spPr bwMode="auto">
              <a:xfrm flipH="1">
                <a:off x="3596" y="464"/>
                <a:ext cx="240" cy="6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45" name="Text Box 67"/>
              <p:cNvSpPr txBox="1">
                <a:spLocks noChangeArrowheads="1"/>
              </p:cNvSpPr>
              <p:nvPr/>
            </p:nvSpPr>
            <p:spPr bwMode="auto">
              <a:xfrm>
                <a:off x="2902" y="197"/>
                <a:ext cx="35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333399"/>
                    </a:solidFill>
                    <a:latin typeface="Symbol" pitchFamily="18" charset="2"/>
                  </a:rPr>
                  <a:t>m</a:t>
                </a:r>
                <a:r>
                  <a:rPr lang="en-US">
                    <a:solidFill>
                      <a:srgbClr val="333399"/>
                    </a:solidFill>
                    <a:latin typeface="Times New Roman" pitchFamily="18" charset="0"/>
                  </a:rPr>
                  <a:t>[z]</a:t>
                </a:r>
                <a:endParaRPr lang="id-ID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46" name="Text Box 68"/>
              <p:cNvSpPr txBox="1">
                <a:spLocks noChangeArrowheads="1"/>
              </p:cNvSpPr>
              <p:nvPr/>
            </p:nvSpPr>
            <p:spPr bwMode="auto">
              <a:xfrm>
                <a:off x="3062" y="38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solidFill>
                      <a:srgbClr val="333399"/>
                    </a:solidFill>
                    <a:latin typeface="Times New Roman" pitchFamily="18" charset="0"/>
                  </a:rPr>
                  <a:t>1</a:t>
                </a:r>
                <a:endParaRPr lang="id-ID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47" name="Text Box 69"/>
              <p:cNvSpPr txBox="1">
                <a:spLocks noChangeArrowheads="1"/>
              </p:cNvSpPr>
              <p:nvPr/>
            </p:nvSpPr>
            <p:spPr bwMode="auto">
              <a:xfrm>
                <a:off x="3054" y="97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solidFill>
                      <a:srgbClr val="333399"/>
                    </a:solidFill>
                    <a:latin typeface="Times New Roman" pitchFamily="18" charset="0"/>
                  </a:rPr>
                  <a:t>0</a:t>
                </a:r>
                <a:endParaRPr lang="id-ID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48" name="Text Box 70"/>
              <p:cNvSpPr txBox="1">
                <a:spLocks noChangeArrowheads="1"/>
              </p:cNvSpPr>
              <p:nvPr/>
            </p:nvSpPr>
            <p:spPr bwMode="auto">
              <a:xfrm>
                <a:off x="3830" y="25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333399"/>
                    </a:solidFill>
                    <a:latin typeface="Times New Roman" pitchFamily="18" charset="0"/>
                  </a:rPr>
                  <a:t>C3</a:t>
                </a:r>
                <a:endParaRPr lang="id-ID" b="1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49" name="Text Box 71"/>
              <p:cNvSpPr txBox="1">
                <a:spLocks noChangeArrowheads="1"/>
              </p:cNvSpPr>
              <p:nvPr/>
            </p:nvSpPr>
            <p:spPr bwMode="auto">
              <a:xfrm>
                <a:off x="3798" y="1060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333399"/>
                    </a:solidFill>
                    <a:latin typeface="Times New Roman" pitchFamily="18" charset="0"/>
                  </a:rPr>
                  <a:t>Var-3</a:t>
                </a:r>
                <a:endParaRPr lang="id-ID" b="1">
                  <a:solidFill>
                    <a:srgbClr val="3333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50" name="Line 72"/>
              <p:cNvSpPr>
                <a:spLocks noChangeShapeType="1"/>
              </p:cNvSpPr>
              <p:nvPr/>
            </p:nvSpPr>
            <p:spPr bwMode="auto">
              <a:xfrm>
                <a:off x="3824" y="476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1" name="Line 73"/>
              <p:cNvSpPr>
                <a:spLocks noChangeShapeType="1"/>
              </p:cNvSpPr>
              <p:nvPr/>
            </p:nvSpPr>
            <p:spPr bwMode="auto">
              <a:xfrm>
                <a:off x="4088" y="488"/>
                <a:ext cx="0" cy="55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628" name="Freeform 93"/>
            <p:cNvSpPr>
              <a:spLocks/>
            </p:cNvSpPr>
            <p:nvPr/>
          </p:nvSpPr>
          <p:spPr bwMode="auto">
            <a:xfrm>
              <a:off x="399" y="657"/>
              <a:ext cx="831" cy="600"/>
            </a:xfrm>
            <a:custGeom>
              <a:avLst/>
              <a:gdLst>
                <a:gd name="T0" fmla="*/ 0 w 1868"/>
                <a:gd name="T1" fmla="*/ 0 h 1319"/>
                <a:gd name="T2" fmla="*/ 0 w 1868"/>
                <a:gd name="T3" fmla="*/ 0 h 1319"/>
                <a:gd name="T4" fmla="*/ 1 w 1868"/>
                <a:gd name="T5" fmla="*/ 0 h 1319"/>
                <a:gd name="T6" fmla="*/ 1 w 1868"/>
                <a:gd name="T7" fmla="*/ 2 h 1319"/>
                <a:gd name="T8" fmla="*/ 2 w 1868"/>
                <a:gd name="T9" fmla="*/ 2 h 1319"/>
                <a:gd name="T10" fmla="*/ 2 w 1868"/>
                <a:gd name="T11" fmla="*/ 2 h 1319"/>
                <a:gd name="T12" fmla="*/ 3 w 1868"/>
                <a:gd name="T13" fmla="*/ 2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629" name="Freeform 107"/>
            <p:cNvSpPr>
              <a:spLocks/>
            </p:cNvSpPr>
            <p:nvPr/>
          </p:nvSpPr>
          <p:spPr bwMode="auto">
            <a:xfrm>
              <a:off x="873" y="1897"/>
              <a:ext cx="417" cy="563"/>
            </a:xfrm>
            <a:custGeom>
              <a:avLst/>
              <a:gdLst>
                <a:gd name="T0" fmla="*/ 0 w 1868"/>
                <a:gd name="T1" fmla="*/ 0 h 1319"/>
                <a:gd name="T2" fmla="*/ 0 w 1868"/>
                <a:gd name="T3" fmla="*/ 0 h 1319"/>
                <a:gd name="T4" fmla="*/ 0 w 1868"/>
                <a:gd name="T5" fmla="*/ 0 h 1319"/>
                <a:gd name="T6" fmla="*/ 0 w 1868"/>
                <a:gd name="T7" fmla="*/ 1 h 1319"/>
                <a:gd name="T8" fmla="*/ 0 w 1868"/>
                <a:gd name="T9" fmla="*/ 1 h 1319"/>
                <a:gd name="T10" fmla="*/ 0 w 1868"/>
                <a:gd name="T11" fmla="*/ 1 h 1319"/>
                <a:gd name="T12" fmla="*/ 0 w 1868"/>
                <a:gd name="T13" fmla="*/ 1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630" name="Line 111"/>
            <p:cNvSpPr>
              <a:spLocks noChangeShapeType="1"/>
            </p:cNvSpPr>
            <p:nvPr/>
          </p:nvSpPr>
          <p:spPr bwMode="auto">
            <a:xfrm>
              <a:off x="3204" y="2472"/>
              <a:ext cx="10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31" name="Line 112"/>
            <p:cNvSpPr>
              <a:spLocks noChangeShapeType="1"/>
            </p:cNvSpPr>
            <p:nvPr/>
          </p:nvSpPr>
          <p:spPr bwMode="auto">
            <a:xfrm flipV="1">
              <a:off x="3204" y="1632"/>
              <a:ext cx="0" cy="8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32" name="Line 113"/>
            <p:cNvSpPr>
              <a:spLocks noChangeShapeType="1"/>
            </p:cNvSpPr>
            <p:nvPr/>
          </p:nvSpPr>
          <p:spPr bwMode="auto">
            <a:xfrm>
              <a:off x="3204" y="1896"/>
              <a:ext cx="3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33" name="Text Box 115"/>
            <p:cNvSpPr txBox="1">
              <a:spLocks noChangeArrowheads="1"/>
            </p:cNvSpPr>
            <p:nvPr/>
          </p:nvSpPr>
          <p:spPr bwMode="auto">
            <a:xfrm>
              <a:off x="2894" y="1605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99"/>
                  </a:solidFill>
                  <a:latin typeface="Symbol" pitchFamily="18" charset="2"/>
                </a:rPr>
                <a:t>m</a:t>
              </a:r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[z]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34" name="Text Box 116"/>
            <p:cNvSpPr txBox="1">
              <a:spLocks noChangeArrowheads="1"/>
            </p:cNvSpPr>
            <p:nvPr/>
          </p:nvSpPr>
          <p:spPr bwMode="auto">
            <a:xfrm>
              <a:off x="3054" y="17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1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35" name="Text Box 117"/>
            <p:cNvSpPr txBox="1">
              <a:spLocks noChangeArrowheads="1"/>
            </p:cNvSpPr>
            <p:nvPr/>
          </p:nvSpPr>
          <p:spPr bwMode="auto">
            <a:xfrm>
              <a:off x="3046" y="23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0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36" name="Text Box 118"/>
            <p:cNvSpPr txBox="1">
              <a:spLocks noChangeArrowheads="1"/>
            </p:cNvSpPr>
            <p:nvPr/>
          </p:nvSpPr>
          <p:spPr bwMode="auto">
            <a:xfrm>
              <a:off x="3462" y="166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C2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37" name="Text Box 119"/>
            <p:cNvSpPr txBox="1">
              <a:spLocks noChangeArrowheads="1"/>
            </p:cNvSpPr>
            <p:nvPr/>
          </p:nvSpPr>
          <p:spPr bwMode="auto">
            <a:xfrm>
              <a:off x="3790" y="2468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Var-3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638" name="Line 121"/>
            <p:cNvSpPr>
              <a:spLocks noChangeShapeType="1"/>
            </p:cNvSpPr>
            <p:nvPr/>
          </p:nvSpPr>
          <p:spPr bwMode="auto">
            <a:xfrm>
              <a:off x="3600" y="1908"/>
              <a:ext cx="0" cy="5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39" name="AutoShape 122"/>
            <p:cNvSpPr>
              <a:spLocks noChangeArrowheads="1"/>
            </p:cNvSpPr>
            <p:nvPr/>
          </p:nvSpPr>
          <p:spPr bwMode="auto">
            <a:xfrm>
              <a:off x="3378" y="1898"/>
              <a:ext cx="456" cy="58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640" name="Freeform 108"/>
            <p:cNvSpPr>
              <a:spLocks/>
            </p:cNvSpPr>
            <p:nvPr/>
          </p:nvSpPr>
          <p:spPr bwMode="auto">
            <a:xfrm flipH="1">
              <a:off x="459" y="1897"/>
              <a:ext cx="417" cy="563"/>
            </a:xfrm>
            <a:custGeom>
              <a:avLst/>
              <a:gdLst>
                <a:gd name="T0" fmla="*/ 0 w 1868"/>
                <a:gd name="T1" fmla="*/ 0 h 1319"/>
                <a:gd name="T2" fmla="*/ 0 w 1868"/>
                <a:gd name="T3" fmla="*/ 0 h 1319"/>
                <a:gd name="T4" fmla="*/ 0 w 1868"/>
                <a:gd name="T5" fmla="*/ 0 h 1319"/>
                <a:gd name="T6" fmla="*/ 0 w 1868"/>
                <a:gd name="T7" fmla="*/ 1 h 1319"/>
                <a:gd name="T8" fmla="*/ 0 w 1868"/>
                <a:gd name="T9" fmla="*/ 1 h 1319"/>
                <a:gd name="T10" fmla="*/ 0 w 1868"/>
                <a:gd name="T11" fmla="*/ 1 h 1319"/>
                <a:gd name="T12" fmla="*/ 0 w 1868"/>
                <a:gd name="T13" fmla="*/ 1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6" name="Line 74"/>
          <p:cNvSpPr>
            <a:spLocks noChangeShapeType="1"/>
          </p:cNvSpPr>
          <p:nvPr/>
        </p:nvSpPr>
        <p:spPr bwMode="auto">
          <a:xfrm flipV="1">
            <a:off x="1035050" y="1397000"/>
            <a:ext cx="0" cy="59055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7" name="Line 75"/>
          <p:cNvSpPr>
            <a:spLocks noChangeShapeType="1"/>
          </p:cNvSpPr>
          <p:nvPr/>
        </p:nvSpPr>
        <p:spPr bwMode="auto">
          <a:xfrm flipV="1">
            <a:off x="996950" y="1358900"/>
            <a:ext cx="3619500" cy="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8" name="Line 76"/>
          <p:cNvSpPr>
            <a:spLocks noChangeShapeType="1"/>
          </p:cNvSpPr>
          <p:nvPr/>
        </p:nvSpPr>
        <p:spPr bwMode="auto">
          <a:xfrm flipV="1">
            <a:off x="4654550" y="1511300"/>
            <a:ext cx="1276350" cy="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9" name="Line 80"/>
          <p:cNvSpPr>
            <a:spLocks noChangeShapeType="1"/>
          </p:cNvSpPr>
          <p:nvPr/>
        </p:nvSpPr>
        <p:spPr bwMode="auto">
          <a:xfrm flipV="1">
            <a:off x="3282950" y="1492250"/>
            <a:ext cx="0" cy="49530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0" name="Line 82"/>
          <p:cNvSpPr>
            <a:spLocks noChangeShapeType="1"/>
          </p:cNvSpPr>
          <p:nvPr/>
        </p:nvSpPr>
        <p:spPr bwMode="auto">
          <a:xfrm flipV="1">
            <a:off x="1079500" y="3670300"/>
            <a:ext cx="19050" cy="24765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1" name="Line 83"/>
          <p:cNvSpPr>
            <a:spLocks noChangeShapeType="1"/>
          </p:cNvSpPr>
          <p:nvPr/>
        </p:nvSpPr>
        <p:spPr bwMode="auto">
          <a:xfrm>
            <a:off x="1098550" y="3689350"/>
            <a:ext cx="3524250" cy="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2" name="Line 86"/>
          <p:cNvSpPr>
            <a:spLocks noChangeShapeType="1"/>
          </p:cNvSpPr>
          <p:nvPr/>
        </p:nvSpPr>
        <p:spPr bwMode="auto">
          <a:xfrm>
            <a:off x="4699000" y="3689350"/>
            <a:ext cx="762000" cy="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3" name="AutoShape 91"/>
          <p:cNvSpPr>
            <a:spLocks noChangeArrowheads="1"/>
          </p:cNvSpPr>
          <p:nvPr/>
        </p:nvSpPr>
        <p:spPr bwMode="auto">
          <a:xfrm rot="5400000">
            <a:off x="7493000" y="4921250"/>
            <a:ext cx="838200" cy="3619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357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6" name="Text Box 98"/>
          <p:cNvSpPr txBox="1">
            <a:spLocks noChangeArrowheads="1"/>
          </p:cNvSpPr>
          <p:nvPr/>
        </p:nvSpPr>
        <p:spPr bwMode="auto">
          <a:xfrm>
            <a:off x="6518275" y="623888"/>
            <a:ext cx="569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99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rgbClr val="333399"/>
                </a:solidFill>
                <a:latin typeface="Times New Roman" pitchFamily="18" charset="0"/>
              </a:rPr>
              <a:t>[z]</a:t>
            </a:r>
            <a:endParaRPr lang="id-ID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85" name="Line 105"/>
          <p:cNvSpPr>
            <a:spLocks noChangeShapeType="1"/>
          </p:cNvSpPr>
          <p:nvPr/>
        </p:nvSpPr>
        <p:spPr bwMode="auto">
          <a:xfrm>
            <a:off x="5880100" y="1517650"/>
            <a:ext cx="1695450" cy="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8" name="Group 155"/>
          <p:cNvGrpSpPr>
            <a:grpSpLocks/>
          </p:cNvGrpSpPr>
          <p:nvPr/>
        </p:nvGrpSpPr>
        <p:grpSpPr bwMode="auto">
          <a:xfrm>
            <a:off x="6759575" y="666750"/>
            <a:ext cx="1936750" cy="1693863"/>
            <a:chOff x="4258" y="216"/>
            <a:chExt cx="1220" cy="1067"/>
          </a:xfrm>
        </p:grpSpPr>
        <p:sp>
          <p:nvSpPr>
            <p:cNvPr id="23590" name="Line 94"/>
            <p:cNvSpPr>
              <a:spLocks noChangeShapeType="1"/>
            </p:cNvSpPr>
            <p:nvPr/>
          </p:nvSpPr>
          <p:spPr bwMode="auto">
            <a:xfrm>
              <a:off x="4416" y="1056"/>
              <a:ext cx="10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1" name="Line 95"/>
            <p:cNvSpPr>
              <a:spLocks noChangeShapeType="1"/>
            </p:cNvSpPr>
            <p:nvPr/>
          </p:nvSpPr>
          <p:spPr bwMode="auto">
            <a:xfrm flipV="1">
              <a:off x="4416" y="216"/>
              <a:ext cx="0" cy="8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92" name="Text Box 99"/>
            <p:cNvSpPr txBox="1">
              <a:spLocks noChangeArrowheads="1"/>
            </p:cNvSpPr>
            <p:nvPr/>
          </p:nvSpPr>
          <p:spPr bwMode="auto">
            <a:xfrm>
              <a:off x="4266" y="3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1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93" name="Text Box 100"/>
            <p:cNvSpPr txBox="1">
              <a:spLocks noChangeArrowheads="1"/>
            </p:cNvSpPr>
            <p:nvPr/>
          </p:nvSpPr>
          <p:spPr bwMode="auto">
            <a:xfrm>
              <a:off x="4258" y="96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0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94" name="Text Box 101"/>
            <p:cNvSpPr txBox="1">
              <a:spLocks noChangeArrowheads="1"/>
            </p:cNvSpPr>
            <p:nvPr/>
          </p:nvSpPr>
          <p:spPr bwMode="auto">
            <a:xfrm>
              <a:off x="5022" y="542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C3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95" name="Text Box 102"/>
            <p:cNvSpPr txBox="1">
              <a:spLocks noChangeArrowheads="1"/>
            </p:cNvSpPr>
            <p:nvPr/>
          </p:nvSpPr>
          <p:spPr bwMode="auto">
            <a:xfrm>
              <a:off x="5002" y="1052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Var-3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96" name="Freeform 106"/>
            <p:cNvSpPr>
              <a:spLocks/>
            </p:cNvSpPr>
            <p:nvPr/>
          </p:nvSpPr>
          <p:spPr bwMode="auto">
            <a:xfrm>
              <a:off x="4716" y="744"/>
              <a:ext cx="576" cy="312"/>
            </a:xfrm>
            <a:custGeom>
              <a:avLst/>
              <a:gdLst>
                <a:gd name="T0" fmla="*/ 0 w 576"/>
                <a:gd name="T1" fmla="*/ 312 h 312"/>
                <a:gd name="T2" fmla="*/ 102 w 576"/>
                <a:gd name="T3" fmla="*/ 0 h 312"/>
                <a:gd name="T4" fmla="*/ 576 w 576"/>
                <a:gd name="T5" fmla="*/ 0 h 312"/>
                <a:gd name="T6" fmla="*/ 576 w 576"/>
                <a:gd name="T7" fmla="*/ 312 h 312"/>
                <a:gd name="T8" fmla="*/ 0 w 576"/>
                <a:gd name="T9" fmla="*/ 312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312"/>
                <a:gd name="T17" fmla="*/ 576 w 576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312">
                  <a:moveTo>
                    <a:pt x="0" y="312"/>
                  </a:moveTo>
                  <a:lnTo>
                    <a:pt x="102" y="0"/>
                  </a:lnTo>
                  <a:lnTo>
                    <a:pt x="576" y="0"/>
                  </a:lnTo>
                  <a:lnTo>
                    <a:pt x="576" y="312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194" name="Line 123"/>
          <p:cNvSpPr>
            <a:spLocks noChangeShapeType="1"/>
          </p:cNvSpPr>
          <p:nvPr/>
        </p:nvSpPr>
        <p:spPr bwMode="auto">
          <a:xfrm flipV="1">
            <a:off x="3289300" y="3289300"/>
            <a:ext cx="0" cy="59055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" name="Line 124"/>
          <p:cNvSpPr>
            <a:spLocks noChangeShapeType="1"/>
          </p:cNvSpPr>
          <p:nvPr/>
        </p:nvSpPr>
        <p:spPr bwMode="auto">
          <a:xfrm>
            <a:off x="3327400" y="3289300"/>
            <a:ext cx="1314450" cy="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6" name="Line 81"/>
          <p:cNvSpPr>
            <a:spLocks noChangeShapeType="1"/>
          </p:cNvSpPr>
          <p:nvPr/>
        </p:nvSpPr>
        <p:spPr bwMode="auto">
          <a:xfrm>
            <a:off x="3302000" y="1492250"/>
            <a:ext cx="1314450" cy="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7" name="Line 125"/>
          <p:cNvSpPr>
            <a:spLocks noChangeShapeType="1"/>
          </p:cNvSpPr>
          <p:nvPr/>
        </p:nvSpPr>
        <p:spPr bwMode="auto">
          <a:xfrm>
            <a:off x="5467350" y="3695700"/>
            <a:ext cx="1943100" cy="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9" name="Group 156"/>
          <p:cNvGrpSpPr>
            <a:grpSpLocks/>
          </p:cNvGrpSpPr>
          <p:nvPr/>
        </p:nvGrpSpPr>
        <p:grpSpPr bwMode="auto">
          <a:xfrm>
            <a:off x="6543675" y="2554288"/>
            <a:ext cx="2130425" cy="1603375"/>
            <a:chOff x="4122" y="1405"/>
            <a:chExt cx="1342" cy="1010"/>
          </a:xfrm>
        </p:grpSpPr>
        <p:sp>
          <p:nvSpPr>
            <p:cNvPr id="23583" name="Line 126"/>
            <p:cNvSpPr>
              <a:spLocks noChangeShapeType="1"/>
            </p:cNvSpPr>
            <p:nvPr/>
          </p:nvSpPr>
          <p:spPr bwMode="auto">
            <a:xfrm>
              <a:off x="4432" y="2272"/>
              <a:ext cx="10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4" name="Line 127"/>
            <p:cNvSpPr>
              <a:spLocks noChangeShapeType="1"/>
            </p:cNvSpPr>
            <p:nvPr/>
          </p:nvSpPr>
          <p:spPr bwMode="auto">
            <a:xfrm flipV="1">
              <a:off x="4432" y="1432"/>
              <a:ext cx="0" cy="8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5" name="Text Box 129"/>
            <p:cNvSpPr txBox="1">
              <a:spLocks noChangeArrowheads="1"/>
            </p:cNvSpPr>
            <p:nvPr/>
          </p:nvSpPr>
          <p:spPr bwMode="auto">
            <a:xfrm>
              <a:off x="4122" y="1405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99"/>
                  </a:solidFill>
                  <a:latin typeface="Symbol" pitchFamily="18" charset="2"/>
                </a:rPr>
                <a:t>m</a:t>
              </a:r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[z]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86" name="Text Box 130"/>
            <p:cNvSpPr txBox="1">
              <a:spLocks noChangeArrowheads="1"/>
            </p:cNvSpPr>
            <p:nvPr/>
          </p:nvSpPr>
          <p:spPr bwMode="auto">
            <a:xfrm>
              <a:off x="4282" y="15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1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87" name="Text Box 131"/>
            <p:cNvSpPr txBox="1">
              <a:spLocks noChangeArrowheads="1"/>
            </p:cNvSpPr>
            <p:nvPr/>
          </p:nvSpPr>
          <p:spPr bwMode="auto">
            <a:xfrm>
              <a:off x="4274" y="21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0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88" name="Text Box 132"/>
            <p:cNvSpPr txBox="1">
              <a:spLocks noChangeArrowheads="1"/>
            </p:cNvSpPr>
            <p:nvPr/>
          </p:nvSpPr>
          <p:spPr bwMode="auto">
            <a:xfrm>
              <a:off x="4678" y="188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C2</a:t>
              </a:r>
              <a:endParaRPr lang="id-ID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89" name="AutoShape 135"/>
            <p:cNvSpPr>
              <a:spLocks noChangeArrowheads="1"/>
            </p:cNvSpPr>
            <p:nvPr/>
          </p:nvSpPr>
          <p:spPr bwMode="auto">
            <a:xfrm flipV="1">
              <a:off x="4596" y="2112"/>
              <a:ext cx="456" cy="1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63 w 21600"/>
                <a:gd name="T13" fmla="*/ 3323 h 21600"/>
                <a:gd name="T14" fmla="*/ 18237 w 21600"/>
                <a:gd name="T15" fmla="*/ 182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126" y="21600"/>
                  </a:lnTo>
                  <a:lnTo>
                    <a:pt x="1847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511925" y="4827588"/>
            <a:ext cx="2130425" cy="1603375"/>
            <a:chOff x="4102" y="3041"/>
            <a:chExt cx="1342" cy="1010"/>
          </a:xfrm>
        </p:grpSpPr>
        <p:sp>
          <p:nvSpPr>
            <p:cNvPr id="23577" name="Line 146"/>
            <p:cNvSpPr>
              <a:spLocks noChangeShapeType="1"/>
            </p:cNvSpPr>
            <p:nvPr/>
          </p:nvSpPr>
          <p:spPr bwMode="auto">
            <a:xfrm>
              <a:off x="4412" y="3908"/>
              <a:ext cx="10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8" name="Line 147"/>
            <p:cNvSpPr>
              <a:spLocks noChangeShapeType="1"/>
            </p:cNvSpPr>
            <p:nvPr/>
          </p:nvSpPr>
          <p:spPr bwMode="auto">
            <a:xfrm flipV="1">
              <a:off x="4412" y="3068"/>
              <a:ext cx="0" cy="8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9" name="Text Box 148"/>
            <p:cNvSpPr txBox="1">
              <a:spLocks noChangeArrowheads="1"/>
            </p:cNvSpPr>
            <p:nvPr/>
          </p:nvSpPr>
          <p:spPr bwMode="auto">
            <a:xfrm>
              <a:off x="4102" y="3041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99"/>
                  </a:solidFill>
                  <a:latin typeface="Symbol" pitchFamily="18" charset="2"/>
                </a:rPr>
                <a:t>m</a:t>
              </a:r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[z]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80" name="Text Box 149"/>
            <p:cNvSpPr txBox="1">
              <a:spLocks noChangeArrowheads="1"/>
            </p:cNvSpPr>
            <p:nvPr/>
          </p:nvSpPr>
          <p:spPr bwMode="auto">
            <a:xfrm>
              <a:off x="4262" y="322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1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81" name="Text Box 150"/>
            <p:cNvSpPr txBox="1">
              <a:spLocks noChangeArrowheads="1"/>
            </p:cNvSpPr>
            <p:nvPr/>
          </p:nvSpPr>
          <p:spPr bwMode="auto">
            <a:xfrm>
              <a:off x="4254" y="382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333399"/>
                  </a:solidFill>
                  <a:latin typeface="Times New Roman" pitchFamily="18" charset="0"/>
                </a:rPr>
                <a:t>0</a:t>
              </a:r>
              <a:endParaRPr lang="id-ID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3582" name="Freeform 153"/>
            <p:cNvSpPr>
              <a:spLocks/>
            </p:cNvSpPr>
            <p:nvPr/>
          </p:nvSpPr>
          <p:spPr bwMode="auto">
            <a:xfrm>
              <a:off x="4566" y="3582"/>
              <a:ext cx="744" cy="324"/>
            </a:xfrm>
            <a:custGeom>
              <a:avLst/>
              <a:gdLst>
                <a:gd name="T0" fmla="*/ 0 w 744"/>
                <a:gd name="T1" fmla="*/ 324 h 324"/>
                <a:gd name="T2" fmla="*/ 66 w 744"/>
                <a:gd name="T3" fmla="*/ 162 h 324"/>
                <a:gd name="T4" fmla="*/ 210 w 744"/>
                <a:gd name="T5" fmla="*/ 162 h 324"/>
                <a:gd name="T6" fmla="*/ 258 w 744"/>
                <a:gd name="T7" fmla="*/ 0 h 324"/>
                <a:gd name="T8" fmla="*/ 744 w 744"/>
                <a:gd name="T9" fmla="*/ 0 h 324"/>
                <a:gd name="T10" fmla="*/ 744 w 744"/>
                <a:gd name="T11" fmla="*/ 324 h 324"/>
                <a:gd name="T12" fmla="*/ 0 w 744"/>
                <a:gd name="T13" fmla="*/ 324 h 3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4"/>
                <a:gd name="T22" fmla="*/ 0 h 324"/>
                <a:gd name="T23" fmla="*/ 744 w 744"/>
                <a:gd name="T24" fmla="*/ 324 h 3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4" h="324">
                  <a:moveTo>
                    <a:pt x="0" y="324"/>
                  </a:moveTo>
                  <a:lnTo>
                    <a:pt x="66" y="162"/>
                  </a:lnTo>
                  <a:lnTo>
                    <a:pt x="210" y="162"/>
                  </a:lnTo>
                  <a:lnTo>
                    <a:pt x="258" y="0"/>
                  </a:lnTo>
                  <a:lnTo>
                    <a:pt x="744" y="0"/>
                  </a:lnTo>
                  <a:lnTo>
                    <a:pt x="744" y="324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13" name="Text Box 163"/>
          <p:cNvSpPr txBox="1">
            <a:spLocks noChangeArrowheads="1"/>
          </p:cNvSpPr>
          <p:nvPr/>
        </p:nvSpPr>
        <p:spPr bwMode="auto">
          <a:xfrm>
            <a:off x="6651625" y="2317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4B3591"/>
                </a:solidFill>
                <a:latin typeface="Times New Roman" pitchFamily="18" charset="0"/>
              </a:rPr>
              <a:t>MIN</a:t>
            </a:r>
            <a:endParaRPr lang="id-ID" sz="2400" b="1" i="1">
              <a:solidFill>
                <a:srgbClr val="4B3591"/>
              </a:solidFill>
              <a:latin typeface="Times New Roman" pitchFamily="18" charset="0"/>
            </a:endParaRPr>
          </a:p>
        </p:txBody>
      </p:sp>
      <p:sp>
        <p:nvSpPr>
          <p:cNvPr id="214" name="Text Box 164"/>
          <p:cNvSpPr txBox="1">
            <a:spLocks noChangeArrowheads="1"/>
          </p:cNvSpPr>
          <p:nvPr/>
        </p:nvSpPr>
        <p:spPr bwMode="auto">
          <a:xfrm>
            <a:off x="7496175" y="4181475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4B3591"/>
                </a:solidFill>
                <a:latin typeface="Times New Roman" pitchFamily="18" charset="0"/>
              </a:rPr>
              <a:t>MAX</a:t>
            </a:r>
            <a:endParaRPr lang="id-ID" sz="2400" b="1" i="1">
              <a:solidFill>
                <a:srgbClr val="4B359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866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5" grpId="0" animBg="1"/>
      <p:bldP spid="194" grpId="0" animBg="1"/>
      <p:bldP spid="195" grpId="0" animBg="1"/>
      <p:bldP spid="196" grpId="0" animBg="1"/>
      <p:bldP spid="197" grpId="0" animBg="1"/>
      <p:bldP spid="213" grpId="0"/>
      <p:bldP spid="2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9214-7952-4432-9782-0FC43E673829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1269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4343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5000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1000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digudang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smtClean="0"/>
              <a:t>600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dan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en-US" dirty="0"/>
              <a:t>Perusahaan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7000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dan SDM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2000 </a:t>
            </a:r>
            <a:r>
              <a:rPr lang="en-US" dirty="0" err="1"/>
              <a:t>kemasan</a:t>
            </a:r>
            <a:r>
              <a:rPr lang="en-US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kemasan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4000 </a:t>
            </a:r>
            <a:r>
              <a:rPr lang="en-US" dirty="0" err="1"/>
              <a:t>kemasan</a:t>
            </a:r>
            <a:r>
              <a:rPr lang="en-US" dirty="0"/>
              <a:t>, dan </a:t>
            </a:r>
            <a:r>
              <a:rPr lang="en-US" dirty="0" err="1"/>
              <a:t>persediaan</a:t>
            </a:r>
            <a:r>
              <a:rPr lang="en-US" dirty="0"/>
              <a:t> di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300 </a:t>
            </a:r>
            <a:r>
              <a:rPr lang="en-US" dirty="0" err="1"/>
              <a:t>kemasan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 FIS-MAMDANI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395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EE30C-5364-48B6-8CD7-E6FEF0929A2A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8011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r>
              <a:rPr lang="en-US" sz="2000" dirty="0" err="1" smtClean="0">
                <a:latin typeface="Courier New" pitchFamily="49" charset="0"/>
              </a:rPr>
              <a:t>Apabila</a:t>
            </a:r>
            <a:r>
              <a:rPr lang="en-US" sz="2000" dirty="0" smtClean="0">
                <a:latin typeface="Courier New" pitchFamily="49" charset="0"/>
              </a:rPr>
              <a:t> proses </a:t>
            </a:r>
            <a:r>
              <a:rPr lang="en-US" sz="2000" dirty="0" err="1" smtClean="0">
                <a:latin typeface="Courier New" pitchFamily="49" charset="0"/>
              </a:rPr>
              <a:t>produksi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perusahaan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tersebut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menggunakan</a:t>
            </a:r>
            <a:r>
              <a:rPr lang="en-US" sz="2000" dirty="0" smtClean="0">
                <a:latin typeface="Courier New" pitchFamily="49" charset="0"/>
              </a:rPr>
              <a:t> 4 </a:t>
            </a:r>
            <a:r>
              <a:rPr lang="en-US" sz="2000" dirty="0" err="1" smtClean="0">
                <a:latin typeface="Courier New" pitchFamily="49" charset="0"/>
              </a:rPr>
              <a:t>aturan</a:t>
            </a:r>
            <a:r>
              <a:rPr lang="en-US" sz="2000" dirty="0" smtClean="0">
                <a:latin typeface="Courier New" pitchFamily="49" charset="0"/>
              </a:rPr>
              <a:t> fuzzy </a:t>
            </a:r>
            <a:r>
              <a:rPr lang="en-US" sz="2000" dirty="0" err="1" smtClean="0">
                <a:latin typeface="Courier New" pitchFamily="49" charset="0"/>
              </a:rPr>
              <a:t>sebagai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berikut</a:t>
            </a:r>
            <a:r>
              <a:rPr lang="en-US" sz="2000" dirty="0" smtClean="0">
                <a:latin typeface="Courier New" pitchFamily="49" charset="0"/>
              </a:rPr>
              <a:t> :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endParaRPr lang="en-US" sz="2000" dirty="0">
              <a:latin typeface="Courier New" pitchFamily="49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 smtClean="0">
                <a:solidFill>
                  <a:srgbClr val="660066"/>
                </a:solidFill>
                <a:latin typeface="Courier New" pitchFamily="49" charset="0"/>
              </a:rPr>
              <a:t>[R1]	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Permintaan</a:t>
            </a:r>
            <a:r>
              <a:rPr lang="en-US" sz="2000" dirty="0">
                <a:latin typeface="Courier New" pitchFamily="49" charset="0"/>
              </a:rPr>
              <a:t> TURUN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Persediaan</a:t>
            </a:r>
            <a:r>
              <a:rPr lang="en-US" sz="2000" dirty="0">
                <a:latin typeface="Courier New" pitchFamily="49" charset="0"/>
              </a:rPr>
              <a:t> BANYAK</a:t>
            </a:r>
          </a:p>
          <a:p>
            <a:pPr marL="342900" lvl="3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  	</a:t>
            </a:r>
            <a:r>
              <a:rPr lang="en-US" sz="2000" dirty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Produksi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Barang</a:t>
            </a:r>
            <a:r>
              <a:rPr lang="en-US" sz="2000" dirty="0">
                <a:latin typeface="Courier New" pitchFamily="49" charset="0"/>
              </a:rPr>
              <a:t> BERKURANG</a:t>
            </a:r>
          </a:p>
          <a:p>
            <a:pPr marL="60325" lvl="3" indent="0" algn="just">
              <a:lnSpc>
                <a:spcPct val="80000"/>
              </a:lnSpc>
              <a:buFont typeface="Wingdings" pitchFamily="2" charset="2"/>
              <a:buNone/>
              <a:tabLst>
                <a:tab pos="63500" algn="l"/>
                <a:tab pos="8509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>
                <a:solidFill>
                  <a:srgbClr val="660066"/>
                </a:solidFill>
                <a:latin typeface="Courier New" pitchFamily="49" charset="0"/>
              </a:rPr>
              <a:t>[R2]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Permintaan</a:t>
            </a:r>
            <a:r>
              <a:rPr lang="en-US" sz="2000" dirty="0">
                <a:latin typeface="Courier New" pitchFamily="49" charset="0"/>
              </a:rPr>
              <a:t> TURUN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Persediaan</a:t>
            </a:r>
            <a:r>
              <a:rPr lang="en-US" sz="2000" dirty="0">
                <a:latin typeface="Courier New" pitchFamily="49" charset="0"/>
              </a:rPr>
              <a:t> SEDIKIT</a:t>
            </a:r>
          </a:p>
          <a:p>
            <a:pPr marL="342900" lvl="3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  	</a:t>
            </a:r>
            <a:r>
              <a:rPr lang="en-US" sz="2000" dirty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Produksi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Barang</a:t>
            </a:r>
            <a:r>
              <a:rPr lang="en-US" sz="2000" dirty="0">
                <a:latin typeface="Courier New" pitchFamily="49" charset="0"/>
              </a:rPr>
              <a:t> BERKURANG</a:t>
            </a:r>
          </a:p>
          <a:p>
            <a:pPr marL="57150" lvl="2" indent="0" algn="just">
              <a:lnSpc>
                <a:spcPct val="80000"/>
              </a:lnSpc>
              <a:buFont typeface="Wingdings" pitchFamily="2" charset="2"/>
              <a:buNone/>
              <a:tabLst>
                <a:tab pos="63500" algn="l"/>
                <a:tab pos="850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>
                <a:solidFill>
                  <a:srgbClr val="660066"/>
                </a:solidFill>
                <a:latin typeface="Courier New" pitchFamily="49" charset="0"/>
              </a:rPr>
              <a:t>[</a:t>
            </a:r>
            <a:r>
              <a:rPr lang="en-US" dirty="0" smtClean="0">
                <a:solidFill>
                  <a:srgbClr val="660066"/>
                </a:solidFill>
                <a:latin typeface="Courier New" pitchFamily="49" charset="0"/>
              </a:rPr>
              <a:t>R3]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Permintaan</a:t>
            </a:r>
            <a:r>
              <a:rPr lang="en-US" dirty="0">
                <a:latin typeface="Courier New" pitchFamily="49" charset="0"/>
              </a:rPr>
              <a:t> NAIK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Persediaan</a:t>
            </a:r>
            <a:r>
              <a:rPr lang="en-US" dirty="0">
                <a:latin typeface="Courier New" pitchFamily="49" charset="0"/>
              </a:rPr>
              <a:t> BANYAK</a:t>
            </a:r>
          </a:p>
          <a:p>
            <a:pPr marL="228600" lvl="2" indent="0" algn="just">
              <a:lnSpc>
                <a:spcPct val="80000"/>
              </a:lnSpc>
              <a:buFont typeface="Wingdings" pitchFamily="2" charset="2"/>
              <a:buNone/>
              <a:tabLst>
                <a:tab pos="803275" algn="l"/>
                <a:tab pos="12573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Produksi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Barang</a:t>
            </a:r>
            <a:r>
              <a:rPr lang="en-US" dirty="0">
                <a:latin typeface="Courier New" pitchFamily="49" charset="0"/>
              </a:rPr>
              <a:t> BERTAMBAH</a:t>
            </a:r>
          </a:p>
          <a:p>
            <a:pPr marL="57150" lvl="2" indent="0" algn="just">
              <a:lnSpc>
                <a:spcPct val="80000"/>
              </a:lnSpc>
              <a:buFont typeface="Wingdings" pitchFamily="2" charset="2"/>
              <a:buNone/>
              <a:tabLst>
                <a:tab pos="111125" algn="l"/>
                <a:tab pos="803275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>
                <a:solidFill>
                  <a:srgbClr val="660066"/>
                </a:solidFill>
                <a:latin typeface="Courier New" pitchFamily="49" charset="0"/>
              </a:rPr>
              <a:t>[</a:t>
            </a:r>
            <a:r>
              <a:rPr lang="en-US" dirty="0" smtClean="0">
                <a:solidFill>
                  <a:srgbClr val="660066"/>
                </a:solidFill>
                <a:latin typeface="Courier New" pitchFamily="49" charset="0"/>
              </a:rPr>
              <a:t>R4]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Permintaan</a:t>
            </a:r>
            <a:r>
              <a:rPr lang="en-US" dirty="0">
                <a:latin typeface="Courier New" pitchFamily="49" charset="0"/>
              </a:rPr>
              <a:t> NAIK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Persediaan</a:t>
            </a:r>
            <a:r>
              <a:rPr lang="en-US" dirty="0">
                <a:latin typeface="Courier New" pitchFamily="49" charset="0"/>
              </a:rPr>
              <a:t> SEDIKIT</a:t>
            </a:r>
          </a:p>
          <a:p>
            <a:pPr marL="228600" lvl="2" indent="0" algn="just">
              <a:lnSpc>
                <a:spcPct val="80000"/>
              </a:lnSpc>
              <a:buFont typeface="Wingdings" pitchFamily="2" charset="2"/>
              <a:buNone/>
              <a:tabLst>
                <a:tab pos="803275" algn="l"/>
                <a:tab pos="1257300" algn="l"/>
              </a:tabLst>
              <a:defRPr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Produksi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Barang</a:t>
            </a:r>
            <a:r>
              <a:rPr lang="en-US" dirty="0">
                <a:latin typeface="Courier New" pitchFamily="49" charset="0"/>
              </a:rPr>
              <a:t> BERTAMBAH</a:t>
            </a:r>
            <a:endParaRPr lang="en-US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endParaRPr lang="en-US" sz="2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METODE FIS-TSUKAMTO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38888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F5977-0B67-4A3A-A03E-BD7B56F5F79E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174" name="Content Placeholder 7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3876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fuzzy;</a:t>
            </a:r>
          </a:p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keanggotaan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komposisi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agregasi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penegasan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defuzzy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Inferensi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LANGKAH-LANGKAH </a:t>
            </a:r>
            <a:br>
              <a:rPr lang="en-US" dirty="0" smtClean="0"/>
            </a:br>
            <a:r>
              <a:rPr lang="en-US" dirty="0" smtClean="0"/>
              <a:t>FIS - MAMDANI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148851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id-ID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Tentukan </a:t>
            </a:r>
            <a:r>
              <a:rPr lang="en-US" sz="3600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Fuzzy &amp;</a:t>
            </a:r>
            <a:br>
              <a:rPr lang="en-US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id-ID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</a:t>
            </a:r>
            <a:r>
              <a:rPr lang="en-AU" sz="3600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impunan</a:t>
            </a:r>
            <a:r>
              <a:rPr lang="en-AU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fuzzy</a:t>
            </a:r>
            <a:endParaRPr lang="en-US" sz="36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US" sz="2800" dirty="0" smtClean="0">
                <a:latin typeface="Verdana" pitchFamily="34" charset="0"/>
              </a:rPr>
              <a:t>Ada 3 </a:t>
            </a:r>
            <a:r>
              <a:rPr lang="en-US" sz="2800" dirty="0" err="1" smtClean="0">
                <a:latin typeface="Verdana" pitchFamily="34" charset="0"/>
              </a:rPr>
              <a:t>variabel</a:t>
            </a:r>
            <a:r>
              <a:rPr lang="en-US" sz="2800" dirty="0" smtClean="0">
                <a:latin typeface="Verdana" pitchFamily="34" charset="0"/>
              </a:rPr>
              <a:t> fuzzy yang </a:t>
            </a:r>
            <a:r>
              <a:rPr lang="en-US" sz="2800" dirty="0" err="1" smtClean="0">
                <a:latin typeface="Verdana" pitchFamily="34" charset="0"/>
              </a:rPr>
              <a:t>akan</a:t>
            </a:r>
            <a:r>
              <a:rPr lang="en-US" sz="2800" dirty="0" smtClean="0">
                <a:latin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</a:rPr>
              <a:t>dimodelkan</a:t>
            </a:r>
            <a:r>
              <a:rPr lang="en-US" sz="2800" dirty="0" smtClean="0">
                <a:latin typeface="Verdana" pitchFamily="34" charset="0"/>
              </a:rPr>
              <a:t>, </a:t>
            </a:r>
            <a:r>
              <a:rPr lang="en-US" sz="2800" dirty="0" err="1" smtClean="0">
                <a:latin typeface="Verdana" pitchFamily="34" charset="0"/>
              </a:rPr>
              <a:t>yaitu</a:t>
            </a:r>
            <a:r>
              <a:rPr lang="en-US" sz="2800" dirty="0" smtClean="0">
                <a:latin typeface="Verdana" pitchFamily="34" charset="0"/>
              </a:rPr>
              <a:t>: </a:t>
            </a:r>
          </a:p>
          <a:p>
            <a:pPr marL="568325" indent="-568325" algn="just">
              <a:buFont typeface="Arial" charset="0"/>
              <a:buNone/>
            </a:pPr>
            <a:r>
              <a:rPr lang="en-US" sz="2800" dirty="0" smtClean="0">
                <a:latin typeface="Verdana" pitchFamily="34" charset="0"/>
              </a:rPr>
              <a:t>a.	</a:t>
            </a:r>
            <a:r>
              <a:rPr lang="en-US" sz="2800" dirty="0" err="1" smtClean="0">
                <a:latin typeface="Verdana" pitchFamily="34" charset="0"/>
              </a:rPr>
              <a:t>Permintaan</a:t>
            </a:r>
            <a:r>
              <a:rPr lang="en-US" sz="2800" dirty="0" smtClean="0">
                <a:latin typeface="Verdana" pitchFamily="34" charset="0"/>
              </a:rPr>
              <a:t>; </a:t>
            </a:r>
            <a:r>
              <a:rPr lang="en-US" sz="2800" dirty="0" err="1" smtClean="0">
                <a:latin typeface="Verdana" pitchFamily="34" charset="0"/>
              </a:rPr>
              <a:t>terdiri-atas</a:t>
            </a:r>
            <a:r>
              <a:rPr lang="en-US" sz="2800" dirty="0" smtClean="0">
                <a:latin typeface="Verdana" pitchFamily="34" charset="0"/>
              </a:rPr>
              <a:t> 2 </a:t>
            </a:r>
            <a:r>
              <a:rPr lang="en-US" sz="2800" dirty="0" err="1" smtClean="0">
                <a:latin typeface="Verdana" pitchFamily="34" charset="0"/>
              </a:rPr>
              <a:t>himpunan</a:t>
            </a:r>
            <a:r>
              <a:rPr lang="en-US" sz="2800" dirty="0" smtClean="0">
                <a:latin typeface="Verdana" pitchFamily="34" charset="0"/>
              </a:rPr>
              <a:t> fuzzy, </a:t>
            </a:r>
            <a:r>
              <a:rPr lang="en-US" sz="2800" dirty="0" err="1" smtClean="0">
                <a:latin typeface="Verdana" pitchFamily="34" charset="0"/>
              </a:rPr>
              <a:t>yaitu</a:t>
            </a:r>
            <a:r>
              <a:rPr lang="en-US" sz="2800" dirty="0" smtClean="0">
                <a:latin typeface="Verdana" pitchFamily="34" charset="0"/>
              </a:rPr>
              <a:t>: NAIK dan TURUN.</a:t>
            </a:r>
          </a:p>
          <a:p>
            <a:pPr marL="576263" indent="-576263">
              <a:buFontTx/>
              <a:buAutoNum type="alphaLcPeriod" startAt="2"/>
            </a:pPr>
            <a:r>
              <a:rPr lang="en-AU" sz="2800" dirty="0" err="1" smtClean="0">
                <a:latin typeface="Verdana" pitchFamily="34" charset="0"/>
              </a:rPr>
              <a:t>Persediaan</a:t>
            </a:r>
            <a:r>
              <a:rPr lang="en-AU" sz="2800" dirty="0" smtClean="0">
                <a:latin typeface="Verdana" pitchFamily="34" charset="0"/>
              </a:rPr>
              <a:t>; </a:t>
            </a:r>
            <a:r>
              <a:rPr lang="en-AU" sz="2800" dirty="0" err="1" smtClean="0">
                <a:latin typeface="Verdana" pitchFamily="34" charset="0"/>
              </a:rPr>
              <a:t>terdiri-atas</a:t>
            </a:r>
            <a:r>
              <a:rPr lang="en-AU" sz="2800" dirty="0" smtClean="0">
                <a:latin typeface="Verdana" pitchFamily="34" charset="0"/>
              </a:rPr>
              <a:t> 2 </a:t>
            </a:r>
            <a:r>
              <a:rPr lang="en-AU" sz="2800" dirty="0" err="1" smtClean="0">
                <a:latin typeface="Verdana" pitchFamily="34" charset="0"/>
              </a:rPr>
              <a:t>himpunan</a:t>
            </a:r>
            <a:r>
              <a:rPr lang="en-AU" sz="2800" dirty="0" smtClean="0">
                <a:latin typeface="Verdana" pitchFamily="34" charset="0"/>
              </a:rPr>
              <a:t> fuzzy, </a:t>
            </a:r>
            <a:r>
              <a:rPr lang="en-AU" sz="2800" dirty="0" err="1" smtClean="0">
                <a:latin typeface="Verdana" pitchFamily="34" charset="0"/>
              </a:rPr>
              <a:t>yaitu</a:t>
            </a:r>
            <a:r>
              <a:rPr lang="en-AU" sz="2800" dirty="0" smtClean="0">
                <a:latin typeface="Verdana" pitchFamily="34" charset="0"/>
              </a:rPr>
              <a:t>: BANYAK dan SEDIKIT.</a:t>
            </a:r>
          </a:p>
          <a:p>
            <a:pPr marL="576263" indent="-576263">
              <a:buFont typeface="Arial" charset="0"/>
              <a:buNone/>
            </a:pPr>
            <a:r>
              <a:rPr lang="en-US" sz="2800" dirty="0" smtClean="0">
                <a:latin typeface="Verdana" pitchFamily="34" charset="0"/>
              </a:rPr>
              <a:t>c.	</a:t>
            </a:r>
            <a:r>
              <a:rPr lang="en-US" sz="2800" dirty="0" err="1" smtClean="0">
                <a:latin typeface="Verdana" pitchFamily="34" charset="0"/>
              </a:rPr>
              <a:t>Produksi</a:t>
            </a:r>
            <a:r>
              <a:rPr lang="en-US" sz="2800" dirty="0" smtClean="0">
                <a:latin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</a:rPr>
              <a:t>Barang</a:t>
            </a:r>
            <a:r>
              <a:rPr lang="en-US" sz="2800" dirty="0" smtClean="0">
                <a:latin typeface="Verdana" pitchFamily="34" charset="0"/>
              </a:rPr>
              <a:t>; </a:t>
            </a:r>
            <a:r>
              <a:rPr lang="en-AU" sz="2800" dirty="0" err="1" smtClean="0">
                <a:latin typeface="Verdana" pitchFamily="34" charset="0"/>
              </a:rPr>
              <a:t>terdiri-atas</a:t>
            </a:r>
            <a:r>
              <a:rPr lang="en-AU" sz="2800" dirty="0" smtClean="0">
                <a:latin typeface="Verdana" pitchFamily="34" charset="0"/>
              </a:rPr>
              <a:t> 2 </a:t>
            </a:r>
            <a:r>
              <a:rPr lang="en-AU" sz="2800" dirty="0" err="1" smtClean="0">
                <a:latin typeface="Verdana" pitchFamily="34" charset="0"/>
              </a:rPr>
              <a:t>himpunan</a:t>
            </a:r>
            <a:r>
              <a:rPr lang="en-AU" sz="2800" dirty="0" smtClean="0">
                <a:latin typeface="Verdana" pitchFamily="34" charset="0"/>
              </a:rPr>
              <a:t> fuzzy, </a:t>
            </a:r>
            <a:r>
              <a:rPr lang="en-AU" sz="2800" dirty="0" err="1" smtClean="0">
                <a:latin typeface="Verdana" pitchFamily="34" charset="0"/>
              </a:rPr>
              <a:t>yaitu</a:t>
            </a:r>
            <a:r>
              <a:rPr lang="en-AU" sz="2800" dirty="0" smtClean="0">
                <a:latin typeface="Verdana" pitchFamily="34" charset="0"/>
              </a:rPr>
              <a:t>: BERKURANG dan BERTAMBAH.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3D594-4681-4532-A4F2-D8D8D86301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70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36137-B78B-4092-ACF4-AB0FFC7CFF62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150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id-ID" sz="2400" dirty="0" smtClean="0">
                <a:latin typeface="Arial" pitchFamily="34" charset="0"/>
                <a:cs typeface="Arial" pitchFamily="34" charset="0"/>
              </a:rPr>
              <a:t>Metode Mamdani sering juga dikenal dengan nama Metode Max-Min.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dan MAX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komposisi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iperkenalkan oleh Ebrahim Mamdani pada tahun 1975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METODE FIS - MAMDANI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21811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A.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Permintaan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 lnSpcReduction="10000"/>
          </a:bodyPr>
          <a:lstStyle/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r>
              <a:rPr lang="en-AU" sz="2000" dirty="0" err="1" smtClean="0">
                <a:latin typeface="Verdana" pitchFamily="34" charset="0"/>
              </a:rPr>
              <a:t>Fungsi</a:t>
            </a:r>
            <a:r>
              <a:rPr lang="en-AU" sz="2000" dirty="0" smtClean="0">
                <a:latin typeface="Verdana" pitchFamily="34" charset="0"/>
              </a:rPr>
              <a:t> </a:t>
            </a:r>
            <a:r>
              <a:rPr lang="en-AU" sz="2000" dirty="0" err="1" smtClean="0">
                <a:latin typeface="Verdana" pitchFamily="34" charset="0"/>
              </a:rPr>
              <a:t>Keanggotaan</a:t>
            </a:r>
            <a:r>
              <a:rPr lang="en-AU" sz="2000" dirty="0" smtClean="0">
                <a:latin typeface="Verdana" pitchFamily="34" charset="0"/>
              </a:rPr>
              <a:t>, </a:t>
            </a:r>
            <a:r>
              <a:rPr lang="en-AU" sz="2000" dirty="0" err="1" smtClean="0">
                <a:latin typeface="Verdana" pitchFamily="34" charset="0"/>
              </a:rPr>
              <a:t>Nilai</a:t>
            </a:r>
            <a:r>
              <a:rPr lang="en-AU" sz="2000" dirty="0" smtClean="0">
                <a:latin typeface="Verdana" pitchFamily="34" charset="0"/>
              </a:rPr>
              <a:t> </a:t>
            </a:r>
            <a:r>
              <a:rPr lang="en-AU" sz="2000" dirty="0" err="1" smtClean="0">
                <a:latin typeface="Verdana" pitchFamily="34" charset="0"/>
              </a:rPr>
              <a:t>Keanggotaan</a:t>
            </a:r>
            <a:r>
              <a:rPr lang="en-AU" sz="2000" dirty="0" smtClean="0">
                <a:latin typeface="Verdana" pitchFamily="34" charset="0"/>
              </a:rPr>
              <a:t> [4000]</a:t>
            </a:r>
            <a:endParaRPr lang="en-AU" sz="2800" dirty="0" smtClean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9F1F8-981B-45C6-B38E-D142F19AD20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700808"/>
            <a:ext cx="6336704" cy="3814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06863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TURUN :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NAIK 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28241-28D8-4BAF-8DAB-C92FEADBCCD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Keanggotaan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Permintaan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85875" y="4578350"/>
            <a:ext cx="5684838" cy="1493838"/>
            <a:chOff x="923" y="2768"/>
            <a:chExt cx="3581" cy="941"/>
          </a:xfrm>
        </p:grpSpPr>
        <p:sp>
          <p:nvSpPr>
            <p:cNvPr id="1036" name="Rectangle 4"/>
            <p:cNvSpPr>
              <a:spLocks noChangeArrowheads="1"/>
            </p:cNvSpPr>
            <p:nvPr/>
          </p:nvSpPr>
          <p:spPr bwMode="auto">
            <a:xfrm>
              <a:off x="923" y="2768"/>
              <a:ext cx="3581" cy="9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102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5926480"/>
                </p:ext>
              </p:extLst>
            </p:nvPr>
          </p:nvGraphicFramePr>
          <p:xfrm>
            <a:off x="973" y="2830"/>
            <a:ext cx="3530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2" name="Equation" r:id="rId3" imgW="2933640" imgH="711000" progId="Equation.3">
                    <p:embed/>
                  </p:oleObj>
                </mc:Choice>
                <mc:Fallback>
                  <p:oleObj name="Equation" r:id="rId3" imgW="293364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" y="2830"/>
                          <a:ext cx="3530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276350" y="2220913"/>
            <a:ext cx="5910263" cy="1531937"/>
            <a:chOff x="917" y="1422"/>
            <a:chExt cx="3723" cy="965"/>
          </a:xfrm>
        </p:grpSpPr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939" y="1422"/>
              <a:ext cx="3701" cy="9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4437472"/>
                </p:ext>
              </p:extLst>
            </p:nvPr>
          </p:nvGraphicFramePr>
          <p:xfrm>
            <a:off x="917" y="1451"/>
            <a:ext cx="360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3" name="Equation" r:id="rId5" imgW="2997000" imgH="711000" progId="Equation.3">
                    <p:embed/>
                  </p:oleObj>
                </mc:Choice>
                <mc:Fallback>
                  <p:oleObj name="Equation" r:id="rId5" imgW="29970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7" y="1451"/>
                          <a:ext cx="360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009551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Jika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permintaan</a:t>
            </a:r>
            <a:r>
              <a:rPr lang="en-US" sz="2400" dirty="0" smtClean="0">
                <a:latin typeface="Verdana" pitchFamily="34" charset="0"/>
              </a:rPr>
              <a:t> 4000 </a:t>
            </a:r>
            <a:r>
              <a:rPr lang="en-US" sz="2400" dirty="0" err="1" smtClean="0">
                <a:latin typeface="Verdana" pitchFamily="34" charset="0"/>
              </a:rPr>
              <a:t>maka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nilai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keanggotaan</a:t>
            </a:r>
            <a:r>
              <a:rPr lang="en-US" sz="2400" dirty="0" smtClean="0">
                <a:latin typeface="Verdana" pitchFamily="34" charset="0"/>
              </a:rPr>
              <a:t> fuzzy </a:t>
            </a:r>
            <a:r>
              <a:rPr lang="en-US" sz="2400" dirty="0" err="1" smtClean="0">
                <a:latin typeface="Verdana" pitchFamily="34" charset="0"/>
              </a:rPr>
              <a:t>pada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tiap-tiap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adalah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TURUN,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PTurun</a:t>
            </a:r>
            <a:r>
              <a:rPr lang="en-US" sz="2400" dirty="0" smtClean="0">
                <a:latin typeface="Verdana" pitchFamily="34" charset="0"/>
              </a:rPr>
              <a:t>[4000] =</a:t>
            </a:r>
          </a:p>
          <a:p>
            <a:pPr lvl="1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	= (5000 - 4000)/4000</a:t>
            </a:r>
            <a:endParaRPr lang="en-US" sz="2400" baseline="300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AU" sz="2400" dirty="0" smtClean="0">
                <a:latin typeface="Verdana" pitchFamily="34" charset="0"/>
              </a:rPr>
              <a:t>		= 0,25</a:t>
            </a:r>
            <a:endParaRPr lang="en-US" sz="2400" dirty="0" smtClean="0">
              <a:latin typeface="Verdana" pitchFamily="34" charset="0"/>
            </a:endParaRP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NAIK,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PNaik</a:t>
            </a:r>
            <a:r>
              <a:rPr lang="en-US" sz="2400" dirty="0" smtClean="0">
                <a:latin typeface="Verdana" pitchFamily="34" charset="0"/>
              </a:rPr>
              <a:t>[4000] =</a:t>
            </a:r>
          </a:p>
          <a:p>
            <a:pPr lvl="1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	= (4000 - 1000)/4000</a:t>
            </a:r>
            <a:endParaRPr lang="en-US" sz="2400" baseline="300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AU" sz="2400" dirty="0" smtClean="0">
                <a:latin typeface="Verdana" pitchFamily="34" charset="0"/>
              </a:rPr>
              <a:t>		= 0,75</a:t>
            </a:r>
            <a:endParaRPr lang="en-US" sz="24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B92EA-4C57-4AB4-A7C8-EEC49910D06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92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B.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Persediaan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3337" y="2586600"/>
            <a:ext cx="4615321" cy="2930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70326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SEDIKIT: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BANYAK 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0ADA-2989-44AC-8CDD-BA8D5577914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Keanggotaan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Persediaan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99592" y="4437112"/>
            <a:ext cx="6287021" cy="1635076"/>
            <a:chOff x="923" y="2768"/>
            <a:chExt cx="3581" cy="941"/>
          </a:xfrm>
        </p:grpSpPr>
        <p:sp>
          <p:nvSpPr>
            <p:cNvPr id="2060" name="Rectangle 4"/>
            <p:cNvSpPr>
              <a:spLocks noChangeArrowheads="1"/>
            </p:cNvSpPr>
            <p:nvPr/>
          </p:nvSpPr>
          <p:spPr bwMode="auto">
            <a:xfrm>
              <a:off x="923" y="2768"/>
              <a:ext cx="3581" cy="9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205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846840"/>
                </p:ext>
              </p:extLst>
            </p:nvPr>
          </p:nvGraphicFramePr>
          <p:xfrm>
            <a:off x="1034" y="2830"/>
            <a:ext cx="3409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Equation" r:id="rId3" imgW="2831760" imgH="711000" progId="Equation.3">
                    <p:embed/>
                  </p:oleObj>
                </mc:Choice>
                <mc:Fallback>
                  <p:oleObj name="Equation" r:id="rId3" imgW="28317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4" y="2830"/>
                          <a:ext cx="3409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899592" y="2220913"/>
            <a:ext cx="6287021" cy="1531937"/>
            <a:chOff x="939" y="1422"/>
            <a:chExt cx="3701" cy="965"/>
          </a:xfrm>
        </p:grpSpPr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939" y="1422"/>
              <a:ext cx="3701" cy="9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205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5368801"/>
                </p:ext>
              </p:extLst>
            </p:nvPr>
          </p:nvGraphicFramePr>
          <p:xfrm>
            <a:off x="1025" y="1451"/>
            <a:ext cx="339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7" name="Equation" r:id="rId5" imgW="2819160" imgH="711000" progId="Equation.3">
                    <p:embed/>
                  </p:oleObj>
                </mc:Choice>
                <mc:Fallback>
                  <p:oleObj name="Equation" r:id="rId5" imgW="28191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5" y="1451"/>
                          <a:ext cx="3393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5483218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Jika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persediaan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sebanyak</a:t>
            </a:r>
            <a:r>
              <a:rPr lang="en-US" sz="2400" dirty="0" smtClean="0">
                <a:latin typeface="Verdana" pitchFamily="34" charset="0"/>
              </a:rPr>
              <a:t> 300 </a:t>
            </a:r>
            <a:r>
              <a:rPr lang="en-US" sz="2400" dirty="0" err="1" smtClean="0">
                <a:latin typeface="Verdana" pitchFamily="34" charset="0"/>
              </a:rPr>
              <a:t>kemasan</a:t>
            </a:r>
            <a:r>
              <a:rPr lang="en-US" sz="2400" dirty="0" smtClean="0">
                <a:latin typeface="Verdana" pitchFamily="34" charset="0"/>
              </a:rPr>
              <a:t> per </a:t>
            </a:r>
            <a:r>
              <a:rPr lang="en-US" sz="2400" dirty="0" err="1" smtClean="0">
                <a:latin typeface="Verdana" pitchFamily="34" charset="0"/>
              </a:rPr>
              <a:t>hari</a:t>
            </a:r>
            <a:r>
              <a:rPr lang="en-US" sz="2400" dirty="0" smtClean="0">
                <a:latin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</a:rPr>
              <a:t>maka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nilai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keanggotaan</a:t>
            </a:r>
            <a:r>
              <a:rPr lang="en-US" sz="2400" dirty="0" smtClean="0">
                <a:latin typeface="Verdana" pitchFamily="34" charset="0"/>
              </a:rPr>
              <a:t> fuzzy </a:t>
            </a:r>
            <a:r>
              <a:rPr lang="en-US" sz="2400" dirty="0" err="1" smtClean="0">
                <a:latin typeface="Verdana" pitchFamily="34" charset="0"/>
              </a:rPr>
              <a:t>pada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tiap-tiap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adalah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SEDIKIT,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PsdSedikit</a:t>
            </a:r>
            <a:r>
              <a:rPr lang="en-US" sz="2400" dirty="0" smtClean="0">
                <a:latin typeface="Verdana" pitchFamily="34" charset="0"/>
              </a:rPr>
              <a:t>[300] = 0,6. </a:t>
            </a: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(600 – 300)/500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0,6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BANYAK,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PsdBanyak</a:t>
            </a:r>
            <a:r>
              <a:rPr lang="en-US" sz="2400" dirty="0" smtClean="0">
                <a:latin typeface="Verdana" pitchFamily="34" charset="0"/>
              </a:rPr>
              <a:t>[300] = 0,4. </a:t>
            </a: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(300 - 100)/500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0,4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D7C31-AB70-4591-9A80-E17762C1153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9462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C.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Produksi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442" y="2600514"/>
            <a:ext cx="5193106" cy="2988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12154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marL="406400" indent="0">
              <a:buFont typeface="Arial" charset="0"/>
              <a:buNone/>
              <a:defRPr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fuzzy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BERKURANG:</a:t>
            </a:r>
            <a:b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06400" indent="0"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BERTAMBAH:</a:t>
            </a:r>
            <a:b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43BCC-9AA6-4250-BE54-39925E19102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97244" y="4637088"/>
            <a:ext cx="7490976" cy="1493837"/>
            <a:chOff x="761" y="2768"/>
            <a:chExt cx="4173" cy="941"/>
          </a:xfrm>
        </p:grpSpPr>
        <p:sp>
          <p:nvSpPr>
            <p:cNvPr id="3083" name="Rectangle 4"/>
            <p:cNvSpPr>
              <a:spLocks noChangeArrowheads="1"/>
            </p:cNvSpPr>
            <p:nvPr/>
          </p:nvSpPr>
          <p:spPr bwMode="auto">
            <a:xfrm>
              <a:off x="762" y="2768"/>
              <a:ext cx="4132" cy="9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307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0038631"/>
                </p:ext>
              </p:extLst>
            </p:nvPr>
          </p:nvGraphicFramePr>
          <p:xfrm>
            <a:off x="761" y="2810"/>
            <a:ext cx="417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0" name="Equation" r:id="rId3" imgW="3466800" imgH="711000" progId="Equation.3">
                    <p:embed/>
                  </p:oleObj>
                </mc:Choice>
                <mc:Fallback>
                  <p:oleObj name="Equation" r:id="rId3" imgW="34668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" y="2810"/>
                          <a:ext cx="4173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899379" y="2500313"/>
            <a:ext cx="7201013" cy="1531937"/>
            <a:chOff x="571" y="1422"/>
            <a:chExt cx="4236" cy="965"/>
          </a:xfrm>
        </p:grpSpPr>
        <p:sp>
          <p:nvSpPr>
            <p:cNvPr id="3082" name="Rectangle 7"/>
            <p:cNvSpPr>
              <a:spLocks noChangeArrowheads="1"/>
            </p:cNvSpPr>
            <p:nvPr/>
          </p:nvSpPr>
          <p:spPr bwMode="auto">
            <a:xfrm>
              <a:off x="571" y="1422"/>
              <a:ext cx="4236" cy="9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307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6000257"/>
                </p:ext>
              </p:extLst>
            </p:nvPr>
          </p:nvGraphicFramePr>
          <p:xfrm>
            <a:off x="634" y="1451"/>
            <a:ext cx="417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1" name="Equation" r:id="rId5" imgW="3466800" imgH="711000" progId="Equation.3">
                    <p:embed/>
                  </p:oleObj>
                </mc:Choice>
                <mc:Fallback>
                  <p:oleObj name="Equation" r:id="rId5" imgW="34668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1451"/>
                          <a:ext cx="4173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414809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Implikasi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rmAutofit/>
          </a:bodyPr>
          <a:lstStyle/>
          <a:p>
            <a:pPr marL="514350" indent="-514350" algn="just">
              <a:buFont typeface="Arial" charset="0"/>
              <a:buAutoNum type="alphaUcPeriod"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b="1" dirty="0" err="1" smtClean="0">
                <a:solidFill>
                  <a:srgbClr val="FF9900"/>
                </a:solidFill>
                <a:latin typeface="Verdana" pitchFamily="34" charset="0"/>
              </a:rPr>
              <a:t>Aturan</a:t>
            </a: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 ke-1: </a:t>
            </a:r>
          </a:p>
          <a:p>
            <a:pPr marL="514350" indent="-514350"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endParaRPr lang="en-US" sz="2000" b="1" dirty="0" smtClean="0">
              <a:solidFill>
                <a:srgbClr val="FF9900"/>
              </a:solidFill>
              <a:latin typeface="Verdana" pitchFamily="34" charset="0"/>
            </a:endParaRP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AU" sz="2400" dirty="0" smtClean="0">
                <a:solidFill>
                  <a:srgbClr val="660066"/>
                </a:solidFill>
                <a:latin typeface="Times New Roman" pitchFamily="18" charset="0"/>
              </a:rPr>
              <a:t>[R1]</a:t>
            </a:r>
            <a:r>
              <a:rPr lang="en-A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Permintaan</a:t>
            </a:r>
            <a:r>
              <a:rPr lang="en-US" sz="2400" dirty="0" smtClean="0">
                <a:latin typeface="Times New Roman" pitchFamily="18" charset="0"/>
              </a:rPr>
              <a:t> TURUN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Persediaan</a:t>
            </a:r>
            <a:r>
              <a:rPr lang="en-US" sz="2400" dirty="0" smtClean="0">
                <a:latin typeface="Times New Roman" pitchFamily="18" charset="0"/>
              </a:rPr>
              <a:t> BANYAK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</a:rPr>
              <a:t> = BERKURANG</a:t>
            </a:r>
          </a:p>
          <a:p>
            <a:pPr marL="0" indent="0"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0" indent="0"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Verdana" pitchFamily="34" charset="0"/>
              </a:rPr>
              <a:t>Operator yang </a:t>
            </a:r>
            <a:r>
              <a:rPr lang="en-US" sz="2000" dirty="0" err="1" smtClean="0">
                <a:latin typeface="Verdana" pitchFamily="34" charset="0"/>
              </a:rPr>
              <a:t>digunakan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</a:rPr>
              <a:t>adalah</a:t>
            </a:r>
            <a:r>
              <a:rPr lang="en-US" sz="2000" dirty="0" smtClean="0">
                <a:latin typeface="Verdana" pitchFamily="34" charset="0"/>
              </a:rPr>
              <a:t> AND, </a:t>
            </a:r>
            <a:r>
              <a:rPr lang="en-US" sz="2000" dirty="0" err="1" smtClean="0">
                <a:latin typeface="Verdana" pitchFamily="34" charset="0"/>
              </a:rPr>
              <a:t>sehingga</a:t>
            </a:r>
            <a:r>
              <a:rPr lang="en-US" sz="2000" dirty="0" smtClean="0">
                <a:latin typeface="Verdana" pitchFamily="34" charset="0"/>
              </a:rPr>
              <a:t>: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Symbol" pitchFamily="18" charset="2"/>
              </a:rPr>
              <a:t>		a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Verdana" pitchFamily="34" charset="0"/>
              </a:rPr>
              <a:t> 	=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Verdana" pitchFamily="34" charset="0"/>
              </a:rPr>
              <a:t>PredikatR1</a:t>
            </a:r>
            <a:r>
              <a:rPr lang="en-US" sz="2000" dirty="0" smtClean="0">
                <a:latin typeface="Verdana" pitchFamily="34" charset="0"/>
              </a:rPr>
              <a:t> 	= min(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PmtTurun</a:t>
            </a:r>
            <a:r>
              <a:rPr lang="en-US" sz="2000" dirty="0" smtClean="0">
                <a:latin typeface="Verdana" pitchFamily="34" charset="0"/>
              </a:rPr>
              <a:t>[4000],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PsdBanyak</a:t>
            </a:r>
            <a:r>
              <a:rPr lang="en-US" sz="2000" dirty="0" smtClean="0">
                <a:latin typeface="Verdana" pitchFamily="34" charset="0"/>
              </a:rPr>
              <a:t>[300])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Verdana" pitchFamily="34" charset="0"/>
              </a:rPr>
              <a:t>			= min(0,25;0,4) 	= 0,25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FBE04-BC94-4A80-9641-57DAD95CC34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66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en-AU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Implikasi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929188"/>
          </a:xfrm>
        </p:spPr>
        <p:txBody>
          <a:bodyPr/>
          <a:lstStyle/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B. </a:t>
            </a:r>
            <a:r>
              <a:rPr lang="en-US" sz="2000" b="1" dirty="0" err="1" smtClean="0">
                <a:solidFill>
                  <a:srgbClr val="FF9900"/>
                </a:solidFill>
                <a:latin typeface="Verdana" pitchFamily="34" charset="0"/>
              </a:rPr>
              <a:t>Aturan</a:t>
            </a: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 ke-2: 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AU" sz="2000" dirty="0" smtClean="0">
                <a:latin typeface="Courier New" pitchFamily="49" charset="0"/>
              </a:rPr>
              <a:t>	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AU" sz="2400" dirty="0" smtClean="0">
                <a:solidFill>
                  <a:srgbClr val="660066"/>
                </a:solidFill>
                <a:latin typeface="Times New Roman" pitchFamily="18" charset="0"/>
              </a:rPr>
              <a:t>[R2]</a:t>
            </a:r>
            <a:r>
              <a:rPr lang="en-AU" sz="2400" dirty="0" smtClean="0">
                <a:latin typeface="Times New Roman" pitchFamily="18" charset="0"/>
              </a:rPr>
              <a:t> 	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Permintaan</a:t>
            </a:r>
            <a:r>
              <a:rPr lang="en-US" sz="2400" dirty="0" smtClean="0">
                <a:latin typeface="Times New Roman" pitchFamily="18" charset="0"/>
              </a:rPr>
              <a:t> TURUN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Persediaan</a:t>
            </a:r>
            <a:r>
              <a:rPr lang="en-US" sz="2400" dirty="0" smtClean="0">
                <a:latin typeface="Times New Roman" pitchFamily="18" charset="0"/>
              </a:rPr>
              <a:t> SEDIKIT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400" dirty="0" smtClean="0"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</a:rPr>
              <a:t> BERKURANG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endParaRPr lang="en-US" sz="2400" dirty="0" smtClean="0">
              <a:latin typeface="Times New Roman" pitchFamily="18" charset="0"/>
            </a:endParaRP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dirty="0" smtClean="0">
                <a:latin typeface="Verdana" pitchFamily="34" charset="0"/>
              </a:rPr>
              <a:t>Operator yang </a:t>
            </a:r>
            <a:r>
              <a:rPr lang="en-US" sz="2000" dirty="0" err="1" smtClean="0">
                <a:latin typeface="Verdana" pitchFamily="34" charset="0"/>
              </a:rPr>
              <a:t>digunakan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</a:rPr>
              <a:t>adalah</a:t>
            </a:r>
            <a:r>
              <a:rPr lang="en-US" sz="2000" dirty="0" smtClean="0">
                <a:latin typeface="Verdana" pitchFamily="34" charset="0"/>
              </a:rPr>
              <a:t> AND, </a:t>
            </a:r>
            <a:r>
              <a:rPr lang="en-US" sz="2000" dirty="0" err="1" smtClean="0">
                <a:latin typeface="Verdana" pitchFamily="34" charset="0"/>
              </a:rPr>
              <a:t>sehingga</a:t>
            </a:r>
            <a:r>
              <a:rPr lang="en-US" sz="2000" dirty="0" smtClean="0">
                <a:latin typeface="Verdana" pitchFamily="34" charset="0"/>
              </a:rPr>
              <a:t>: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dirty="0" smtClean="0">
                <a:latin typeface="Verdana" pitchFamily="34" charset="0"/>
              </a:rPr>
              <a:t>	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r>
              <a:rPr lang="en-US" sz="2000" dirty="0" smtClean="0">
                <a:latin typeface="Verdana" pitchFamily="34" charset="0"/>
              </a:rPr>
              <a:t> 	=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Verdana" pitchFamily="34" charset="0"/>
              </a:rPr>
              <a:t>PredikatR2</a:t>
            </a:r>
            <a:r>
              <a:rPr lang="en-US" sz="2000" dirty="0" smtClean="0">
                <a:latin typeface="Verdana" pitchFamily="34" charset="0"/>
              </a:rPr>
              <a:t> 	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	= min(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PmtTURUN</a:t>
            </a:r>
            <a:r>
              <a:rPr lang="en-US" sz="2000" dirty="0" smtClean="0">
                <a:latin typeface="Verdana" pitchFamily="34" charset="0"/>
              </a:rPr>
              <a:t>[4000],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PsdSedikit</a:t>
            </a:r>
            <a:r>
              <a:rPr lang="en-US" sz="2000" dirty="0" smtClean="0">
                <a:latin typeface="Verdana" pitchFamily="34" charset="0"/>
              </a:rPr>
              <a:t>[300])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dirty="0" smtClean="0">
                <a:latin typeface="Verdana" pitchFamily="34" charset="0"/>
              </a:rPr>
              <a:t>		= min(0,25;0,6) 	= 0,25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13BD8-0728-41BC-B018-997C36B8DD1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178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36137-B78B-4092-ACF4-AB0FFC7CFF6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150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output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Mamdani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 eaLnBrk="1" hangingPunct="1">
              <a:buAutoNum type="alphaL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</a:t>
            </a:r>
          </a:p>
          <a:p>
            <a:pPr marL="457200" indent="-457200" eaLnBrk="1" hangingPunct="1">
              <a:buAutoNum type="alphaL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eaLnBrk="1" hangingPunct="1">
              <a:buAutoNum type="alphaL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Komposisi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AutoNum type="alphaL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Penegasan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Deffuzy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METODE FIS - MAMDANI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3578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en-AU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Implikasi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929188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C. </a:t>
            </a:r>
            <a:r>
              <a:rPr lang="en-US" sz="2000" b="1" dirty="0" err="1" smtClean="0">
                <a:solidFill>
                  <a:srgbClr val="FF9900"/>
                </a:solidFill>
                <a:latin typeface="Verdana" pitchFamily="34" charset="0"/>
              </a:rPr>
              <a:t>Aturan</a:t>
            </a: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 ke-3:</a:t>
            </a:r>
            <a:r>
              <a:rPr lang="en-US" sz="2000" b="1" dirty="0" smtClean="0">
                <a:latin typeface="Verdana" pitchFamily="34" charset="0"/>
              </a:rPr>
              <a:t> 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2000" dirty="0" smtClean="0">
                <a:latin typeface="Courier New" pitchFamily="49" charset="0"/>
              </a:rPr>
              <a:t>	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2400" dirty="0" smtClean="0">
                <a:solidFill>
                  <a:srgbClr val="660066"/>
                </a:solidFill>
                <a:latin typeface="Times New Roman" pitchFamily="18" charset="0"/>
              </a:rPr>
              <a:t>[R3]</a:t>
            </a:r>
            <a:r>
              <a:rPr lang="en-AU" sz="2400" dirty="0" smtClean="0">
                <a:latin typeface="Times New Roman" pitchFamily="18" charset="0"/>
              </a:rPr>
              <a:t> 	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Permintaan</a:t>
            </a:r>
            <a:r>
              <a:rPr lang="en-US" sz="2400" dirty="0" smtClean="0">
                <a:latin typeface="Times New Roman" pitchFamily="18" charset="0"/>
              </a:rPr>
              <a:t> NAIK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Persediaan</a:t>
            </a:r>
            <a:r>
              <a:rPr lang="en-US" sz="2400" dirty="0" smtClean="0">
                <a:latin typeface="Times New Roman" pitchFamily="18" charset="0"/>
              </a:rPr>
              <a:t> BANYAK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400" dirty="0" smtClean="0">
                <a:latin typeface="Times New Roman" pitchFamily="18" charset="0"/>
              </a:rPr>
              <a:t>		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</a:rPr>
              <a:t> BERTAMBAH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2400" dirty="0" smtClean="0">
              <a:latin typeface="Times New Roman" pitchFamily="18" charset="0"/>
            </a:endParaRP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 smtClean="0">
                <a:latin typeface="Verdana" pitchFamily="34" charset="0"/>
              </a:rPr>
              <a:t>Operator yang </a:t>
            </a:r>
            <a:r>
              <a:rPr lang="en-US" sz="2000" dirty="0" err="1" smtClean="0">
                <a:latin typeface="Verdana" pitchFamily="34" charset="0"/>
              </a:rPr>
              <a:t>digunakan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</a:rPr>
              <a:t>adalah</a:t>
            </a:r>
            <a:r>
              <a:rPr lang="en-US" sz="2000" dirty="0" smtClean="0">
                <a:latin typeface="Verdana" pitchFamily="34" charset="0"/>
              </a:rPr>
              <a:t> AND, </a:t>
            </a:r>
            <a:r>
              <a:rPr lang="en-US" sz="2000" dirty="0" err="1" smtClean="0">
                <a:latin typeface="Verdana" pitchFamily="34" charset="0"/>
              </a:rPr>
              <a:t>sehingga</a:t>
            </a:r>
            <a:r>
              <a:rPr lang="en-US" sz="2000" dirty="0" smtClean="0">
                <a:latin typeface="Verdana" pitchFamily="34" charset="0"/>
              </a:rPr>
              <a:t>: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 smtClean="0">
                <a:latin typeface="Verdana" pitchFamily="34" charset="0"/>
              </a:rPr>
              <a:t>	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Symbol" pitchFamily="18" charset="2"/>
              </a:rPr>
              <a:t>3</a:t>
            </a:r>
            <a:r>
              <a:rPr lang="en-US" sz="2000" dirty="0" smtClean="0">
                <a:latin typeface="Verdana" pitchFamily="34" charset="0"/>
              </a:rPr>
              <a:t> 	=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Verdana" pitchFamily="34" charset="0"/>
              </a:rPr>
              <a:t>PredikatR3</a:t>
            </a:r>
            <a:r>
              <a:rPr lang="en-US" sz="2000" dirty="0" smtClean="0">
                <a:latin typeface="Verdana" pitchFamily="34" charset="0"/>
              </a:rPr>
              <a:t> 	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	= min(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PmtNaik</a:t>
            </a:r>
            <a:r>
              <a:rPr lang="en-US" sz="2000" dirty="0" smtClean="0">
                <a:latin typeface="Verdana" pitchFamily="34" charset="0"/>
              </a:rPr>
              <a:t>[4000],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PsdBanyak</a:t>
            </a:r>
            <a:r>
              <a:rPr lang="en-US" sz="2000" dirty="0" smtClean="0">
                <a:latin typeface="Verdana" pitchFamily="34" charset="0"/>
              </a:rPr>
              <a:t>[300])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 smtClean="0">
                <a:latin typeface="Verdana" pitchFamily="34" charset="0"/>
              </a:rPr>
              <a:t>		= min(0,75;0,4)</a:t>
            </a:r>
            <a:r>
              <a:rPr lang="en-AU" sz="2000" dirty="0" smtClean="0">
                <a:latin typeface="Verdana" pitchFamily="34" charset="0"/>
              </a:rPr>
              <a:t> 	= 0,4</a:t>
            </a:r>
            <a:endParaRPr lang="en-US" sz="20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2000" dirty="0" smtClean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D2D5D-13C7-41B1-B5E8-A6C9EBABF78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359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Implikasi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D. </a:t>
            </a:r>
            <a:r>
              <a:rPr lang="en-US" sz="2000" b="1" dirty="0" err="1" smtClean="0">
                <a:solidFill>
                  <a:srgbClr val="FF9900"/>
                </a:solidFill>
                <a:latin typeface="Verdana" pitchFamily="34" charset="0"/>
              </a:rPr>
              <a:t>Aturan</a:t>
            </a: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 ke-4: 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2000" dirty="0" smtClean="0">
                <a:latin typeface="Courier New" pitchFamily="49" charset="0"/>
              </a:rPr>
              <a:t>	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2400" dirty="0" smtClean="0">
                <a:solidFill>
                  <a:srgbClr val="660066"/>
                </a:solidFill>
                <a:latin typeface="Times New Roman" pitchFamily="18" charset="0"/>
              </a:rPr>
              <a:t>[R4]</a:t>
            </a:r>
            <a:r>
              <a:rPr lang="en-AU" sz="2400" dirty="0" smtClean="0">
                <a:latin typeface="Times New Roman" pitchFamily="18" charset="0"/>
              </a:rPr>
              <a:t> 	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permintaan</a:t>
            </a:r>
            <a:r>
              <a:rPr lang="en-US" sz="2400" dirty="0" smtClean="0">
                <a:latin typeface="Times New Roman" pitchFamily="18" charset="0"/>
              </a:rPr>
              <a:t> NAIK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persediaan</a:t>
            </a:r>
            <a:r>
              <a:rPr lang="en-US" sz="2400" dirty="0" smtClean="0">
                <a:latin typeface="Times New Roman" pitchFamily="18" charset="0"/>
              </a:rPr>
              <a:t> SEDIKIT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400" dirty="0" smtClean="0">
                <a:latin typeface="Times New Roman" pitchFamily="18" charset="0"/>
              </a:rPr>
              <a:t>		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</a:rPr>
              <a:t> BERTAMBAH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2400" dirty="0" smtClean="0">
              <a:latin typeface="Times New Roman" pitchFamily="18" charset="0"/>
            </a:endParaRP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 smtClean="0">
                <a:latin typeface="Verdana" pitchFamily="34" charset="0"/>
              </a:rPr>
              <a:t>Operator yang </a:t>
            </a:r>
            <a:r>
              <a:rPr lang="en-US" sz="2000" dirty="0" err="1" smtClean="0">
                <a:latin typeface="Verdana" pitchFamily="34" charset="0"/>
              </a:rPr>
              <a:t>digunakan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</a:rPr>
              <a:t>adalah</a:t>
            </a:r>
            <a:r>
              <a:rPr lang="en-US" sz="2000" dirty="0" smtClean="0">
                <a:latin typeface="Verdana" pitchFamily="34" charset="0"/>
              </a:rPr>
              <a:t> AND, </a:t>
            </a:r>
            <a:r>
              <a:rPr lang="en-US" sz="2000" dirty="0" err="1" smtClean="0">
                <a:latin typeface="Verdana" pitchFamily="34" charset="0"/>
              </a:rPr>
              <a:t>sehingga</a:t>
            </a:r>
            <a:r>
              <a:rPr lang="en-US" sz="2000" dirty="0" smtClean="0">
                <a:latin typeface="Verdana" pitchFamily="34" charset="0"/>
              </a:rPr>
              <a:t>: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 smtClean="0">
                <a:latin typeface="Verdana" pitchFamily="34" charset="0"/>
              </a:rPr>
              <a:t>	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Symbol" pitchFamily="18" charset="2"/>
              </a:rPr>
              <a:t>4</a:t>
            </a:r>
            <a:r>
              <a:rPr lang="en-US" sz="2000" dirty="0" smtClean="0">
                <a:latin typeface="Verdana" pitchFamily="34" charset="0"/>
              </a:rPr>
              <a:t> 	=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Verdana" pitchFamily="34" charset="0"/>
              </a:rPr>
              <a:t>PredikatR4</a:t>
            </a:r>
            <a:r>
              <a:rPr lang="en-US" sz="2000" dirty="0" smtClean="0">
                <a:latin typeface="Verdana" pitchFamily="34" charset="0"/>
              </a:rPr>
              <a:t> 		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	= min(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PmtNAIK</a:t>
            </a:r>
            <a:r>
              <a:rPr lang="en-US" sz="2000" dirty="0" smtClean="0">
                <a:latin typeface="Verdana" pitchFamily="34" charset="0"/>
              </a:rPr>
              <a:t>[4000],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PsdSedikit</a:t>
            </a:r>
            <a:r>
              <a:rPr lang="en-US" sz="2000" dirty="0" smtClean="0">
                <a:latin typeface="Verdana" pitchFamily="34" charset="0"/>
              </a:rPr>
              <a:t>[300])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dirty="0" smtClean="0">
                <a:latin typeface="Verdana" pitchFamily="34" charset="0"/>
              </a:rPr>
              <a:t>		= min(0,75;0,6)</a:t>
            </a:r>
            <a:r>
              <a:rPr lang="en-AU" sz="2000" dirty="0" smtClean="0">
                <a:latin typeface="Verdana" pitchFamily="34" charset="0"/>
              </a:rPr>
              <a:t> 	= 0,6</a:t>
            </a:r>
            <a:endParaRPr lang="en-US" sz="20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2000" dirty="0" smtClean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01E70-4D65-45C3-8730-F363F5E448B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142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AU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Komposisi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Aturan</a:t>
            </a:r>
            <a:r>
              <a:rPr lang="en-AU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Fuzzy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en-US" sz="1600" dirty="0" err="1" smtClean="0">
                <a:latin typeface="Verdana" pitchFamily="34" charset="0"/>
              </a:rPr>
              <a:t>Untuk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melakukan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komposisi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semua</a:t>
            </a:r>
            <a:r>
              <a:rPr lang="en-US" sz="1600" dirty="0" smtClean="0">
                <a:latin typeface="Verdana" pitchFamily="34" charset="0"/>
              </a:rPr>
              <a:t> output fuzzy </a:t>
            </a:r>
            <a:r>
              <a:rPr lang="en-US" sz="1600" dirty="0" err="1" smtClean="0">
                <a:latin typeface="Verdana" pitchFamily="34" charset="0"/>
              </a:rPr>
              <a:t>dilakukan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dengan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menggunakan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metode</a:t>
            </a:r>
            <a:r>
              <a:rPr lang="en-US" sz="1600" dirty="0" smtClean="0">
                <a:latin typeface="Verdana" pitchFamily="34" charset="0"/>
              </a:rPr>
              <a:t> MAX.</a:t>
            </a:r>
          </a:p>
          <a:p>
            <a:pPr algn="just">
              <a:buFont typeface="Arial" charset="0"/>
              <a:buNone/>
              <a:defRPr/>
            </a:pPr>
            <a:endParaRPr lang="en-US" sz="1600" dirty="0" smtClean="0">
              <a:latin typeface="Verdana" pitchFamily="34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Verdana" pitchFamily="34" charset="0"/>
              </a:rPr>
              <a:t>Titik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Verdana" pitchFamily="34" charset="0"/>
              </a:rPr>
              <a:t>potong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Verdana" pitchFamily="34" charset="0"/>
              </a:rPr>
              <a:t>antara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 aturan-2 dan aturan-4 </a:t>
            </a:r>
            <a:r>
              <a:rPr lang="en-US" sz="1600" dirty="0" err="1" smtClean="0">
                <a:solidFill>
                  <a:schemeClr val="bg1"/>
                </a:solidFill>
                <a:latin typeface="Verdana" pitchFamily="34" charset="0"/>
              </a:rPr>
              <a:t>terjadi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Verdana" pitchFamily="34" charset="0"/>
              </a:rPr>
              <a:t>saat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Symbol" pitchFamily="18" charset="2"/>
              </a:rPr>
              <a:t>m</a:t>
            </a:r>
            <a:r>
              <a:rPr lang="en-US" sz="1600" baseline="-25000" dirty="0" err="1" smtClean="0">
                <a:solidFill>
                  <a:schemeClr val="bg1"/>
                </a:solidFill>
                <a:latin typeface="Verdana" pitchFamily="34" charset="0"/>
              </a:rPr>
              <a:t>PBNormal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[z]= </a:t>
            </a:r>
            <a:r>
              <a:rPr lang="en-US" sz="1600" dirty="0" err="1" smtClean="0">
                <a:solidFill>
                  <a:schemeClr val="bg1"/>
                </a:solidFill>
                <a:latin typeface="Symbol" pitchFamily="18" charset="2"/>
              </a:rPr>
              <a:t>m</a:t>
            </a:r>
            <a:r>
              <a:rPr lang="en-US" sz="1600" baseline="-25000" dirty="0" err="1" smtClean="0">
                <a:solidFill>
                  <a:schemeClr val="bg1"/>
                </a:solidFill>
                <a:latin typeface="Verdana" pitchFamily="34" charset="0"/>
              </a:rPr>
              <a:t>PBBerkurang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[z] = (0,25), </a:t>
            </a:r>
            <a:r>
              <a:rPr lang="en-US" sz="1600" dirty="0" err="1" smtClean="0">
                <a:solidFill>
                  <a:schemeClr val="bg1"/>
                </a:solidFill>
                <a:latin typeface="Verdana" pitchFamily="34" charset="0"/>
              </a:rPr>
              <a:t>yaitu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:</a:t>
            </a:r>
          </a:p>
          <a:p>
            <a:pPr algn="just">
              <a:buFont typeface="Arial" charset="0"/>
              <a:buNone/>
              <a:defRPr/>
            </a:pPr>
            <a:endParaRPr lang="en-US" sz="1600" dirty="0">
              <a:latin typeface="Verdana" pitchFamily="34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en-US" sz="1600" dirty="0" smtClean="0">
                <a:latin typeface="Verdana" pitchFamily="34" charset="0"/>
              </a:rPr>
              <a:t>	(a1 – 2000) = 0,25 </a:t>
            </a:r>
            <a:r>
              <a:rPr lang="en-US" sz="1600" dirty="0" smtClean="0">
                <a:latin typeface="Verdana" pitchFamily="34" charset="0"/>
                <a:sym typeface="Wingdings" pitchFamily="2" charset="2"/>
              </a:rPr>
              <a:t> a1 = 3250</a:t>
            </a:r>
            <a:endParaRPr lang="en-US" sz="1600" dirty="0" smtClean="0">
              <a:latin typeface="Verdana" pitchFamily="34" charset="0"/>
            </a:endParaRPr>
          </a:p>
          <a:p>
            <a:pPr algn="just">
              <a:buNone/>
              <a:defRPr/>
            </a:pPr>
            <a:r>
              <a:rPr lang="en-US" sz="1600" dirty="0" smtClean="0">
                <a:latin typeface="Verdana" pitchFamily="34" charset="0"/>
              </a:rPr>
              <a:t>	(a2 </a:t>
            </a:r>
            <a:r>
              <a:rPr lang="en-US" sz="1600" dirty="0">
                <a:latin typeface="Verdana" pitchFamily="34" charset="0"/>
              </a:rPr>
              <a:t>– 2000) = </a:t>
            </a:r>
            <a:r>
              <a:rPr lang="en-US" sz="1600" dirty="0" smtClean="0">
                <a:latin typeface="Verdana" pitchFamily="34" charset="0"/>
              </a:rPr>
              <a:t>0,60 </a:t>
            </a:r>
            <a:r>
              <a:rPr lang="en-US" sz="1600" dirty="0">
                <a:latin typeface="Verdana" pitchFamily="34" charset="0"/>
                <a:sym typeface="Wingdings" pitchFamily="2" charset="2"/>
              </a:rPr>
              <a:t> </a:t>
            </a:r>
            <a:r>
              <a:rPr lang="en-US" sz="1600" dirty="0" smtClean="0">
                <a:latin typeface="Verdana" pitchFamily="34" charset="0"/>
                <a:sym typeface="Wingdings" pitchFamily="2" charset="2"/>
              </a:rPr>
              <a:t>a2 </a:t>
            </a:r>
            <a:r>
              <a:rPr lang="en-US" sz="1600" dirty="0">
                <a:latin typeface="Verdana" pitchFamily="34" charset="0"/>
                <a:sym typeface="Wingdings" pitchFamily="2" charset="2"/>
              </a:rPr>
              <a:t>= </a:t>
            </a:r>
            <a:r>
              <a:rPr lang="en-US" sz="1600" dirty="0" smtClean="0">
                <a:latin typeface="Verdana" pitchFamily="34" charset="0"/>
                <a:sym typeface="Wingdings" pitchFamily="2" charset="2"/>
              </a:rPr>
              <a:t>5000</a:t>
            </a:r>
            <a:endParaRPr lang="en-US" sz="1600" dirty="0">
              <a:latin typeface="Verdana" pitchFamily="34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en-US" sz="1600" dirty="0" smtClean="0">
                <a:latin typeface="Verdana" pitchFamily="34" charset="0"/>
              </a:rPr>
              <a:t>		</a:t>
            </a:r>
          </a:p>
          <a:p>
            <a:pPr algn="just">
              <a:buFont typeface="Arial" charset="0"/>
              <a:buNone/>
              <a:defRPr/>
            </a:pPr>
            <a:r>
              <a:rPr lang="en-US" sz="1600" dirty="0" err="1" smtClean="0">
                <a:latin typeface="Verdana" pitchFamily="34" charset="0"/>
              </a:rPr>
              <a:t>Sehingga</a:t>
            </a:r>
            <a:r>
              <a:rPr lang="en-US" sz="1600" dirty="0" smtClean="0">
                <a:latin typeface="Verdana" pitchFamily="34" charset="0"/>
              </a:rPr>
              <a:t>: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984BA-CBF3-4DAD-9304-F971930EC1D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34599"/>
              </p:ext>
            </p:extLst>
          </p:nvPr>
        </p:nvGraphicFramePr>
        <p:xfrm>
          <a:off x="1691680" y="4221089"/>
          <a:ext cx="6048672" cy="141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3466800" imgH="711000" progId="Equation.3">
                  <p:embed/>
                </p:oleObj>
              </mc:Choice>
              <mc:Fallback>
                <p:oleObj name="Equation" r:id="rId3" imgW="3466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221089"/>
                        <a:ext cx="6048672" cy="141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4730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Penegasan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Defuzzy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Defuzzy dilakukan dengan menggunakan metode Centroid. </a:t>
            </a:r>
          </a:p>
          <a:p>
            <a:pPr eaLnBrk="1" hangingPunct="1"/>
            <a:r>
              <a:rPr lang="en-AU" smtClean="0"/>
              <a:t>Untuk menentukan nilai crisp z, dilakukan dengan membagi daerah menjadi 4 bagian (D1, D2, D3, dan D4) dengan luas masing-masing: A1, A2, A3, dan A4. Momen terhadap nilai keanggotaan masing-masing adalah: M1, M2, M3 dan M4.</a:t>
            </a:r>
            <a:r>
              <a:rPr lang="en-US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868DF-37E0-4588-A7F9-156937C4282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53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US" sz="2800" b="1" smtClean="0">
                <a:latin typeface="Verdana" pitchFamily="34" charset="0"/>
              </a:rPr>
              <a:t>Menghitung Momen: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8CD89-96F0-4119-8529-3599E2459CB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536" y="1123951"/>
            <a:ext cx="8562727" cy="3725863"/>
            <a:chOff x="171" y="634"/>
            <a:chExt cx="5472" cy="2347"/>
          </a:xfrm>
        </p:grpSpPr>
        <p:sp>
          <p:nvSpPr>
            <p:cNvPr id="5131" name="Rectangle 4"/>
            <p:cNvSpPr>
              <a:spLocks noChangeArrowheads="1"/>
            </p:cNvSpPr>
            <p:nvPr/>
          </p:nvSpPr>
          <p:spPr bwMode="auto">
            <a:xfrm>
              <a:off x="171" y="634"/>
              <a:ext cx="5472" cy="234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512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7659216"/>
                </p:ext>
              </p:extLst>
            </p:nvPr>
          </p:nvGraphicFramePr>
          <p:xfrm>
            <a:off x="175" y="1403"/>
            <a:ext cx="5468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name="Equation" r:id="rId3" imgW="5854680" imgH="761760" progId="Equation.3">
                    <p:embed/>
                  </p:oleObj>
                </mc:Choice>
                <mc:Fallback>
                  <p:oleObj name="Equation" r:id="rId3" imgW="585468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1403"/>
                          <a:ext cx="5468" cy="7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958056"/>
                </p:ext>
              </p:extLst>
            </p:nvPr>
          </p:nvGraphicFramePr>
          <p:xfrm>
            <a:off x="249" y="2061"/>
            <a:ext cx="2730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name="Equation" r:id="rId5" imgW="2489040" imgH="482400" progId="Equation.3">
                    <p:embed/>
                  </p:oleObj>
                </mc:Choice>
                <mc:Fallback>
                  <p:oleObj name="Equation" r:id="rId5" imgW="248904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2061"/>
                          <a:ext cx="2730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7707891"/>
                </p:ext>
              </p:extLst>
            </p:nvPr>
          </p:nvGraphicFramePr>
          <p:xfrm>
            <a:off x="223" y="803"/>
            <a:ext cx="2709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name="Equation" r:id="rId7" imgW="2781000" imgH="482400" progId="Equation.3">
                    <p:embed/>
                  </p:oleObj>
                </mc:Choice>
                <mc:Fallback>
                  <p:oleObj name="Equation" r:id="rId7" imgW="278100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" y="803"/>
                          <a:ext cx="2709" cy="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332949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2400" b="1" dirty="0" err="1" smtClean="0">
                <a:latin typeface="Verdana" pitchFamily="34" charset="0"/>
              </a:rPr>
              <a:t>Menghitung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Luas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setiap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daerah</a:t>
            </a:r>
            <a:r>
              <a:rPr lang="en-US" sz="2400" b="1" dirty="0" smtClean="0">
                <a:latin typeface="Verdana" pitchFamily="34" charset="0"/>
              </a:rPr>
              <a:t> :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A1 = 3250*0,25 = 812,5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A2 = (0,25+0,6)*(5000-3250)/2 = 743,75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A3 = (7000-5000)*0,6 = 1200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</a:t>
            </a:r>
          </a:p>
          <a:p>
            <a:pPr>
              <a:buFont typeface="Arial" charset="0"/>
              <a:buNone/>
              <a:defRPr/>
            </a:pPr>
            <a:r>
              <a:rPr lang="en-US" sz="2400" b="1" dirty="0" err="1" smtClean="0">
                <a:latin typeface="Verdana" pitchFamily="34" charset="0"/>
              </a:rPr>
              <a:t>Menghitung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titik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pusat</a:t>
            </a:r>
            <a:r>
              <a:rPr lang="en-US" sz="2400" b="1" dirty="0" smtClean="0">
                <a:latin typeface="Verdana" pitchFamily="34" charset="0"/>
              </a:rPr>
              <a:t> (</a:t>
            </a:r>
            <a:r>
              <a:rPr lang="en-US" sz="2400" b="1" dirty="0" err="1" smtClean="0">
                <a:latin typeface="Verdana" pitchFamily="34" charset="0"/>
              </a:rPr>
              <a:t>terhadap</a:t>
            </a:r>
            <a:r>
              <a:rPr lang="en-US" sz="2400" b="1" dirty="0" smtClean="0">
                <a:latin typeface="Verdana" pitchFamily="34" charset="0"/>
              </a:rPr>
              <a:t> z):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	</a:t>
            </a:r>
          </a:p>
          <a:p>
            <a:pPr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Jadi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jumlah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minuman</a:t>
            </a:r>
            <a:r>
              <a:rPr lang="en-US" sz="2400" dirty="0" smtClean="0">
                <a:latin typeface="Verdana" pitchFamily="34" charset="0"/>
              </a:rPr>
              <a:t> yang </a:t>
            </a:r>
            <a:r>
              <a:rPr lang="en-US" sz="2400" dirty="0" err="1" smtClean="0">
                <a:latin typeface="Verdana" pitchFamily="34" charset="0"/>
              </a:rPr>
              <a:t>harus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diproduksi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tiap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harinya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sebanyak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b="1" i="1" dirty="0" smtClean="0">
                <a:latin typeface="Verdana" pitchFamily="34" charset="0"/>
              </a:rPr>
              <a:t>4248</a:t>
            </a:r>
            <a:r>
              <a:rPr lang="en-US" sz="2400" i="1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kemasan</a:t>
            </a:r>
            <a:r>
              <a:rPr lang="en-US" sz="2400" dirty="0" smtClean="0">
                <a:latin typeface="Verdana" pitchFamily="34" charset="0"/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25D02-CEFE-4CF8-AB5A-90287145009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80013" y="3284984"/>
            <a:ext cx="6797675" cy="1450975"/>
            <a:chOff x="501" y="2204"/>
            <a:chExt cx="4282" cy="914"/>
          </a:xfrm>
        </p:grpSpPr>
        <p:sp>
          <p:nvSpPr>
            <p:cNvPr id="6152" name="Rectangle 4"/>
            <p:cNvSpPr>
              <a:spLocks noChangeArrowheads="1"/>
            </p:cNvSpPr>
            <p:nvPr/>
          </p:nvSpPr>
          <p:spPr bwMode="auto">
            <a:xfrm>
              <a:off x="501" y="2204"/>
              <a:ext cx="4282" cy="91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614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7870827"/>
                </p:ext>
              </p:extLst>
            </p:nvPr>
          </p:nvGraphicFramePr>
          <p:xfrm>
            <a:off x="813" y="2425"/>
            <a:ext cx="3562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Equation" r:id="rId3" imgW="3162240" imgH="419040" progId="Equation.3">
                    <p:embed/>
                  </p:oleObj>
                </mc:Choice>
                <mc:Fallback>
                  <p:oleObj name="Equation" r:id="rId3" imgW="3162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3" y="2425"/>
                          <a:ext cx="3562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863846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893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36137-B78B-4092-ACF4-AB0FFC7CFF6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150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output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PEMBENTUKAN HIMPUNAN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44264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36137-B78B-4092-ACF4-AB0FFC7CFF6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150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MAMDANI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Min.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APLIKASI FUNGSI IMPLIKASI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32536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B9288-F8BE-439E-B68D-77C1B9365D3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198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29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61204"/>
                </a:solidFill>
                <a:latin typeface="Arial" pitchFamily="34" charset="0"/>
                <a:cs typeface="Arial" pitchFamily="34" charset="0"/>
              </a:rPr>
              <a:t>	IF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(x</a:t>
            </a:r>
            <a:r>
              <a:rPr lang="en-US" sz="2400" b="1" baseline="-25000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is A</a:t>
            </a:r>
            <a:r>
              <a:rPr lang="en-US" sz="2400" b="1" baseline="-25000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(x</a:t>
            </a:r>
            <a:r>
              <a:rPr lang="en-US" sz="2400" b="1" baseline="-25000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is A</a:t>
            </a:r>
            <a:r>
              <a:rPr lang="en-US" sz="2400" b="1" baseline="-25000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......  </a:t>
            </a:r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-25000" dirty="0" err="1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is A</a:t>
            </a:r>
            <a:r>
              <a:rPr lang="en-US" sz="2400" b="1" baseline="-25000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61204"/>
                </a:solidFill>
                <a:latin typeface="Arial" pitchFamily="34" charset="0"/>
                <a:cs typeface="Arial" pitchFamily="34" charset="0"/>
              </a:rPr>
              <a:t>	THEN</a:t>
            </a:r>
            <a:r>
              <a:rPr lang="en-US" sz="2400" b="1" dirty="0" smtClean="0">
                <a:solidFill>
                  <a:srgbClr val="4B3591"/>
                </a:solidFill>
                <a:latin typeface="Arial" pitchFamily="34" charset="0"/>
                <a:cs typeface="Arial" pitchFamily="34" charset="0"/>
              </a:rPr>
              <a:t> y is B</a:t>
            </a:r>
            <a:endParaRPr lang="en-US" sz="2400" dirty="0" smtClean="0">
              <a:solidFill>
                <a:srgbClr val="4B359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·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operator (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: OR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AND), x</a:t>
            </a:r>
            <a:r>
              <a:rPr lang="en-AU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, x</a:t>
            </a:r>
            <a:r>
              <a:rPr lang="en-AU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, …,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AU" sz="2400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input, y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output, A</a:t>
            </a:r>
            <a:r>
              <a:rPr lang="en-AU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, A</a:t>
            </a:r>
            <a:r>
              <a:rPr lang="en-AU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, …, A</a:t>
            </a:r>
            <a:r>
              <a:rPr lang="en-AU" sz="24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, B,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himpunan-himpunan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FUNGSI IMPLIKASI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15958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mbria" pitchFamily="18" charset="0"/>
              </a:rPr>
              <a:t>Min (minimum)</a:t>
            </a:r>
          </a:p>
          <a:p>
            <a:pPr eaLnBrk="1" hangingPunct="1"/>
            <a:r>
              <a:rPr lang="en-US" smtClean="0">
                <a:latin typeface="Cambria" pitchFamily="18" charset="0"/>
              </a:rPr>
              <a:t>Dot (product)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D504-4921-4DDC-A183-6D81080302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FUNGSI IMPLIKASI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31975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MIN (Minimum)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863"/>
          </a:xfrm>
        </p:spPr>
        <p:txBody>
          <a:bodyPr/>
          <a:lstStyle/>
          <a:p>
            <a:r>
              <a:rPr lang="en-AU" smtClean="0"/>
              <a:t>Fungsi ini akan memotong output himpunan fuzzy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09A06-A6F8-44FC-8644-341A17103C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61938" y="2744788"/>
            <a:ext cx="8639175" cy="3613150"/>
            <a:chOff x="165" y="1313"/>
            <a:chExt cx="5442" cy="2276"/>
          </a:xfrm>
        </p:grpSpPr>
        <p:sp>
          <p:nvSpPr>
            <p:cNvPr id="10254" name="Rectangle 3"/>
            <p:cNvSpPr>
              <a:spLocks noChangeArrowheads="1"/>
            </p:cNvSpPr>
            <p:nvPr/>
          </p:nvSpPr>
          <p:spPr bwMode="auto">
            <a:xfrm>
              <a:off x="165" y="1313"/>
              <a:ext cx="5442" cy="227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55" name="AutoShape 4"/>
            <p:cNvSpPr>
              <a:spLocks noChangeArrowheads="1"/>
            </p:cNvSpPr>
            <p:nvPr/>
          </p:nvSpPr>
          <p:spPr bwMode="auto">
            <a:xfrm>
              <a:off x="2050" y="2225"/>
              <a:ext cx="596" cy="83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56" name="AutoShape 5"/>
            <p:cNvSpPr>
              <a:spLocks noChangeArrowheads="1"/>
            </p:cNvSpPr>
            <p:nvPr/>
          </p:nvSpPr>
          <p:spPr bwMode="auto">
            <a:xfrm>
              <a:off x="3561" y="2213"/>
              <a:ext cx="453" cy="839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7" name="Line 6"/>
            <p:cNvSpPr>
              <a:spLocks noChangeShapeType="1"/>
            </p:cNvSpPr>
            <p:nvPr/>
          </p:nvSpPr>
          <p:spPr bwMode="auto">
            <a:xfrm>
              <a:off x="623" y="3043"/>
              <a:ext cx="10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7"/>
            <p:cNvSpPr>
              <a:spLocks noChangeShapeType="1"/>
            </p:cNvSpPr>
            <p:nvPr/>
          </p:nvSpPr>
          <p:spPr bwMode="auto">
            <a:xfrm flipV="1">
              <a:off x="623" y="2025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8"/>
            <p:cNvSpPr>
              <a:spLocks noChangeShapeType="1"/>
            </p:cNvSpPr>
            <p:nvPr/>
          </p:nvSpPr>
          <p:spPr bwMode="auto">
            <a:xfrm>
              <a:off x="1844" y="3057"/>
              <a:ext cx="1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9"/>
            <p:cNvSpPr>
              <a:spLocks noChangeShapeType="1"/>
            </p:cNvSpPr>
            <p:nvPr/>
          </p:nvSpPr>
          <p:spPr bwMode="auto">
            <a:xfrm flipV="1">
              <a:off x="1845" y="2039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10"/>
            <p:cNvSpPr>
              <a:spLocks noChangeShapeType="1"/>
            </p:cNvSpPr>
            <p:nvPr/>
          </p:nvSpPr>
          <p:spPr bwMode="auto">
            <a:xfrm>
              <a:off x="3174" y="3052"/>
              <a:ext cx="1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 flipV="1">
              <a:off x="3175" y="2044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AutoShape 12"/>
            <p:cNvSpPr>
              <a:spLocks noChangeArrowheads="1"/>
            </p:cNvSpPr>
            <p:nvPr/>
          </p:nvSpPr>
          <p:spPr bwMode="auto">
            <a:xfrm>
              <a:off x="3057" y="2039"/>
              <a:ext cx="50" cy="1062"/>
            </a:xfrm>
            <a:prstGeom prst="chevron">
              <a:avLst>
                <a:gd name="adj" fmla="val 87713"/>
              </a:avLst>
            </a:prstGeom>
            <a:solidFill>
              <a:srgbClr val="FFFFFF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4" name="Freeform 13"/>
            <p:cNvSpPr>
              <a:spLocks/>
            </p:cNvSpPr>
            <p:nvPr/>
          </p:nvSpPr>
          <p:spPr bwMode="auto">
            <a:xfrm flipH="1">
              <a:off x="979" y="2191"/>
              <a:ext cx="584" cy="849"/>
            </a:xfrm>
            <a:custGeom>
              <a:avLst/>
              <a:gdLst>
                <a:gd name="T0" fmla="*/ 0 w 1868"/>
                <a:gd name="T1" fmla="*/ 1 h 1319"/>
                <a:gd name="T2" fmla="*/ 0 w 1868"/>
                <a:gd name="T3" fmla="*/ 1 h 1319"/>
                <a:gd name="T4" fmla="*/ 0 w 1868"/>
                <a:gd name="T5" fmla="*/ 3 h 1319"/>
                <a:gd name="T6" fmla="*/ 0 w 1868"/>
                <a:gd name="T7" fmla="*/ 8 h 1319"/>
                <a:gd name="T8" fmla="*/ 0 w 1868"/>
                <a:gd name="T9" fmla="*/ 10 h 1319"/>
                <a:gd name="T10" fmla="*/ 0 w 1868"/>
                <a:gd name="T11" fmla="*/ 10 h 1319"/>
                <a:gd name="T12" fmla="*/ 0 w 1868"/>
                <a:gd name="T13" fmla="*/ 10 h 13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8"/>
                <a:gd name="T22" fmla="*/ 0 h 1319"/>
                <a:gd name="T23" fmla="*/ 1868 w 1868"/>
                <a:gd name="T24" fmla="*/ 1319 h 13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8" h="1319">
                  <a:moveTo>
                    <a:pt x="0" y="19"/>
                  </a:moveTo>
                  <a:cubicBezTo>
                    <a:pt x="76" y="9"/>
                    <a:pt x="152" y="0"/>
                    <a:pt x="233" y="57"/>
                  </a:cubicBezTo>
                  <a:cubicBezTo>
                    <a:pt x="314" y="114"/>
                    <a:pt x="387" y="205"/>
                    <a:pt x="488" y="364"/>
                  </a:cubicBezTo>
                  <a:cubicBezTo>
                    <a:pt x="589" y="523"/>
                    <a:pt x="729" y="860"/>
                    <a:pt x="840" y="1009"/>
                  </a:cubicBezTo>
                  <a:cubicBezTo>
                    <a:pt x="951" y="1158"/>
                    <a:pt x="1040" y="1207"/>
                    <a:pt x="1155" y="1257"/>
                  </a:cubicBezTo>
                  <a:cubicBezTo>
                    <a:pt x="1270" y="1307"/>
                    <a:pt x="1411" y="1299"/>
                    <a:pt x="1530" y="1309"/>
                  </a:cubicBezTo>
                  <a:cubicBezTo>
                    <a:pt x="1649" y="1319"/>
                    <a:pt x="1812" y="1316"/>
                    <a:pt x="1868" y="13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65" name="Text Box 14"/>
            <p:cNvSpPr txBox="1">
              <a:spLocks noChangeArrowheads="1"/>
            </p:cNvSpPr>
            <p:nvPr/>
          </p:nvSpPr>
          <p:spPr bwMode="auto">
            <a:xfrm>
              <a:off x="665" y="2054"/>
              <a:ext cx="53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>
                  <a:solidFill>
                    <a:srgbClr val="C61204"/>
                  </a:solidFill>
                  <a:latin typeface="Arial Narrow" pitchFamily="34" charset="0"/>
                </a:rPr>
                <a:t>NAIK</a:t>
              </a:r>
              <a:endParaRPr lang="en-US">
                <a:solidFill>
                  <a:srgbClr val="C61204"/>
                </a:solidFill>
                <a:latin typeface="Arial Narrow" pitchFamily="34" charset="0"/>
              </a:endParaRPr>
            </a:p>
          </p:txBody>
        </p:sp>
        <p:sp>
          <p:nvSpPr>
            <p:cNvPr id="10266" name="Line 15"/>
            <p:cNvSpPr>
              <a:spLocks noChangeShapeType="1"/>
            </p:cNvSpPr>
            <p:nvPr/>
          </p:nvSpPr>
          <p:spPr bwMode="auto">
            <a:xfrm>
              <a:off x="4350" y="3052"/>
              <a:ext cx="10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16"/>
            <p:cNvSpPr>
              <a:spLocks noChangeShapeType="1"/>
            </p:cNvSpPr>
            <p:nvPr/>
          </p:nvSpPr>
          <p:spPr bwMode="auto">
            <a:xfrm flipV="1">
              <a:off x="4350" y="2044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17"/>
            <p:cNvSpPr>
              <a:spLocks noChangeShapeType="1"/>
            </p:cNvSpPr>
            <p:nvPr/>
          </p:nvSpPr>
          <p:spPr bwMode="auto">
            <a:xfrm>
              <a:off x="1563" y="2199"/>
              <a:ext cx="0" cy="8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192" y="3126"/>
              <a:ext cx="5376" cy="27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808080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AU" sz="1600" b="1">
                  <a:solidFill>
                    <a:srgbClr val="FFFF99"/>
                  </a:solidFill>
                  <a:latin typeface="Times New Roman" pitchFamily="18" charset="0"/>
                </a:rPr>
                <a:t>IF Permintaan NAIK AND  Persediaan SEDANG THEN Produksi Barang NORMAL</a:t>
              </a:r>
              <a:endParaRPr lang="en-US" sz="1600" b="1">
                <a:solidFill>
                  <a:srgbClr val="FFFF99"/>
                </a:solidFill>
                <a:latin typeface="Times New Roman" pitchFamily="18" charset="0"/>
              </a:endParaRPr>
            </a:p>
          </p:txBody>
        </p:sp>
        <p:sp>
          <p:nvSpPr>
            <p:cNvPr id="10270" name="Text Box 19"/>
            <p:cNvSpPr txBox="1">
              <a:spLocks noChangeArrowheads="1"/>
            </p:cNvSpPr>
            <p:nvPr/>
          </p:nvSpPr>
          <p:spPr bwMode="auto">
            <a:xfrm>
              <a:off x="1882" y="2025"/>
              <a:ext cx="6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>
                  <a:solidFill>
                    <a:srgbClr val="006600"/>
                  </a:solidFill>
                  <a:latin typeface="Arial Narrow" pitchFamily="34" charset="0"/>
                </a:rPr>
                <a:t>SEDANG</a:t>
              </a:r>
              <a:endParaRPr lang="en-US">
                <a:solidFill>
                  <a:srgbClr val="006600"/>
                </a:solidFill>
                <a:latin typeface="Arial Narrow" pitchFamily="34" charset="0"/>
              </a:endParaRPr>
            </a:p>
          </p:txBody>
        </p:sp>
        <p:sp>
          <p:nvSpPr>
            <p:cNvPr id="10271" name="Text Box 20"/>
            <p:cNvSpPr txBox="1">
              <a:spLocks noChangeArrowheads="1"/>
            </p:cNvSpPr>
            <p:nvPr/>
          </p:nvSpPr>
          <p:spPr bwMode="auto">
            <a:xfrm>
              <a:off x="3208" y="2015"/>
              <a:ext cx="63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>
                  <a:solidFill>
                    <a:srgbClr val="4B3591"/>
                  </a:solidFill>
                  <a:latin typeface="Arial Narrow" pitchFamily="34" charset="0"/>
                </a:rPr>
                <a:t>NORMAL</a:t>
              </a:r>
              <a:endParaRPr lang="en-US">
                <a:solidFill>
                  <a:srgbClr val="4B3591"/>
                </a:solidFill>
                <a:latin typeface="Arial Narrow" pitchFamily="34" charset="0"/>
              </a:endParaRPr>
            </a:p>
          </p:txBody>
        </p:sp>
        <p:sp>
          <p:nvSpPr>
            <p:cNvPr id="10272" name="Text Box 21"/>
            <p:cNvSpPr txBox="1">
              <a:spLocks noChangeArrowheads="1"/>
            </p:cNvSpPr>
            <p:nvPr/>
          </p:nvSpPr>
          <p:spPr bwMode="auto">
            <a:xfrm>
              <a:off x="2496" y="1476"/>
              <a:ext cx="888" cy="447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b="1" i="1">
                  <a:solidFill>
                    <a:srgbClr val="000099"/>
                  </a:solidFill>
                  <a:latin typeface="Arial Narrow" pitchFamily="34" charset="0"/>
                </a:rPr>
                <a:t>Aplikasi Operator AND</a:t>
              </a:r>
              <a:endParaRPr lang="en-US" b="1" i="1">
                <a:solidFill>
                  <a:srgbClr val="000099"/>
                </a:solidFill>
                <a:latin typeface="Arial Narrow" pitchFamily="34" charset="0"/>
              </a:endParaRPr>
            </a:p>
          </p:txBody>
        </p:sp>
        <p:sp>
          <p:nvSpPr>
            <p:cNvPr id="10273" name="Text Box 22"/>
            <p:cNvSpPr txBox="1">
              <a:spLocks noChangeArrowheads="1"/>
            </p:cNvSpPr>
            <p:nvPr/>
          </p:nvSpPr>
          <p:spPr bwMode="auto">
            <a:xfrm>
              <a:off x="3792" y="1524"/>
              <a:ext cx="1011" cy="39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b="1" i="1">
                  <a:solidFill>
                    <a:srgbClr val="000099"/>
                  </a:solidFill>
                  <a:latin typeface="Arial Narrow" pitchFamily="34" charset="0"/>
                </a:rPr>
                <a:t>Aplikasi fungsi implikasi Min</a:t>
              </a:r>
              <a:endParaRPr lang="en-US" b="1" i="1">
                <a:solidFill>
                  <a:srgbClr val="000099"/>
                </a:solidFill>
                <a:latin typeface="Arial Narrow" pitchFamily="34" charset="0"/>
              </a:endParaRPr>
            </a:p>
          </p:txBody>
        </p:sp>
      </p:grpSp>
      <p:sp>
        <p:nvSpPr>
          <p:cNvPr id="28" name="AutoShape 25"/>
          <p:cNvSpPr>
            <a:spLocks noChangeArrowheads="1"/>
          </p:cNvSpPr>
          <p:nvPr/>
        </p:nvSpPr>
        <p:spPr bwMode="auto">
          <a:xfrm flipV="1">
            <a:off x="7237413" y="4938713"/>
            <a:ext cx="706437" cy="5667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893 w 21600"/>
              <a:gd name="T13" fmla="*/ 3893 h 21600"/>
              <a:gd name="T14" fmla="*/ 17707 w 21600"/>
              <a:gd name="T15" fmla="*/ 1770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186" y="21600"/>
                </a:lnTo>
                <a:lnTo>
                  <a:pt x="1741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2114550" y="4946650"/>
            <a:ext cx="146050" cy="552450"/>
          </a:xfrm>
          <a:prstGeom prst="upArrow">
            <a:avLst>
              <a:gd name="adj1" fmla="val 50000"/>
              <a:gd name="adj2" fmla="val 94565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2171700" y="4851400"/>
            <a:ext cx="2724150" cy="20955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AutoShape 28"/>
          <p:cNvSpPr>
            <a:spLocks noChangeArrowheads="1"/>
          </p:cNvSpPr>
          <p:nvPr/>
        </p:nvSpPr>
        <p:spPr bwMode="auto">
          <a:xfrm>
            <a:off x="3524250" y="4489450"/>
            <a:ext cx="184150" cy="990600"/>
          </a:xfrm>
          <a:prstGeom prst="upArrow">
            <a:avLst>
              <a:gd name="adj1" fmla="val 50000"/>
              <a:gd name="adj2" fmla="val 13448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" name="AutoShape 29"/>
          <p:cNvSpPr>
            <a:spLocks noChangeArrowheads="1"/>
          </p:cNvSpPr>
          <p:nvPr/>
        </p:nvSpPr>
        <p:spPr bwMode="auto">
          <a:xfrm>
            <a:off x="3619500" y="4470400"/>
            <a:ext cx="1314450" cy="152400"/>
          </a:xfrm>
          <a:prstGeom prst="rightArrow">
            <a:avLst>
              <a:gd name="adj1" fmla="val 50000"/>
              <a:gd name="adj2" fmla="val 215625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4972050" y="4851400"/>
            <a:ext cx="2400300" cy="228600"/>
          </a:xfrm>
          <a:prstGeom prst="rightArrow">
            <a:avLst>
              <a:gd name="adj1" fmla="val 50000"/>
              <a:gd name="adj2" fmla="val 262500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492233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1310</Words>
  <Application>Microsoft Office PowerPoint</Application>
  <PresentationFormat>On-screen Show (4:3)</PresentationFormat>
  <Paragraphs>436</Paragraphs>
  <Slides>46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Arial</vt:lpstr>
      <vt:lpstr>Arial Narrow</vt:lpstr>
      <vt:lpstr>Calibri</vt:lpstr>
      <vt:lpstr>Cambria</vt:lpstr>
      <vt:lpstr>Courier New</vt:lpstr>
      <vt:lpstr>Garamond</vt:lpstr>
      <vt:lpstr>Symbol</vt:lpstr>
      <vt:lpstr>Times New Roman</vt:lpstr>
      <vt:lpstr>Verdana</vt:lpstr>
      <vt:lpstr>Wingdings</vt:lpstr>
      <vt:lpstr>Office Theme</vt:lpstr>
      <vt:lpstr>Picture</vt:lpstr>
      <vt:lpstr>Equation</vt:lpstr>
      <vt:lpstr>PowerPoint Presentation</vt:lpstr>
      <vt:lpstr>OUTLINE</vt:lpstr>
      <vt:lpstr>METODE FIS - MAMDANI</vt:lpstr>
      <vt:lpstr>METODE FIS - MAMDANI</vt:lpstr>
      <vt:lpstr>PEMBENTUKAN HIMPUNAN FUZZY</vt:lpstr>
      <vt:lpstr>APLIKASI FUNGSI IMPLIKASI</vt:lpstr>
      <vt:lpstr>FUNGSI IMPLIKASI</vt:lpstr>
      <vt:lpstr>FUNGSI IMPLIKASI</vt:lpstr>
      <vt:lpstr>1. MIN (Minimum)</vt:lpstr>
      <vt:lpstr>2. DOT (Product)</vt:lpstr>
      <vt:lpstr>PowerPoint Presentation</vt:lpstr>
      <vt:lpstr>PowerPoint Presentation</vt:lpstr>
      <vt:lpstr>1. Metode MAX (Maximum)</vt:lpstr>
      <vt:lpstr>Contoh:</vt:lpstr>
      <vt:lpstr>PowerPoint Presentation</vt:lpstr>
      <vt:lpstr>2. Metode ADDITIVE</vt:lpstr>
      <vt:lpstr>3. Metode PROBABILISTIK OR (PROBOR)</vt:lpstr>
      <vt:lpstr>PENEGASAN (DEFUZZY)</vt:lpstr>
      <vt:lpstr>PowerPoint Presentation</vt:lpstr>
      <vt:lpstr>1. Metode CENTROID </vt:lpstr>
      <vt:lpstr>2. Metode BISEKTOR </vt:lpstr>
      <vt:lpstr>3. Metode MEAN OF MAXIMUM (MOM)</vt:lpstr>
      <vt:lpstr>4.  Metode SMALLEST OF MAXIMUM   (SOM)</vt:lpstr>
      <vt:lpstr>Metode LARGEST OF MAXIMUM   (LOM)</vt:lpstr>
      <vt:lpstr>PowerPoint Presentation</vt:lpstr>
      <vt:lpstr>CONTOH SOAL FIS-MAMDANI</vt:lpstr>
      <vt:lpstr>METODE FIS-TSUKAMTO</vt:lpstr>
      <vt:lpstr>LANGKAH-LANGKAH  FIS - MAMDANI</vt:lpstr>
      <vt:lpstr>1. Tentukan Variabel Fuzzy &amp; Himpunan fuzzy</vt:lpstr>
      <vt:lpstr>A. Variabel Permintaan</vt:lpstr>
      <vt:lpstr>Fungsi Keanggotaan Variabel Permintaan</vt:lpstr>
      <vt:lpstr>PowerPoint Presentation</vt:lpstr>
      <vt:lpstr>B. Variabel Persediaan</vt:lpstr>
      <vt:lpstr>Fungsi Keanggotaan Variabel Persediaan</vt:lpstr>
      <vt:lpstr>PowerPoint Presentation</vt:lpstr>
      <vt:lpstr>C. Variabel Produksi Barang</vt:lpstr>
      <vt:lpstr>PowerPoint Presentation</vt:lpstr>
      <vt:lpstr>2. Aplikasi Fungsi Implikasi</vt:lpstr>
      <vt:lpstr>2. Aplikasi Fungsi Implikasi</vt:lpstr>
      <vt:lpstr>2. Aplikasi Fungsi Implikasi</vt:lpstr>
      <vt:lpstr>2. Aplikasi Fungsi Implikasi</vt:lpstr>
      <vt:lpstr>3. Komposisi Aturan Fuzzy</vt:lpstr>
      <vt:lpstr>4. Penegasan (Defuzzy)</vt:lpstr>
      <vt:lpstr>Menghitung Momen:</vt:lpstr>
      <vt:lpstr>PowerPoint Presentation</vt:lpstr>
      <vt:lpstr>PowerPoint Presentation</vt:lpstr>
    </vt:vector>
  </TitlesOfParts>
  <Company>IBI Darmajaya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Yulif</dc:creator>
  <cp:lastModifiedBy>Windows User</cp:lastModifiedBy>
  <cp:revision>465</cp:revision>
  <cp:lastPrinted>2015-09-17T08:41:14Z</cp:lastPrinted>
  <dcterms:created xsi:type="dcterms:W3CDTF">2010-04-18T12:06:30Z</dcterms:created>
  <dcterms:modified xsi:type="dcterms:W3CDTF">2018-04-21T04:39:02Z</dcterms:modified>
</cp:coreProperties>
</file>