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291" r:id="rId3"/>
    <p:sldId id="293" r:id="rId4"/>
    <p:sldId id="294" r:id="rId5"/>
    <p:sldId id="295" r:id="rId6"/>
    <p:sldId id="297" r:id="rId7"/>
    <p:sldId id="301" r:id="rId8"/>
    <p:sldId id="302" r:id="rId9"/>
    <p:sldId id="309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42" r:id="rId42"/>
    <p:sldId id="343" r:id="rId43"/>
    <p:sldId id="344" r:id="rId44"/>
    <p:sldId id="345" r:id="rId45"/>
    <p:sldId id="346" r:id="rId46"/>
    <p:sldId id="347" r:id="rId47"/>
    <p:sldId id="348" r:id="rId48"/>
    <p:sldId id="310" r:id="rId49"/>
  </p:sldIdLst>
  <p:sldSz cx="9144000" cy="6858000" type="screen4x3"/>
  <p:notesSz cx="6761163" cy="9942513"/>
  <p:custDataLst>
    <p:tags r:id="rId5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" initials="R" lastIdx="4" clrIdx="0">
    <p:extLst>
      <p:ext uri="{19B8F6BF-5375-455C-9EA6-DF929625EA0E}">
        <p15:presenceInfo xmlns="" xmlns:p15="http://schemas.microsoft.com/office/powerpoint/2012/main" userId="Ra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90409" autoAdjust="0"/>
  </p:normalViewPr>
  <p:slideViewPr>
    <p:cSldViewPr>
      <p:cViewPr varScale="1">
        <p:scale>
          <a:sx n="64" d="100"/>
          <a:sy n="64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I.1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5DDAD-591B-4217-B96A-323B84A14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625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I.1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58231-9198-4C99-9FBD-A70F6638DE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6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95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3376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95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3376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526D9-A5A6-41AF-8A00-46949A839F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A80A70C-902A-499B-8946-FDFF5F5756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17/9/2015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23528" y="404664"/>
            <a:ext cx="165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17/9/2015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17/9/2015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17/9/2015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17/9/2015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d-ID" smtClean="0"/>
              <a:t>17/9/2015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>
            <p:custDataLst>
              <p:tags r:id="rId1"/>
            </p:custDataLst>
          </p:nvPr>
        </p:nvSpPr>
        <p:spPr>
          <a:xfrm>
            <a:off x="0" y="2571744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PENGENALAN FUZZY LOGIC</a:t>
            </a:r>
            <a:endParaRPr lang="en-US" sz="36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D:\Picture\logo ibi small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72" y="142852"/>
            <a:ext cx="1244319" cy="124432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d-ID" sz="1200" smtClean="0">
                <a:latin typeface="Arial" panose="020B0604020202020204" pitchFamily="34" charset="0"/>
                <a:cs typeface="Arial" panose="020B0604020202020204" pitchFamily="34" charset="0"/>
              </a:rPr>
              <a:t>17/9/2015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Kode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MK :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TIF</a:t>
            </a:r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15427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MK : Fuzzy Logic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>
            <p:custDataLst>
              <p:tags r:id="rId1"/>
            </p:custDataLst>
          </p:nvPr>
        </p:nvSpPr>
        <p:spPr>
          <a:xfrm>
            <a:off x="0" y="2571744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HIMPUNAN FUZZY</a:t>
            </a:r>
            <a:endParaRPr lang="en-US" sz="36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D:\Picture\logo ibi smal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142852"/>
            <a:ext cx="1244319" cy="124432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id-ID" sz="1200" smtClean="0">
                <a:latin typeface="Arial" panose="020B0604020202020204" pitchFamily="34" charset="0"/>
                <a:cs typeface="Arial" panose="020B0604020202020204" pitchFamily="34" charset="0"/>
              </a:rPr>
              <a:t>17/9/2015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Kode MK :TIF15427,  MK : Fuzzy Logic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94323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OUTLINE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Istilah-istilah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Fuzzy :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Semesta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Pembicaraan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Himpunan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Crisp,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Fuzzy,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Himpunan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Fuzzy, Domain </a:t>
            </a:r>
            <a:r>
              <a:rPr lang="en-GB" sz="2400" dirty="0" err="1">
                <a:latin typeface="Arial" pitchFamily="34" charset="0"/>
                <a:cs typeface="Arial" pitchFamily="34" charset="0"/>
              </a:rPr>
              <a:t>Himpunan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Fuzzy,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>
                <a:latin typeface="Arial" pitchFamily="34" charset="0"/>
                <a:cs typeface="Arial" pitchFamily="34" charset="0"/>
              </a:rPr>
              <a:t>Himpunan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Fuzzy,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Support set dan  </a:t>
            </a:r>
            <a:r>
              <a:rPr lang="en-GB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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-CUT SET</a:t>
            </a:r>
          </a:p>
          <a:p>
            <a:pPr marL="514350" indent="-514350"/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Perbedaan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>
                <a:latin typeface="Arial" pitchFamily="34" charset="0"/>
                <a:cs typeface="Arial" pitchFamily="34" charset="0"/>
              </a:rPr>
              <a:t>Himpunan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 Crisp dan Fuzzy</a:t>
            </a:r>
          </a:p>
          <a:p>
            <a:pPr marL="514350" indent="-514350"/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Keanggotaan</a:t>
            </a: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Logika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Tradisional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400" dirty="0" smtClean="0">
                <a:latin typeface="Arial" pitchFamily="34" charset="0"/>
                <a:cs typeface="Arial" pitchFamily="34" charset="0"/>
              </a:rPr>
              <a:t>Operator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Fuzzy</a:t>
            </a:r>
          </a:p>
          <a:p>
            <a:pPr marL="514350" indent="-514350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Transformasi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Aritmatika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Kode MK :TIF15427,  MK : Fuzzy Logic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82257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14342" name="Content Placeholder 7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6085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Semesta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Pembicaraan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(Universe Of Discourse) :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Keseluruhan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diperbolehkan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dioperasikan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fuzzy.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Semesta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pembicaraan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: 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himpunan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bilangan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real yang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senantiasa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naik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monoton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kiri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kanan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Himpunan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Crips 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Hanya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2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keanggotaan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1 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anggota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0 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bukan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anggota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Variabel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Fuzzy 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variabel-variabel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dibicarakan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fuzzy.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Temperatur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Umur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Tinggi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Badan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dll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AU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ISTILAH-ISTILAH FUZZY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3725581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14342" name="Content Placeholder 7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6085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Himpunan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Fuzzy : </a:t>
            </a:r>
            <a:r>
              <a:rPr lang="en-US" sz="2400" dirty="0" err="1">
                <a:latin typeface="Cambria" pitchFamily="18" charset="0"/>
              </a:rPr>
              <a:t>himpunan-himpunan</a:t>
            </a:r>
            <a:r>
              <a:rPr lang="en-US" sz="2400" dirty="0">
                <a:latin typeface="Cambria" pitchFamily="18" charset="0"/>
              </a:rPr>
              <a:t> yang </a:t>
            </a:r>
            <a:r>
              <a:rPr lang="en-US" sz="2400" dirty="0" err="1">
                <a:latin typeface="Cambria" pitchFamily="18" charset="0"/>
              </a:rPr>
              <a:t>akan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dibicarakan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pada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suatu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variabel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dalam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sistem</a:t>
            </a:r>
            <a:r>
              <a:rPr lang="en-US" sz="2400" dirty="0">
                <a:latin typeface="Cambria" pitchFamily="18" charset="0"/>
              </a:rPr>
              <a:t> fuzzy. </a:t>
            </a:r>
            <a:r>
              <a:rPr lang="en-US" sz="2400" dirty="0" err="1" smtClean="0">
                <a:latin typeface="Cambria" pitchFamily="18" charset="0"/>
              </a:rPr>
              <a:t>Contoh</a:t>
            </a:r>
            <a:r>
              <a:rPr lang="en-US" sz="2400" dirty="0">
                <a:latin typeface="Cambria" pitchFamily="18" charset="0"/>
              </a:rPr>
              <a:t>: </a:t>
            </a:r>
            <a:r>
              <a:rPr lang="en-US" sz="2400" dirty="0" err="1" smtClean="0">
                <a:latin typeface="Cambria" pitchFamily="18" charset="0"/>
              </a:rPr>
              <a:t>Temperatur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: DINGIN, SEJUK, HANGAT, PANAS </a:t>
            </a:r>
            <a:r>
              <a:rPr lang="en-US" sz="2400" dirty="0" smtClean="0">
                <a:latin typeface="Cambria" pitchFamily="18" charset="0"/>
              </a:rPr>
              <a:t>; </a:t>
            </a:r>
            <a:r>
              <a:rPr lang="en-US" sz="2400" dirty="0" err="1" smtClean="0">
                <a:latin typeface="Cambria" pitchFamily="18" charset="0"/>
              </a:rPr>
              <a:t>Umur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>
                <a:latin typeface="Cambria" pitchFamily="18" charset="0"/>
              </a:rPr>
              <a:t>: MUDA, PAROBAYA, </a:t>
            </a:r>
            <a:r>
              <a:rPr lang="en-US" sz="2400" dirty="0" smtClean="0">
                <a:latin typeface="Cambria" pitchFamily="18" charset="0"/>
              </a:rPr>
              <a:t>TUA ;</a:t>
            </a:r>
            <a:r>
              <a:rPr lang="en-US" sz="2400" dirty="0" err="1" smtClean="0">
                <a:latin typeface="Cambria" pitchFamily="18" charset="0"/>
              </a:rPr>
              <a:t>Tinggi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Badan</a:t>
            </a:r>
            <a:r>
              <a:rPr lang="en-US" sz="2400" dirty="0">
                <a:latin typeface="Cambria" pitchFamily="18" charset="0"/>
              </a:rPr>
              <a:t> : RENDAH, </a:t>
            </a:r>
            <a:r>
              <a:rPr lang="en-US" sz="2400" dirty="0" smtClean="0">
                <a:latin typeface="Cambria" pitchFamily="18" charset="0"/>
              </a:rPr>
              <a:t>TINGGI.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Cambria" pitchFamily="18" charset="0"/>
              </a:rPr>
              <a:t>Domain </a:t>
            </a:r>
            <a:r>
              <a:rPr lang="en-US" sz="2400" dirty="0" err="1" smtClean="0">
                <a:latin typeface="Cambria" pitchFamily="18" charset="0"/>
              </a:rPr>
              <a:t>Himpunan</a:t>
            </a:r>
            <a:r>
              <a:rPr lang="en-US" sz="2400" dirty="0" smtClean="0">
                <a:latin typeface="Cambria" pitchFamily="18" charset="0"/>
              </a:rPr>
              <a:t> Fuzzy : </a:t>
            </a:r>
            <a:r>
              <a:rPr lang="en-US" sz="2400" dirty="0" err="1">
                <a:latin typeface="Cambria" pitchFamily="18" charset="0"/>
              </a:rPr>
              <a:t>Adalah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keseluruhan</a:t>
            </a:r>
            <a:r>
              <a:rPr lang="en-US" sz="2400" dirty="0">
                <a:latin typeface="Cambria" pitchFamily="18" charset="0"/>
              </a:rPr>
              <a:t>  </a:t>
            </a:r>
            <a:r>
              <a:rPr lang="en-US" sz="2400" dirty="0" err="1">
                <a:latin typeface="Cambria" pitchFamily="18" charset="0"/>
              </a:rPr>
              <a:t>nilai</a:t>
            </a:r>
            <a:r>
              <a:rPr lang="en-US" sz="2400" dirty="0">
                <a:latin typeface="Cambria" pitchFamily="18" charset="0"/>
              </a:rPr>
              <a:t> yang </a:t>
            </a:r>
            <a:r>
              <a:rPr lang="en-US" sz="2400" dirty="0" err="1">
                <a:latin typeface="Cambria" pitchFamily="18" charset="0"/>
              </a:rPr>
              <a:t>ada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dalam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semesta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pembicaraan</a:t>
            </a:r>
            <a:r>
              <a:rPr lang="en-US" sz="2400" dirty="0">
                <a:latin typeface="Cambria" pitchFamily="18" charset="0"/>
              </a:rPr>
              <a:t>. </a:t>
            </a:r>
            <a:endParaRPr lang="en-US" sz="2400" dirty="0" smtClean="0"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Cambria" pitchFamily="18" charset="0"/>
              </a:rPr>
              <a:t>Domain </a:t>
            </a:r>
            <a:r>
              <a:rPr lang="en-US" sz="2400" dirty="0">
                <a:latin typeface="Cambria" pitchFamily="18" charset="0"/>
                <a:sym typeface="Wingdings" pitchFamily="2" charset="2"/>
              </a:rPr>
              <a:t> </a:t>
            </a:r>
            <a:r>
              <a:rPr lang="en-US" sz="2400" dirty="0" err="1">
                <a:latin typeface="Cambria" pitchFamily="18" charset="0"/>
              </a:rPr>
              <a:t>himpunan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bilangan</a:t>
            </a:r>
            <a:r>
              <a:rPr lang="en-US" sz="2400" dirty="0">
                <a:latin typeface="Cambria" pitchFamily="18" charset="0"/>
              </a:rPr>
              <a:t> real yang </a:t>
            </a:r>
            <a:r>
              <a:rPr lang="en-US" sz="2400" dirty="0" err="1">
                <a:latin typeface="Cambria" pitchFamily="18" charset="0"/>
              </a:rPr>
              <a:t>naik</a:t>
            </a:r>
            <a:r>
              <a:rPr lang="en-US" sz="2400" dirty="0">
                <a:latin typeface="Cambria" pitchFamily="18" charset="0"/>
              </a:rPr>
              <a:t> (</a:t>
            </a:r>
            <a:r>
              <a:rPr lang="en-US" sz="2400" dirty="0" err="1">
                <a:latin typeface="Cambria" pitchFamily="18" charset="0"/>
              </a:rPr>
              <a:t>bertambah</a:t>
            </a:r>
            <a:r>
              <a:rPr lang="en-US" sz="2400" dirty="0">
                <a:latin typeface="Cambria" pitchFamily="18" charset="0"/>
              </a:rPr>
              <a:t>) </a:t>
            </a:r>
            <a:r>
              <a:rPr lang="en-US" sz="2400" dirty="0" err="1">
                <a:latin typeface="Cambria" pitchFamily="18" charset="0"/>
              </a:rPr>
              <a:t>secara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monoton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dari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kiri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ke</a:t>
            </a:r>
            <a:r>
              <a:rPr lang="en-US" sz="2400" dirty="0">
                <a:latin typeface="Cambria" pitchFamily="18" charset="0"/>
              </a:rPr>
              <a:t> </a:t>
            </a:r>
            <a:r>
              <a:rPr lang="en-US" sz="2400" dirty="0" err="1">
                <a:latin typeface="Cambria" pitchFamily="18" charset="0"/>
              </a:rPr>
              <a:t>kanan</a:t>
            </a:r>
            <a:r>
              <a:rPr lang="en-US" sz="2400" dirty="0">
                <a:latin typeface="Cambria" pitchFamily="18" charset="0"/>
              </a:rPr>
              <a:t>. </a:t>
            </a:r>
            <a:endParaRPr lang="en-US" sz="2400" dirty="0" smtClean="0"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dirty="0" err="1" smtClean="0">
                <a:latin typeface="Cambria" pitchFamily="18" charset="0"/>
              </a:rPr>
              <a:t>Tinggi</a:t>
            </a:r>
            <a:r>
              <a:rPr lang="en-US" sz="2400" dirty="0" smtClean="0">
                <a:latin typeface="Cambria" pitchFamily="18" charset="0"/>
              </a:rPr>
              <a:t> </a:t>
            </a:r>
            <a:r>
              <a:rPr lang="en-US" sz="2400" dirty="0" err="1" smtClean="0">
                <a:latin typeface="Cambria" pitchFamily="18" charset="0"/>
              </a:rPr>
              <a:t>Himpunan</a:t>
            </a:r>
            <a:r>
              <a:rPr lang="en-US" sz="2400" dirty="0" smtClean="0">
                <a:latin typeface="Cambria" pitchFamily="18" charset="0"/>
              </a:rPr>
              <a:t> Fuzzy : </a:t>
            </a:r>
            <a:r>
              <a:rPr lang="en-AU" sz="2400" dirty="0" err="1">
                <a:latin typeface="Cambria" pitchFamily="18" charset="0"/>
              </a:rPr>
              <a:t>Adalah</a:t>
            </a:r>
            <a:r>
              <a:rPr lang="en-AU" sz="2400" dirty="0">
                <a:latin typeface="Cambria" pitchFamily="18" charset="0"/>
              </a:rPr>
              <a:t> </a:t>
            </a:r>
            <a:r>
              <a:rPr lang="en-AU" sz="2400" dirty="0" err="1">
                <a:latin typeface="Cambria" pitchFamily="18" charset="0"/>
              </a:rPr>
              <a:t>derajat</a:t>
            </a:r>
            <a:r>
              <a:rPr lang="en-AU" sz="2400" dirty="0">
                <a:latin typeface="Cambria" pitchFamily="18" charset="0"/>
              </a:rPr>
              <a:t> </a:t>
            </a:r>
            <a:r>
              <a:rPr lang="en-AU" sz="2400" dirty="0" err="1">
                <a:latin typeface="Cambria" pitchFamily="18" charset="0"/>
              </a:rPr>
              <a:t>keanggotaan</a:t>
            </a:r>
            <a:r>
              <a:rPr lang="en-AU" sz="2400" dirty="0">
                <a:latin typeface="Cambria" pitchFamily="18" charset="0"/>
              </a:rPr>
              <a:t> </a:t>
            </a:r>
            <a:r>
              <a:rPr lang="en-AU" sz="2400" dirty="0" err="1">
                <a:latin typeface="Cambria" pitchFamily="18" charset="0"/>
              </a:rPr>
              <a:t>maksimumnya</a:t>
            </a:r>
            <a:r>
              <a:rPr lang="en-AU" sz="2400" dirty="0">
                <a:latin typeface="Cambria" pitchFamily="18" charset="0"/>
              </a:rPr>
              <a:t> dan </a:t>
            </a:r>
            <a:r>
              <a:rPr lang="en-AU" sz="2400" dirty="0" err="1">
                <a:latin typeface="Cambria" pitchFamily="18" charset="0"/>
              </a:rPr>
              <a:t>terikat</a:t>
            </a:r>
            <a:r>
              <a:rPr lang="en-AU" sz="2400" dirty="0">
                <a:latin typeface="Cambria" pitchFamily="18" charset="0"/>
              </a:rPr>
              <a:t> </a:t>
            </a:r>
            <a:r>
              <a:rPr lang="en-AU" sz="2400" dirty="0" err="1">
                <a:latin typeface="Cambria" pitchFamily="18" charset="0"/>
              </a:rPr>
              <a:t>pada</a:t>
            </a:r>
            <a:r>
              <a:rPr lang="en-AU" sz="2400" dirty="0">
                <a:latin typeface="Cambria" pitchFamily="18" charset="0"/>
              </a:rPr>
              <a:t> </a:t>
            </a:r>
            <a:r>
              <a:rPr lang="en-AU" sz="2400" dirty="0" err="1">
                <a:latin typeface="Cambria" pitchFamily="18" charset="0"/>
              </a:rPr>
              <a:t>konsep</a:t>
            </a:r>
            <a:r>
              <a:rPr lang="en-AU" sz="2400" dirty="0">
                <a:latin typeface="Cambria" pitchFamily="18" charset="0"/>
              </a:rPr>
              <a:t> </a:t>
            </a:r>
            <a:r>
              <a:rPr lang="en-AU" sz="2400" dirty="0" err="1">
                <a:latin typeface="Cambria" pitchFamily="18" charset="0"/>
              </a:rPr>
              <a:t>normalisasi</a:t>
            </a:r>
            <a:r>
              <a:rPr lang="en-AU" sz="2400" dirty="0" smtClean="0">
                <a:latin typeface="Cambria" pitchFamily="18" charset="0"/>
              </a:rPr>
              <a:t>.</a:t>
            </a:r>
            <a:endParaRPr lang="en-US" sz="2400" dirty="0"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latin typeface="Cambria" pitchFamily="18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AU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ISTILAH-ISTILAH FUZZY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6236929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14342" name="Content Placeholder 7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60851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400" dirty="0">
                <a:latin typeface="Arial" pitchFamily="34" charset="0"/>
                <a:cs typeface="Arial" pitchFamily="34" charset="0"/>
              </a:rPr>
              <a:t>Support set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himpunan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memiliki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derajat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keanggotaan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nol.  Domain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BERAT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40 kg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hingga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60 kg,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namun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kurva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dimulai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42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hingga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55 kg </a:t>
            </a:r>
            <a:endParaRPr lang="en-AU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GB" sz="2400" dirty="0">
                <a:latin typeface="Arial" pitchFamily="34" charset="0"/>
                <a:cs typeface="Arial" pitchFamily="34" charset="0"/>
                <a:sym typeface="Symbol"/>
              </a:rPr>
              <a:t>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-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Cut Set </a:t>
            </a:r>
            <a:r>
              <a:rPr lang="en-GB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Himpunan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berisi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semua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domain yang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himpunan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fuzzy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nilai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keanggotaan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atau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sama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</a:t>
            </a:r>
            <a:r>
              <a:rPr lang="en-AU" sz="2400" dirty="0">
                <a:latin typeface="Arial" pitchFamily="34" charset="0"/>
                <a:cs typeface="Arial" pitchFamily="34" charset="0"/>
              </a:rPr>
              <a:t>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ISTILAH-ISTILAH FUZZY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2237130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21510" name="Content Placeholder 7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3643313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Misalkan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diketahui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klasifikasi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Arial" charset="0"/>
              <a:buNone/>
            </a:pPr>
            <a:endParaRPr lang="en-US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</a:pPr>
            <a:r>
              <a:rPr lang="en-US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MUDA			</a:t>
            </a:r>
            <a:r>
              <a:rPr lang="en-US" sz="2400" b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umur</a:t>
            </a:r>
            <a:r>
              <a:rPr lang="en-US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&lt; 35 </a:t>
            </a:r>
            <a:r>
              <a:rPr lang="en-US" sz="2400" b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tahun</a:t>
            </a:r>
            <a:endParaRPr lang="en-US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</a:pPr>
            <a:r>
              <a:rPr lang="en-US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SETENGAH BAYA		35 ≤ </a:t>
            </a:r>
            <a:r>
              <a:rPr lang="en-US" sz="2400" b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umur</a:t>
            </a:r>
            <a:r>
              <a:rPr lang="en-US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≥55 </a:t>
            </a:r>
            <a:r>
              <a:rPr lang="en-US" sz="2400" b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tahun</a:t>
            </a:r>
            <a:endParaRPr lang="en-US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</a:pPr>
            <a:r>
              <a:rPr lang="en-AU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TUA				</a:t>
            </a:r>
            <a:r>
              <a:rPr lang="en-AU" sz="2400" b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umur</a:t>
            </a:r>
            <a:r>
              <a:rPr lang="en-AU" sz="24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  &gt; 55 </a:t>
            </a:r>
            <a:r>
              <a:rPr lang="en-AU" sz="2400" b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tahun</a:t>
            </a:r>
            <a:endParaRPr lang="en-US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PERBEDAAN </a:t>
            </a:r>
            <a:br>
              <a:rPr lang="en-US" dirty="0" smtClean="0"/>
            </a:br>
            <a:r>
              <a:rPr lang="en-US" dirty="0" smtClean="0"/>
              <a:t>HIMPUNAN CRISP &amp; FUZZY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1518939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22533" name="Content Placeholder 7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429125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Himpunan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Crisp SETENGAH BAYA</a:t>
            </a:r>
          </a:p>
          <a:p>
            <a:pPr>
              <a:buFont typeface="Arial" charset="0"/>
              <a:buNone/>
            </a:pPr>
            <a:endParaRPr lang="en-US" sz="2400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</a:pPr>
            <a:endParaRPr lang="en-US" sz="2400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</a:pPr>
            <a:endParaRPr lang="en-US" sz="2400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</a:pPr>
            <a:endParaRPr lang="en-US" sz="2400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</a:pPr>
            <a:endParaRPr lang="en-US" sz="2400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</a:pPr>
            <a:endParaRPr lang="en-US" sz="2400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534" name="Group 20"/>
          <p:cNvGrpSpPr>
            <a:grpSpLocks/>
          </p:cNvGrpSpPr>
          <p:nvPr/>
        </p:nvGrpSpPr>
        <p:grpSpPr bwMode="auto">
          <a:xfrm>
            <a:off x="1643063" y="2928938"/>
            <a:ext cx="5843587" cy="2525712"/>
            <a:chOff x="987" y="682"/>
            <a:chExt cx="3681" cy="1591"/>
          </a:xfrm>
        </p:grpSpPr>
        <p:sp>
          <p:nvSpPr>
            <p:cNvPr id="22536" name="Rectangle 21"/>
            <p:cNvSpPr>
              <a:spLocks noChangeArrowheads="1"/>
            </p:cNvSpPr>
            <p:nvPr/>
          </p:nvSpPr>
          <p:spPr bwMode="auto">
            <a:xfrm>
              <a:off x="987" y="682"/>
              <a:ext cx="3597" cy="15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537" name="Line 6"/>
            <p:cNvSpPr>
              <a:spLocks noChangeShapeType="1"/>
            </p:cNvSpPr>
            <p:nvPr/>
          </p:nvSpPr>
          <p:spPr bwMode="auto">
            <a:xfrm>
              <a:off x="1715" y="910"/>
              <a:ext cx="0" cy="9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Line 7"/>
            <p:cNvSpPr>
              <a:spLocks noChangeShapeType="1"/>
            </p:cNvSpPr>
            <p:nvPr/>
          </p:nvSpPr>
          <p:spPr bwMode="auto">
            <a:xfrm>
              <a:off x="1723" y="1896"/>
              <a:ext cx="22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9" name="Line 8"/>
            <p:cNvSpPr>
              <a:spLocks noChangeShapeType="1"/>
            </p:cNvSpPr>
            <p:nvPr/>
          </p:nvSpPr>
          <p:spPr bwMode="auto">
            <a:xfrm flipH="1">
              <a:off x="1717" y="1142"/>
              <a:ext cx="1227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0" name="Rectangle 25"/>
            <p:cNvSpPr>
              <a:spLocks noChangeArrowheads="1"/>
            </p:cNvSpPr>
            <p:nvPr/>
          </p:nvSpPr>
          <p:spPr bwMode="auto">
            <a:xfrm>
              <a:off x="2422" y="1142"/>
              <a:ext cx="1178" cy="765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2541" name="Text Box 10"/>
            <p:cNvSpPr txBox="1">
              <a:spLocks noChangeArrowheads="1"/>
            </p:cNvSpPr>
            <p:nvPr/>
          </p:nvSpPr>
          <p:spPr bwMode="auto">
            <a:xfrm>
              <a:off x="2304" y="1861"/>
              <a:ext cx="469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AU" sz="2800">
                  <a:solidFill>
                    <a:schemeClr val="accent2"/>
                  </a:solidFill>
                  <a:latin typeface="Times New Roman" pitchFamily="18" charset="0"/>
                </a:rPr>
                <a:t>35</a:t>
              </a:r>
              <a:endParaRPr lang="en-US" sz="28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2542" name="Text Box 11"/>
            <p:cNvSpPr txBox="1">
              <a:spLocks noChangeArrowheads="1"/>
            </p:cNvSpPr>
            <p:nvPr/>
          </p:nvSpPr>
          <p:spPr bwMode="auto">
            <a:xfrm>
              <a:off x="3406" y="1874"/>
              <a:ext cx="46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AU" sz="2800">
                  <a:solidFill>
                    <a:schemeClr val="accent2"/>
                  </a:solidFill>
                  <a:latin typeface="Times New Roman" pitchFamily="18" charset="0"/>
                </a:rPr>
                <a:t>55</a:t>
              </a:r>
              <a:endParaRPr lang="en-US" sz="28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2543" name="Text Box 12"/>
            <p:cNvSpPr txBox="1">
              <a:spLocks noChangeArrowheads="1"/>
            </p:cNvSpPr>
            <p:nvPr/>
          </p:nvSpPr>
          <p:spPr bwMode="auto">
            <a:xfrm>
              <a:off x="3731" y="1899"/>
              <a:ext cx="93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AU" sz="2800">
                  <a:solidFill>
                    <a:schemeClr val="accent2"/>
                  </a:solidFill>
                  <a:latin typeface="Courier New" pitchFamily="49" charset="0"/>
                </a:rPr>
                <a:t>umur</a:t>
              </a:r>
              <a:endParaRPr lang="en-US" sz="2800">
                <a:solidFill>
                  <a:schemeClr val="accent2"/>
                </a:solidFill>
                <a:latin typeface="Courier New" pitchFamily="49" charset="0"/>
              </a:endParaRPr>
            </a:p>
          </p:txBody>
        </p:sp>
        <p:sp>
          <p:nvSpPr>
            <p:cNvPr id="22544" name="Text Box 13"/>
            <p:cNvSpPr txBox="1">
              <a:spLocks noChangeArrowheads="1"/>
            </p:cNvSpPr>
            <p:nvPr/>
          </p:nvSpPr>
          <p:spPr bwMode="auto">
            <a:xfrm>
              <a:off x="1294" y="1233"/>
              <a:ext cx="46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AU" sz="2800">
                  <a:solidFill>
                    <a:schemeClr val="accent2"/>
                  </a:solidFill>
                  <a:latin typeface="Symbol" pitchFamily="18" charset="2"/>
                </a:rPr>
                <a:t>m</a:t>
              </a:r>
              <a:endParaRPr lang="en-US" sz="2800">
                <a:solidFill>
                  <a:schemeClr val="accent2"/>
                </a:solidFill>
                <a:latin typeface="Symbol" pitchFamily="18" charset="2"/>
              </a:endParaRPr>
            </a:p>
          </p:txBody>
        </p:sp>
        <p:sp>
          <p:nvSpPr>
            <p:cNvPr id="22545" name="Text Box 14"/>
            <p:cNvSpPr txBox="1">
              <a:spLocks noChangeArrowheads="1"/>
            </p:cNvSpPr>
            <p:nvPr/>
          </p:nvSpPr>
          <p:spPr bwMode="auto">
            <a:xfrm>
              <a:off x="1521" y="975"/>
              <a:ext cx="46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AU" sz="2800">
                  <a:solidFill>
                    <a:schemeClr val="accent2"/>
                  </a:solidFill>
                  <a:latin typeface="Times New Roman" pitchFamily="18" charset="0"/>
                </a:rPr>
                <a:t>1</a:t>
              </a:r>
              <a:endParaRPr lang="en-US" sz="28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32" name="Text Box 15"/>
            <p:cNvSpPr txBox="1">
              <a:spLocks noChangeArrowheads="1"/>
            </p:cNvSpPr>
            <p:nvPr/>
          </p:nvSpPr>
          <p:spPr bwMode="auto">
            <a:xfrm>
              <a:off x="2532" y="1245"/>
              <a:ext cx="915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defRPr/>
              </a:pPr>
              <a:r>
                <a:rPr lang="en-AU" sz="2400">
                  <a:solidFill>
                    <a:srgbClr val="FFCC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Setengah Baya</a:t>
              </a:r>
              <a:endParaRPr lang="en-US" sz="2400">
                <a:solidFill>
                  <a:srgbClr val="FF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2547" name="Text Box 16"/>
            <p:cNvSpPr txBox="1">
              <a:spLocks noChangeArrowheads="1"/>
            </p:cNvSpPr>
            <p:nvPr/>
          </p:nvSpPr>
          <p:spPr bwMode="auto">
            <a:xfrm>
              <a:off x="1513" y="1771"/>
              <a:ext cx="46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AU" sz="2800">
                  <a:solidFill>
                    <a:schemeClr val="accent2"/>
                  </a:solidFill>
                  <a:latin typeface="Times New Roman" pitchFamily="18" charset="0"/>
                </a:rPr>
                <a:t>0</a:t>
              </a:r>
              <a:endParaRPr lang="en-US" sz="28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PERBEDAAN </a:t>
            </a:r>
            <a:br>
              <a:rPr lang="en-US" dirty="0" smtClean="0"/>
            </a:br>
            <a:r>
              <a:rPr lang="en-US" dirty="0" smtClean="0"/>
              <a:t>HIMPUNAN CRISP &amp; FUZZY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6895418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23558" name="Content Placeholder 7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4214813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Himpunan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Fuzzy SETENGAH BAYA</a:t>
            </a:r>
          </a:p>
          <a:p>
            <a:pPr>
              <a:buFont typeface="Arial" charset="0"/>
              <a:buNone/>
            </a:pPr>
            <a:endParaRPr lang="en-US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</a:pPr>
            <a:endParaRPr lang="en-US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</a:pPr>
            <a:endParaRPr lang="en-US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</a:pPr>
            <a:endParaRPr lang="en-US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</a:pPr>
            <a:endParaRPr lang="en-US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charset="0"/>
              <a:buNone/>
            </a:pPr>
            <a:endParaRPr lang="en-US" sz="2400" b="1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559" name="Group 33"/>
          <p:cNvGrpSpPr>
            <a:grpSpLocks/>
          </p:cNvGrpSpPr>
          <p:nvPr/>
        </p:nvGrpSpPr>
        <p:grpSpPr bwMode="auto">
          <a:xfrm>
            <a:off x="1643063" y="2786063"/>
            <a:ext cx="5859462" cy="2794000"/>
            <a:chOff x="1070" y="677"/>
            <a:chExt cx="3691" cy="1760"/>
          </a:xfrm>
        </p:grpSpPr>
        <p:sp>
          <p:nvSpPr>
            <p:cNvPr id="23560" name="Rectangle 34"/>
            <p:cNvSpPr>
              <a:spLocks noChangeArrowheads="1"/>
            </p:cNvSpPr>
            <p:nvPr/>
          </p:nvSpPr>
          <p:spPr bwMode="auto">
            <a:xfrm>
              <a:off x="1070" y="677"/>
              <a:ext cx="3691" cy="176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561" name="Line 5"/>
            <p:cNvSpPr>
              <a:spLocks noChangeShapeType="1"/>
            </p:cNvSpPr>
            <p:nvPr/>
          </p:nvSpPr>
          <p:spPr bwMode="auto">
            <a:xfrm>
              <a:off x="1665" y="849"/>
              <a:ext cx="0" cy="10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6"/>
            <p:cNvSpPr>
              <a:spLocks noChangeShapeType="1"/>
            </p:cNvSpPr>
            <p:nvPr/>
          </p:nvSpPr>
          <p:spPr bwMode="auto">
            <a:xfrm>
              <a:off x="1643" y="1940"/>
              <a:ext cx="27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7"/>
            <p:cNvSpPr>
              <a:spLocks noChangeShapeType="1"/>
            </p:cNvSpPr>
            <p:nvPr/>
          </p:nvSpPr>
          <p:spPr bwMode="auto">
            <a:xfrm flipH="1">
              <a:off x="1665" y="986"/>
              <a:ext cx="1231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8"/>
            <p:cNvSpPr>
              <a:spLocks noChangeShapeType="1"/>
            </p:cNvSpPr>
            <p:nvPr/>
          </p:nvSpPr>
          <p:spPr bwMode="auto">
            <a:xfrm flipH="1">
              <a:off x="1665" y="1473"/>
              <a:ext cx="1779" cy="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9"/>
            <p:cNvSpPr>
              <a:spLocks noChangeShapeType="1"/>
            </p:cNvSpPr>
            <p:nvPr/>
          </p:nvSpPr>
          <p:spPr bwMode="auto">
            <a:xfrm flipH="1">
              <a:off x="2915" y="1018"/>
              <a:ext cx="11" cy="94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Text Box 10"/>
            <p:cNvSpPr txBox="1">
              <a:spLocks noChangeArrowheads="1"/>
            </p:cNvSpPr>
            <p:nvPr/>
          </p:nvSpPr>
          <p:spPr bwMode="auto">
            <a:xfrm>
              <a:off x="2559" y="1931"/>
              <a:ext cx="718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AU" sz="2000">
                  <a:solidFill>
                    <a:schemeClr val="accent2"/>
                  </a:solidFill>
                  <a:latin typeface="Courier New" pitchFamily="49" charset="0"/>
                </a:rPr>
                <a:t>45</a:t>
              </a:r>
            </a:p>
          </p:txBody>
        </p:sp>
        <p:sp>
          <p:nvSpPr>
            <p:cNvPr id="23567" name="Text Box 11"/>
            <p:cNvSpPr txBox="1">
              <a:spLocks noChangeArrowheads="1"/>
            </p:cNvSpPr>
            <p:nvPr/>
          </p:nvSpPr>
          <p:spPr bwMode="auto">
            <a:xfrm>
              <a:off x="2062" y="1929"/>
              <a:ext cx="718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AU" sz="2000">
                  <a:solidFill>
                    <a:schemeClr val="accent2"/>
                  </a:solidFill>
                  <a:latin typeface="Courier New" pitchFamily="49" charset="0"/>
                </a:rPr>
                <a:t>35</a:t>
              </a:r>
            </a:p>
          </p:txBody>
        </p:sp>
        <p:sp>
          <p:nvSpPr>
            <p:cNvPr id="23568" name="Text Box 12"/>
            <p:cNvSpPr txBox="1">
              <a:spLocks noChangeArrowheads="1"/>
            </p:cNvSpPr>
            <p:nvPr/>
          </p:nvSpPr>
          <p:spPr bwMode="auto">
            <a:xfrm>
              <a:off x="3049" y="1929"/>
              <a:ext cx="718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AU" sz="2000">
                  <a:solidFill>
                    <a:schemeClr val="accent2"/>
                  </a:solidFill>
                  <a:latin typeface="Courier New" pitchFamily="49" charset="0"/>
                </a:rPr>
                <a:t>55</a:t>
              </a:r>
            </a:p>
          </p:txBody>
        </p:sp>
        <p:sp>
          <p:nvSpPr>
            <p:cNvPr id="23569" name="Text Box 13"/>
            <p:cNvSpPr txBox="1">
              <a:spLocks noChangeArrowheads="1"/>
            </p:cNvSpPr>
            <p:nvPr/>
          </p:nvSpPr>
          <p:spPr bwMode="auto">
            <a:xfrm>
              <a:off x="1478" y="1927"/>
              <a:ext cx="717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AU" sz="2000">
                  <a:solidFill>
                    <a:schemeClr val="accent2"/>
                  </a:solidFill>
                  <a:latin typeface="Courier New" pitchFamily="49" charset="0"/>
                </a:rPr>
                <a:t>25</a:t>
              </a:r>
            </a:p>
          </p:txBody>
        </p:sp>
        <p:sp>
          <p:nvSpPr>
            <p:cNvPr id="23570" name="Text Box 14"/>
            <p:cNvSpPr txBox="1">
              <a:spLocks noChangeArrowheads="1"/>
            </p:cNvSpPr>
            <p:nvPr/>
          </p:nvSpPr>
          <p:spPr bwMode="auto">
            <a:xfrm>
              <a:off x="3636" y="1919"/>
              <a:ext cx="719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AU" sz="2000">
                  <a:solidFill>
                    <a:schemeClr val="accent2"/>
                  </a:solidFill>
                  <a:latin typeface="Courier New" pitchFamily="49" charset="0"/>
                </a:rPr>
                <a:t>65</a:t>
              </a:r>
            </a:p>
          </p:txBody>
        </p:sp>
        <p:sp>
          <p:nvSpPr>
            <p:cNvPr id="23571" name="Text Box 15"/>
            <p:cNvSpPr txBox="1">
              <a:spLocks noChangeArrowheads="1"/>
            </p:cNvSpPr>
            <p:nvPr/>
          </p:nvSpPr>
          <p:spPr bwMode="auto">
            <a:xfrm>
              <a:off x="2580" y="2083"/>
              <a:ext cx="719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AU" sz="2000" b="1">
                  <a:solidFill>
                    <a:schemeClr val="accent2"/>
                  </a:solidFill>
                  <a:latin typeface="Courier New" pitchFamily="49" charset="0"/>
                </a:rPr>
                <a:t>umur</a:t>
              </a:r>
            </a:p>
          </p:txBody>
        </p:sp>
        <p:sp>
          <p:nvSpPr>
            <p:cNvPr id="23572" name="Text Box 16"/>
            <p:cNvSpPr txBox="1">
              <a:spLocks noChangeArrowheads="1"/>
            </p:cNvSpPr>
            <p:nvPr/>
          </p:nvSpPr>
          <p:spPr bwMode="auto">
            <a:xfrm>
              <a:off x="1079" y="691"/>
              <a:ext cx="718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AU" sz="2000" b="1">
                  <a:solidFill>
                    <a:schemeClr val="accent2"/>
                  </a:solidFill>
                  <a:latin typeface="Symbol" pitchFamily="18" charset="2"/>
                </a:rPr>
                <a:t>m</a:t>
              </a:r>
              <a:endParaRPr lang="en-US" sz="2000">
                <a:solidFill>
                  <a:schemeClr val="accent2"/>
                </a:solidFill>
                <a:latin typeface="Symbol" pitchFamily="18" charset="2"/>
              </a:endParaRPr>
            </a:p>
          </p:txBody>
        </p:sp>
        <p:sp>
          <p:nvSpPr>
            <p:cNvPr id="23573" name="Text Box 17"/>
            <p:cNvSpPr txBox="1">
              <a:spLocks noChangeArrowheads="1"/>
            </p:cNvSpPr>
            <p:nvPr/>
          </p:nvSpPr>
          <p:spPr bwMode="auto">
            <a:xfrm>
              <a:off x="1167" y="854"/>
              <a:ext cx="718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AU" sz="2000">
                  <a:solidFill>
                    <a:schemeClr val="accent2"/>
                  </a:solidFill>
                  <a:latin typeface="Courier New" pitchFamily="49" charset="0"/>
                </a:rPr>
                <a:t>1</a:t>
              </a:r>
            </a:p>
          </p:txBody>
        </p:sp>
        <p:sp>
          <p:nvSpPr>
            <p:cNvPr id="23574" name="Text Box 18"/>
            <p:cNvSpPr txBox="1">
              <a:spLocks noChangeArrowheads="1"/>
            </p:cNvSpPr>
            <p:nvPr/>
          </p:nvSpPr>
          <p:spPr bwMode="auto">
            <a:xfrm>
              <a:off x="1080" y="1357"/>
              <a:ext cx="718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AU" sz="2000">
                  <a:solidFill>
                    <a:schemeClr val="accent2"/>
                  </a:solidFill>
                  <a:latin typeface="Courier New" pitchFamily="49" charset="0"/>
                </a:rPr>
                <a:t>0.5</a:t>
              </a:r>
            </a:p>
          </p:txBody>
        </p:sp>
        <p:sp>
          <p:nvSpPr>
            <p:cNvPr id="23575" name="Text Box 19"/>
            <p:cNvSpPr txBox="1">
              <a:spLocks noChangeArrowheads="1"/>
            </p:cNvSpPr>
            <p:nvPr/>
          </p:nvSpPr>
          <p:spPr bwMode="auto">
            <a:xfrm>
              <a:off x="2120" y="705"/>
              <a:ext cx="1687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AU" sz="2000" b="1">
                  <a:solidFill>
                    <a:schemeClr val="accent2"/>
                  </a:solidFill>
                  <a:latin typeface="Times New Roman" pitchFamily="18" charset="0"/>
                </a:rPr>
                <a:t>SETENGAH BAYA</a:t>
              </a:r>
              <a:endParaRPr lang="en-US" sz="20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3576" name="Freeform 50"/>
            <p:cNvSpPr>
              <a:spLocks/>
            </p:cNvSpPr>
            <p:nvPr/>
          </p:nvSpPr>
          <p:spPr bwMode="auto">
            <a:xfrm>
              <a:off x="1788" y="977"/>
              <a:ext cx="2260" cy="997"/>
            </a:xfrm>
            <a:custGeom>
              <a:avLst/>
              <a:gdLst>
                <a:gd name="T0" fmla="*/ 0 w 4900"/>
                <a:gd name="T1" fmla="*/ 0 h 2354"/>
                <a:gd name="T2" fmla="*/ 0 w 4900"/>
                <a:gd name="T3" fmla="*/ 0 h 2354"/>
                <a:gd name="T4" fmla="*/ 0 w 4900"/>
                <a:gd name="T5" fmla="*/ 0 h 2354"/>
                <a:gd name="T6" fmla="*/ 0 w 4900"/>
                <a:gd name="T7" fmla="*/ 0 h 2354"/>
                <a:gd name="T8" fmla="*/ 0 w 4900"/>
                <a:gd name="T9" fmla="*/ 0 h 23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00"/>
                <a:gd name="T16" fmla="*/ 0 h 2354"/>
                <a:gd name="T17" fmla="*/ 4900 w 4900"/>
                <a:gd name="T18" fmla="*/ 2354 h 23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00" h="2354">
                  <a:moveTo>
                    <a:pt x="0" y="2277"/>
                  </a:moveTo>
                  <a:cubicBezTo>
                    <a:pt x="185" y="2265"/>
                    <a:pt x="370" y="2254"/>
                    <a:pt x="780" y="1877"/>
                  </a:cubicBezTo>
                  <a:cubicBezTo>
                    <a:pt x="1190" y="1500"/>
                    <a:pt x="1900" y="0"/>
                    <a:pt x="2460" y="17"/>
                  </a:cubicBezTo>
                  <a:cubicBezTo>
                    <a:pt x="3020" y="34"/>
                    <a:pt x="3733" y="1600"/>
                    <a:pt x="4140" y="1977"/>
                  </a:cubicBezTo>
                  <a:cubicBezTo>
                    <a:pt x="4547" y="2354"/>
                    <a:pt x="4773" y="2227"/>
                    <a:pt x="4900" y="2277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3577" name="Line 21"/>
            <p:cNvSpPr>
              <a:spLocks noChangeShapeType="1"/>
            </p:cNvSpPr>
            <p:nvPr/>
          </p:nvSpPr>
          <p:spPr bwMode="auto">
            <a:xfrm>
              <a:off x="2424" y="1500"/>
              <a:ext cx="0" cy="459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Line 22"/>
            <p:cNvSpPr>
              <a:spLocks noChangeShapeType="1"/>
            </p:cNvSpPr>
            <p:nvPr/>
          </p:nvSpPr>
          <p:spPr bwMode="auto">
            <a:xfrm>
              <a:off x="3386" y="1454"/>
              <a:ext cx="0" cy="52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PERBEDAAN </a:t>
            </a:r>
            <a:br>
              <a:rPr lang="en-US" dirty="0" smtClean="0"/>
            </a:br>
            <a:r>
              <a:rPr lang="en-US" dirty="0" smtClean="0"/>
              <a:t>HIMPUNAN CRISP &amp; FUZZY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2865455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kurva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menunjukkan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pemetaan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titik-titik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input data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keanggotaannya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derajat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keanggotaan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interval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0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 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Melalui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fungsi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FUNGSI KEANGGOTAAN</a:t>
            </a:r>
          </a:p>
          <a:p>
            <a:r>
              <a:rPr lang="en-US" sz="2800" dirty="0" smtClean="0"/>
              <a:t>(Membership Function)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008593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929187"/>
          </a:xfrm>
        </p:spPr>
        <p:txBody>
          <a:bodyPr/>
          <a:lstStyle/>
          <a:p>
            <a:pPr marL="742950" indent="-742950" eaLnBrk="1" hangingPunct="1">
              <a:buFont typeface="Arial" charset="0"/>
              <a:buAutoNum type="arabicPeriod"/>
              <a:defRPr/>
            </a:pPr>
            <a:r>
              <a:rPr lang="en-AU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Calibri" pitchFamily="34" charset="0"/>
              </a:rPr>
              <a:t>Representasi</a:t>
            </a:r>
            <a:r>
              <a:rPr lang="en-AU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Calibri" pitchFamily="34" charset="0"/>
              </a:rPr>
              <a:t> Linear  </a:t>
            </a:r>
            <a:r>
              <a:rPr lang="en-AU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Calibri" pitchFamily="34" charset="0"/>
              </a:rPr>
              <a:t>Naik</a:t>
            </a:r>
            <a:endParaRPr lang="id-ID" sz="4000" dirty="0" smtClean="0">
              <a:effectLst>
                <a:outerShdw blurRad="38100" dist="38100" dir="2700000" algn="tl">
                  <a:srgbClr val="C0C0C0"/>
                </a:outerShdw>
              </a:effectLst>
              <a:cs typeface="Calibri" pitchFamily="34" charset="0"/>
            </a:endParaRPr>
          </a:p>
        </p:txBody>
      </p:sp>
      <p:sp>
        <p:nvSpPr>
          <p:cNvPr id="1032" name="Rectangle 19"/>
          <p:cNvSpPr>
            <a:spLocks noChangeArrowheads="1"/>
          </p:cNvSpPr>
          <p:nvPr/>
        </p:nvSpPr>
        <p:spPr bwMode="auto">
          <a:xfrm>
            <a:off x="1428750" y="2357438"/>
            <a:ext cx="6072188" cy="2286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graphicFrame>
        <p:nvGraphicFramePr>
          <p:cNvPr id="1026" name="Object 20"/>
          <p:cNvGraphicFramePr>
            <a:graphicFrameLocks noChangeAspect="1"/>
          </p:cNvGraphicFramePr>
          <p:nvPr/>
        </p:nvGraphicFramePr>
        <p:xfrm>
          <a:off x="1500188" y="2428875"/>
          <a:ext cx="5888037" cy="207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879560" imgH="761760" progId="Equation.3">
                  <p:embed/>
                </p:oleObj>
              </mc:Choice>
              <mc:Fallback>
                <p:oleObj name="Equation" r:id="rId3" imgW="187956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2428875"/>
                        <a:ext cx="5888037" cy="207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FUNGSI KEANGGOTAAN</a:t>
            </a:r>
          </a:p>
          <a:p>
            <a:r>
              <a:rPr lang="en-US" sz="2800" dirty="0" smtClean="0"/>
              <a:t>(Membership Function)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2739899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OUTLINE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700808"/>
            <a:ext cx="1810544" cy="3693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453565"/>
            <a:ext cx="1810544" cy="64633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86734" y="3107500"/>
            <a:ext cx="1810544" cy="3693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86734" y="3839775"/>
            <a:ext cx="1810544" cy="64633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96136" y="3728122"/>
            <a:ext cx="1810544" cy="64633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09256" y="5274063"/>
            <a:ext cx="1810544" cy="3693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Inferensi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6" idx="2"/>
            <a:endCxn id="7" idx="0"/>
          </p:cNvCxnSpPr>
          <p:nvPr/>
        </p:nvCxnSpPr>
        <p:spPr>
          <a:xfrm>
            <a:off x="1362472" y="2070140"/>
            <a:ext cx="0" cy="383425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2"/>
            <a:endCxn id="9" idx="0"/>
          </p:cNvCxnSpPr>
          <p:nvPr/>
        </p:nvCxnSpPr>
        <p:spPr>
          <a:xfrm>
            <a:off x="3392006" y="3476832"/>
            <a:ext cx="0" cy="362943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6" idx="3"/>
            <a:endCxn id="8" idx="0"/>
          </p:cNvCxnSpPr>
          <p:nvPr/>
        </p:nvCxnSpPr>
        <p:spPr>
          <a:xfrm>
            <a:off x="2267744" y="1885474"/>
            <a:ext cx="1124262" cy="1222026"/>
          </a:xfrm>
          <a:prstGeom prst="bentConnector2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1"/>
            <a:endCxn id="10" idx="0"/>
          </p:cNvCxnSpPr>
          <p:nvPr/>
        </p:nvCxnSpPr>
        <p:spPr>
          <a:xfrm rot="10800000" flipH="1" flipV="1">
            <a:off x="457200" y="1885474"/>
            <a:ext cx="6244208" cy="1842648"/>
          </a:xfrm>
          <a:prstGeom prst="bentConnector4">
            <a:avLst>
              <a:gd name="adj1" fmla="val -3661"/>
              <a:gd name="adj2" fmla="val -33662"/>
            </a:avLst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0" idx="2"/>
            <a:endCxn id="12" idx="0"/>
          </p:cNvCxnSpPr>
          <p:nvPr/>
        </p:nvCxnSpPr>
        <p:spPr>
          <a:xfrm rot="5400000">
            <a:off x="5458163" y="4030818"/>
            <a:ext cx="899610" cy="1586880"/>
          </a:xfrm>
          <a:prstGeom prst="bentConnector3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62362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73587"/>
          </a:xfrm>
        </p:spPr>
        <p:txBody>
          <a:bodyPr>
            <a:normAutofit fontScale="92500" lnSpcReduction="10000"/>
          </a:bodyPr>
          <a:lstStyle/>
          <a:p>
            <a:pPr marL="742950" indent="-742950" eaLnBrk="1" hangingPunct="1">
              <a:buFont typeface="Arial" charset="0"/>
              <a:buNone/>
              <a:defRPr/>
            </a:pPr>
            <a:r>
              <a:rPr lang="id-ID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Calibri" pitchFamily="34" charset="0"/>
              </a:rPr>
              <a:t>Contoh  Linier Naik :</a:t>
            </a:r>
          </a:p>
          <a:p>
            <a:pPr marL="742950" indent="-742950" eaLnBrk="1" hangingPunct="1">
              <a:buFont typeface="Arial" charset="0"/>
              <a:buNone/>
              <a:defRPr/>
            </a:pPr>
            <a:endParaRPr lang="id-ID" sz="3600" dirty="0" smtClean="0">
              <a:effectLst>
                <a:outerShdw blurRad="38100" dist="38100" dir="2700000" algn="tl">
                  <a:srgbClr val="C0C0C0"/>
                </a:outerShdw>
              </a:effectLst>
              <a:cs typeface="Calibri" pitchFamily="34" charset="0"/>
            </a:endParaRPr>
          </a:p>
          <a:p>
            <a:pPr marL="742950" indent="-742950" eaLnBrk="1" hangingPunct="1">
              <a:buFont typeface="Arial" charset="0"/>
              <a:buNone/>
              <a:defRPr/>
            </a:pPr>
            <a:endParaRPr lang="id-ID" sz="3600" dirty="0" smtClean="0">
              <a:effectLst>
                <a:outerShdw blurRad="38100" dist="38100" dir="2700000" algn="tl">
                  <a:srgbClr val="C0C0C0"/>
                </a:outerShdw>
              </a:effectLst>
              <a:cs typeface="Calibri" pitchFamily="34" charset="0"/>
            </a:endParaRPr>
          </a:p>
          <a:p>
            <a:pPr marL="742950" indent="-742950" eaLnBrk="1" hangingPunct="1">
              <a:buFont typeface="Arial" charset="0"/>
              <a:buNone/>
              <a:defRPr/>
            </a:pPr>
            <a:endParaRPr lang="id-ID" sz="3600" dirty="0" smtClean="0">
              <a:effectLst>
                <a:outerShdw blurRad="38100" dist="38100" dir="2700000" algn="tl">
                  <a:srgbClr val="C0C0C0"/>
                </a:outerShdw>
              </a:effectLst>
              <a:cs typeface="Calibri" pitchFamily="34" charset="0"/>
            </a:endParaRPr>
          </a:p>
          <a:p>
            <a:pPr marL="742950" indent="-742950" eaLnBrk="1" hangingPunct="1">
              <a:buFont typeface="Arial" charset="0"/>
              <a:buNone/>
              <a:defRPr/>
            </a:pPr>
            <a:endParaRPr lang="id-ID" sz="3600" dirty="0" smtClean="0">
              <a:effectLst>
                <a:outerShdw blurRad="38100" dist="38100" dir="2700000" algn="tl">
                  <a:srgbClr val="C0C0C0"/>
                </a:outerShdw>
              </a:effectLst>
              <a:cs typeface="Calibri" pitchFamily="34" charset="0"/>
            </a:endParaRPr>
          </a:p>
          <a:p>
            <a:pPr marL="742950" indent="-742950" eaLnBrk="1" hangingPunct="1">
              <a:buFont typeface="Arial" charset="0"/>
              <a:buNone/>
              <a:defRPr/>
            </a:pPr>
            <a:endParaRPr lang="id-ID" sz="3600" dirty="0" smtClean="0">
              <a:effectLst>
                <a:outerShdw blurRad="38100" dist="38100" dir="2700000" algn="tl">
                  <a:srgbClr val="C0C0C0"/>
                </a:outerShdw>
              </a:effectLst>
              <a:cs typeface="Calibri" pitchFamily="34" charset="0"/>
            </a:endParaRPr>
          </a:p>
          <a:p>
            <a:pPr marL="742950" indent="-742950" eaLnBrk="1" hangingPunct="1">
              <a:buFont typeface="Arial" charset="0"/>
              <a:buNone/>
              <a:defRPr/>
            </a:pPr>
            <a:endParaRPr lang="id-ID" sz="3600" dirty="0" smtClean="0">
              <a:effectLst>
                <a:outerShdw blurRad="38100" dist="38100" dir="2700000" algn="tl">
                  <a:srgbClr val="C0C0C0"/>
                </a:outerShdw>
              </a:effectLst>
              <a:cs typeface="Calibri" pitchFamily="34" charset="0"/>
            </a:endParaRPr>
          </a:p>
          <a:p>
            <a:pPr marL="742950" indent="-742950" eaLnBrk="1" hangingPunct="1">
              <a:buFont typeface="Arial" charset="0"/>
              <a:buNone/>
              <a:defRPr/>
            </a:pPr>
            <a:r>
              <a:rPr lang="id-ID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Calibri" pitchFamily="34" charset="0"/>
              </a:rPr>
              <a:t>    </a:t>
            </a:r>
            <a:endParaRPr lang="en-AU" sz="3600" dirty="0" smtClean="0">
              <a:effectLst>
                <a:outerShdw blurRad="38100" dist="38100" dir="2700000" algn="tl">
                  <a:srgbClr val="C0C0C0"/>
                </a:outerShdw>
              </a:effectLst>
              <a:cs typeface="Calibri" pitchFamily="34" charset="0"/>
            </a:endParaRPr>
          </a:p>
        </p:txBody>
      </p:sp>
      <p:grpSp>
        <p:nvGrpSpPr>
          <p:cNvPr id="26630" name="Group 8"/>
          <p:cNvGrpSpPr>
            <a:grpSpLocks/>
          </p:cNvGrpSpPr>
          <p:nvPr/>
        </p:nvGrpSpPr>
        <p:grpSpPr bwMode="auto">
          <a:xfrm>
            <a:off x="1071563" y="2368550"/>
            <a:ext cx="5786437" cy="3417888"/>
            <a:chOff x="1867" y="646"/>
            <a:chExt cx="3171" cy="2506"/>
          </a:xfrm>
        </p:grpSpPr>
        <p:sp>
          <p:nvSpPr>
            <p:cNvPr id="26637" name="Rectangle 14"/>
            <p:cNvSpPr>
              <a:spLocks noChangeArrowheads="1"/>
            </p:cNvSpPr>
            <p:nvPr/>
          </p:nvSpPr>
          <p:spPr bwMode="auto">
            <a:xfrm>
              <a:off x="1867" y="646"/>
              <a:ext cx="3171" cy="2506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6638" name="Line 5"/>
            <p:cNvSpPr>
              <a:spLocks noChangeShapeType="1"/>
            </p:cNvSpPr>
            <p:nvPr/>
          </p:nvSpPr>
          <p:spPr bwMode="auto">
            <a:xfrm flipV="1">
              <a:off x="2332" y="953"/>
              <a:ext cx="0" cy="183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Line 6"/>
            <p:cNvSpPr>
              <a:spLocks noChangeShapeType="1"/>
            </p:cNvSpPr>
            <p:nvPr/>
          </p:nvSpPr>
          <p:spPr bwMode="auto">
            <a:xfrm>
              <a:off x="2332" y="2645"/>
              <a:ext cx="24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Line 7"/>
            <p:cNvSpPr>
              <a:spLocks noChangeShapeType="1"/>
            </p:cNvSpPr>
            <p:nvPr/>
          </p:nvSpPr>
          <p:spPr bwMode="auto">
            <a:xfrm flipV="1">
              <a:off x="4538" y="1126"/>
              <a:ext cx="0" cy="14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Line 8"/>
            <p:cNvSpPr>
              <a:spLocks noChangeShapeType="1"/>
            </p:cNvSpPr>
            <p:nvPr/>
          </p:nvSpPr>
          <p:spPr bwMode="auto">
            <a:xfrm flipV="1">
              <a:off x="2616" y="1124"/>
              <a:ext cx="1917" cy="15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2" name="Line 9"/>
            <p:cNvSpPr>
              <a:spLocks noChangeShapeType="1"/>
            </p:cNvSpPr>
            <p:nvPr/>
          </p:nvSpPr>
          <p:spPr bwMode="auto">
            <a:xfrm flipH="1">
              <a:off x="2332" y="1145"/>
              <a:ext cx="218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3" name="Text Box 10"/>
            <p:cNvSpPr txBox="1">
              <a:spLocks noChangeArrowheads="1"/>
            </p:cNvSpPr>
            <p:nvPr/>
          </p:nvSpPr>
          <p:spPr bwMode="auto">
            <a:xfrm>
              <a:off x="1900" y="1836"/>
              <a:ext cx="47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b="1">
                  <a:solidFill>
                    <a:schemeClr val="accent2"/>
                  </a:solidFill>
                  <a:latin typeface="Symbol" pitchFamily="18" charset="2"/>
                </a:rPr>
                <a:t>m</a:t>
              </a:r>
              <a:r>
                <a:rPr lang="en-US" b="1">
                  <a:solidFill>
                    <a:schemeClr val="accent2"/>
                  </a:solidFill>
                  <a:latin typeface="Times New Roman" pitchFamily="18" charset="0"/>
                </a:rPr>
                <a:t>(x)</a:t>
              </a:r>
            </a:p>
          </p:txBody>
        </p:sp>
        <p:sp>
          <p:nvSpPr>
            <p:cNvPr id="26644" name="Text Box 11"/>
            <p:cNvSpPr txBox="1">
              <a:spLocks noChangeArrowheads="1"/>
            </p:cNvSpPr>
            <p:nvPr/>
          </p:nvSpPr>
          <p:spPr bwMode="auto">
            <a:xfrm>
              <a:off x="2084" y="1031"/>
              <a:ext cx="295" cy="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400">
                  <a:solidFill>
                    <a:schemeClr val="accent2"/>
                  </a:solidFill>
                  <a:latin typeface="Courier New" pitchFamily="49" charset="0"/>
                </a:rPr>
                <a:t>1</a:t>
              </a:r>
              <a:endParaRPr 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6645" name="Text Box 12"/>
            <p:cNvSpPr txBox="1">
              <a:spLocks noChangeArrowheads="1"/>
            </p:cNvSpPr>
            <p:nvPr/>
          </p:nvSpPr>
          <p:spPr bwMode="auto">
            <a:xfrm>
              <a:off x="2077" y="2566"/>
              <a:ext cx="282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400">
                  <a:solidFill>
                    <a:schemeClr val="accent2"/>
                  </a:solidFill>
                  <a:latin typeface="Courier New" pitchFamily="49" charset="0"/>
                </a:rPr>
                <a:t>0</a:t>
              </a:r>
              <a:endParaRPr 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6646" name="Text Box 13"/>
            <p:cNvSpPr txBox="1">
              <a:spLocks noChangeArrowheads="1"/>
            </p:cNvSpPr>
            <p:nvPr/>
          </p:nvSpPr>
          <p:spPr bwMode="auto">
            <a:xfrm>
              <a:off x="2898" y="2844"/>
              <a:ext cx="1032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333399"/>
                  </a:solidFill>
                  <a:latin typeface="Courier New" pitchFamily="49" charset="0"/>
                </a:rPr>
                <a:t>Umur(th)</a:t>
              </a:r>
              <a:endParaRPr lang="en-US" sz="2000" b="1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6647" name="Text Box 14"/>
            <p:cNvSpPr txBox="1">
              <a:spLocks noChangeArrowheads="1"/>
            </p:cNvSpPr>
            <p:nvPr/>
          </p:nvSpPr>
          <p:spPr bwMode="auto">
            <a:xfrm>
              <a:off x="2409" y="2578"/>
              <a:ext cx="42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333399"/>
                  </a:solidFill>
                  <a:latin typeface="Times New Roman" pitchFamily="18" charset="0"/>
                </a:rPr>
                <a:t>35</a:t>
              </a:r>
            </a:p>
          </p:txBody>
        </p:sp>
        <p:sp>
          <p:nvSpPr>
            <p:cNvPr id="26648" name="Text Box 15"/>
            <p:cNvSpPr txBox="1">
              <a:spLocks noChangeArrowheads="1"/>
            </p:cNvSpPr>
            <p:nvPr/>
          </p:nvSpPr>
          <p:spPr bwMode="auto">
            <a:xfrm>
              <a:off x="4306" y="2605"/>
              <a:ext cx="499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333399"/>
                  </a:solidFill>
                  <a:latin typeface="Times New Roman" pitchFamily="18" charset="0"/>
                </a:rPr>
                <a:t>60</a:t>
              </a:r>
            </a:p>
          </p:txBody>
        </p:sp>
        <p:sp>
          <p:nvSpPr>
            <p:cNvPr id="26649" name="Line 16"/>
            <p:cNvSpPr>
              <a:spLocks noChangeShapeType="1"/>
            </p:cNvSpPr>
            <p:nvPr/>
          </p:nvSpPr>
          <p:spPr bwMode="auto">
            <a:xfrm>
              <a:off x="4538" y="2560"/>
              <a:ext cx="0" cy="1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Text Box 17"/>
            <p:cNvSpPr txBox="1">
              <a:spLocks noChangeArrowheads="1"/>
            </p:cNvSpPr>
            <p:nvPr/>
          </p:nvSpPr>
          <p:spPr bwMode="auto">
            <a:xfrm>
              <a:off x="4049" y="812"/>
              <a:ext cx="747" cy="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defRPr/>
              </a:pPr>
              <a:r>
                <a:rPr lang="en-US" sz="32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TUA</a:t>
              </a:r>
            </a:p>
          </p:txBody>
        </p:sp>
        <p:sp>
          <p:nvSpPr>
            <p:cNvPr id="26651" name="Text Box 18"/>
            <p:cNvSpPr txBox="1">
              <a:spLocks noChangeArrowheads="1"/>
            </p:cNvSpPr>
            <p:nvPr/>
          </p:nvSpPr>
          <p:spPr bwMode="auto">
            <a:xfrm>
              <a:off x="3630" y="2596"/>
              <a:ext cx="499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 b="1">
                  <a:solidFill>
                    <a:srgbClr val="CC0000"/>
                  </a:solidFill>
                  <a:latin typeface="Times New Roman" pitchFamily="18" charset="0"/>
                </a:rPr>
                <a:t>50</a:t>
              </a:r>
            </a:p>
          </p:txBody>
        </p:sp>
      </p:grpSp>
      <p:sp>
        <p:nvSpPr>
          <p:cNvPr id="26631" name="AutoShape 19"/>
          <p:cNvSpPr>
            <a:spLocks noChangeArrowheads="1"/>
          </p:cNvSpPr>
          <p:nvPr/>
        </p:nvSpPr>
        <p:spPr bwMode="auto">
          <a:xfrm>
            <a:off x="4527550" y="3813175"/>
            <a:ext cx="258763" cy="1247775"/>
          </a:xfrm>
          <a:prstGeom prst="upArrow">
            <a:avLst>
              <a:gd name="adj1" fmla="val 50000"/>
              <a:gd name="adj2" fmla="val 16183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6632" name="AutoShape 20"/>
          <p:cNvSpPr>
            <a:spLocks noChangeArrowheads="1"/>
          </p:cNvSpPr>
          <p:nvPr/>
        </p:nvSpPr>
        <p:spPr bwMode="auto">
          <a:xfrm>
            <a:off x="1928813" y="3643313"/>
            <a:ext cx="2714625" cy="214312"/>
          </a:xfrm>
          <a:prstGeom prst="leftArrow">
            <a:avLst>
              <a:gd name="adj1" fmla="val 50000"/>
              <a:gd name="adj2" fmla="val 23709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grpSp>
        <p:nvGrpSpPr>
          <p:cNvPr id="26633" name="Group 11"/>
          <p:cNvGrpSpPr>
            <a:grpSpLocks/>
          </p:cNvGrpSpPr>
          <p:nvPr/>
        </p:nvGrpSpPr>
        <p:grpSpPr bwMode="auto">
          <a:xfrm>
            <a:off x="1071563" y="3429000"/>
            <a:ext cx="796925" cy="595313"/>
            <a:chOff x="1884" y="1504"/>
            <a:chExt cx="502" cy="375"/>
          </a:xfrm>
        </p:grpSpPr>
        <p:sp>
          <p:nvSpPr>
            <p:cNvPr id="26635" name="Oval 12"/>
            <p:cNvSpPr>
              <a:spLocks noChangeArrowheads="1"/>
            </p:cNvSpPr>
            <p:nvPr/>
          </p:nvSpPr>
          <p:spPr bwMode="auto">
            <a:xfrm>
              <a:off x="1911" y="1504"/>
              <a:ext cx="475" cy="375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6636" name="Text Box 23"/>
            <p:cNvSpPr txBox="1">
              <a:spLocks noChangeArrowheads="1"/>
            </p:cNvSpPr>
            <p:nvPr/>
          </p:nvSpPr>
          <p:spPr bwMode="auto">
            <a:xfrm>
              <a:off x="1884" y="1517"/>
              <a:ext cx="499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800" b="1">
                  <a:solidFill>
                    <a:srgbClr val="CC0000"/>
                  </a:solidFill>
                  <a:latin typeface="Times New Roman" pitchFamily="18" charset="0"/>
                </a:rPr>
                <a:t>0,6</a:t>
              </a:r>
            </a:p>
          </p:txBody>
        </p:sp>
      </p:grpSp>
      <p:sp>
        <p:nvSpPr>
          <p:cNvPr id="29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FUNGSI KEANGGOTAAN</a:t>
            </a:r>
          </a:p>
          <a:p>
            <a:r>
              <a:rPr lang="en-US" sz="2800" dirty="0" smtClean="0"/>
              <a:t>(Membership Function)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8546881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42817"/>
          </a:xfrm>
        </p:spPr>
        <p:txBody>
          <a:bodyPr/>
          <a:lstStyle/>
          <a:p>
            <a:pPr marL="742950" indent="-742950" eaLnBrk="1" hangingPunct="1">
              <a:buFont typeface="Arial" charset="0"/>
              <a:buNone/>
              <a:defRPr/>
            </a:pP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  <a:t>Contoh  Linier Naik :</a:t>
            </a:r>
          </a:p>
          <a:p>
            <a:pPr marL="742950" indent="-742950" eaLnBrk="1" hangingPunct="1">
              <a:buFont typeface="Arial" charset="0"/>
              <a:buNone/>
              <a:defRPr/>
            </a:pP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marL="742950" indent="-742950" eaLnBrk="1" hangingPunct="1">
              <a:buFont typeface="Arial" charset="0"/>
              <a:buNone/>
              <a:defRPr/>
            </a:pP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marL="742950" indent="-742950" eaLnBrk="1" hangingPunct="1">
              <a:buFont typeface="Arial" charset="0"/>
              <a:buNone/>
              <a:defRPr/>
            </a:pP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marL="742950" indent="-742950" eaLnBrk="1" hangingPunct="1">
              <a:buFont typeface="Arial" charset="0"/>
              <a:buNone/>
              <a:defRPr/>
            </a:pP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marL="742950" indent="-742950" eaLnBrk="1" hangingPunct="1">
              <a:buFont typeface="Arial" charset="0"/>
              <a:buNone/>
              <a:defRPr/>
            </a:pP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Times New Roman" pitchFamily="18" charset="0"/>
              <a:sym typeface="Symbol"/>
            </a:endParaRPr>
          </a:p>
          <a:p>
            <a:pPr marL="742950" indent="-742950" eaLnBrk="1" hangingPunct="1">
              <a:buFont typeface="Arial" charset="0"/>
              <a:buNone/>
              <a:defRPr/>
            </a:pP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  <a:sym typeface="Symbol"/>
              </a:rPr>
              <a:t></a:t>
            </a:r>
            <a:r>
              <a:rPr lang="id-ID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  <a:sym typeface="Symbol"/>
              </a:rPr>
              <a:t>umur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  <a:sym typeface="Symbol"/>
              </a:rPr>
              <a:t>[50] = (50-35)/(60-35)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marL="742950" indent="-742950" eaLnBrk="1" hangingPunct="1">
              <a:buFont typeface="Arial" charset="0"/>
              <a:buNone/>
              <a:defRPr/>
            </a:pP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  <a:t> 			  = 0,6</a:t>
            </a:r>
            <a:endParaRPr lang="en-AU" dirty="0" smtClean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0"/>
          <p:cNvGraphicFramePr>
            <a:graphicFrameLocks noChangeAspect="1"/>
          </p:cNvGraphicFramePr>
          <p:nvPr/>
        </p:nvGraphicFramePr>
        <p:xfrm>
          <a:off x="665163" y="2357438"/>
          <a:ext cx="6764337" cy="207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2158920" imgH="761760" progId="Equation.3">
                  <p:embed/>
                </p:oleObj>
              </mc:Choice>
              <mc:Fallback>
                <p:oleObj name="Equation" r:id="rId3" imgW="215892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3" y="2357438"/>
                        <a:ext cx="6764337" cy="207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FUNGSI KEANGGOTAAN</a:t>
            </a:r>
          </a:p>
          <a:p>
            <a:r>
              <a:rPr lang="en-US" sz="2800" dirty="0" smtClean="0"/>
              <a:t>(Membership Function)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5753456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4584551"/>
          </a:xfrm>
        </p:spPr>
        <p:txBody>
          <a:bodyPr/>
          <a:lstStyle/>
          <a:p>
            <a:pPr marL="742950" indent="-742950" eaLnBrk="1" hangingPunct="1">
              <a:buFont typeface="Arial" charset="0"/>
              <a:buNone/>
              <a:defRPr/>
            </a:pPr>
            <a:r>
              <a:rPr lang="en-AU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Calibri" pitchFamily="34" charset="0"/>
              </a:rPr>
              <a:t>2. 	</a:t>
            </a:r>
            <a:r>
              <a:rPr lang="en-AU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Calibri" pitchFamily="34" charset="0"/>
              </a:rPr>
              <a:t>Representasi</a:t>
            </a:r>
            <a:r>
              <a:rPr lang="en-AU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Calibri" pitchFamily="34" charset="0"/>
              </a:rPr>
              <a:t> Linier </a:t>
            </a:r>
            <a:r>
              <a:rPr lang="en-AU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Calibri" pitchFamily="34" charset="0"/>
              </a:rPr>
              <a:t>Turun</a:t>
            </a:r>
            <a:endParaRPr lang="en-AU" sz="4000" dirty="0" smtClean="0">
              <a:effectLst>
                <a:outerShdw blurRad="38100" dist="38100" dir="2700000" algn="tl">
                  <a:srgbClr val="C0C0C0"/>
                </a:outerShdw>
              </a:effectLst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AU" sz="4000" dirty="0" smtClean="0">
              <a:effectLst>
                <a:outerShdw blurRad="38100" dist="38100" dir="2700000" algn="tl">
                  <a:srgbClr val="C0C0C0"/>
                </a:outerShdw>
              </a:effectLst>
              <a:cs typeface="Calibri" pitchFamily="34" charset="0"/>
            </a:endParaRPr>
          </a:p>
        </p:txBody>
      </p:sp>
      <p:sp>
        <p:nvSpPr>
          <p:cNvPr id="3079" name="Rectangle 19"/>
          <p:cNvSpPr>
            <a:spLocks noChangeArrowheads="1"/>
          </p:cNvSpPr>
          <p:nvPr/>
        </p:nvSpPr>
        <p:spPr bwMode="auto">
          <a:xfrm>
            <a:off x="1214438" y="2727176"/>
            <a:ext cx="6215062" cy="185395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graphicFrame>
        <p:nvGraphicFramePr>
          <p:cNvPr id="307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095003"/>
              </p:ext>
            </p:extLst>
          </p:nvPr>
        </p:nvGraphicFramePr>
        <p:xfrm>
          <a:off x="1214438" y="2798043"/>
          <a:ext cx="6091237" cy="1783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1879560" imgH="761760" progId="Equation.3">
                  <p:embed/>
                </p:oleObj>
              </mc:Choice>
              <mc:Fallback>
                <p:oleObj name="Equation" r:id="rId3" imgW="187956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2798043"/>
                        <a:ext cx="6091237" cy="178308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FUNGSI KEANGGOTAAN</a:t>
            </a:r>
          </a:p>
          <a:p>
            <a:r>
              <a:rPr lang="en-US" sz="2800" dirty="0" smtClean="0"/>
              <a:t>(Membership Function)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0179496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73587"/>
          </a:xfrm>
        </p:spPr>
        <p:txBody>
          <a:bodyPr/>
          <a:lstStyle/>
          <a:p>
            <a:pPr marL="742950" indent="-742950" eaLnBrk="1" hangingPunct="1">
              <a:buFont typeface="Arial" charset="0"/>
              <a:buNone/>
              <a:defRPr/>
            </a:pPr>
            <a:r>
              <a:rPr lang="id-ID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  <a:t>Contoh  Linier Turun :</a:t>
            </a:r>
          </a:p>
        </p:txBody>
      </p:sp>
      <p:grpSp>
        <p:nvGrpSpPr>
          <p:cNvPr id="27654" name="Group 30"/>
          <p:cNvGrpSpPr>
            <a:grpSpLocks/>
          </p:cNvGrpSpPr>
          <p:nvPr/>
        </p:nvGrpSpPr>
        <p:grpSpPr bwMode="auto">
          <a:xfrm>
            <a:off x="1500188" y="2214563"/>
            <a:ext cx="5786437" cy="3417887"/>
            <a:chOff x="928662" y="1511301"/>
            <a:chExt cx="5786478" cy="3417897"/>
          </a:xfrm>
        </p:grpSpPr>
        <p:sp>
          <p:nvSpPr>
            <p:cNvPr id="27656" name="Rectangle 14"/>
            <p:cNvSpPr>
              <a:spLocks noChangeArrowheads="1"/>
            </p:cNvSpPr>
            <p:nvPr/>
          </p:nvSpPr>
          <p:spPr bwMode="auto">
            <a:xfrm>
              <a:off x="928662" y="1511301"/>
              <a:ext cx="5786478" cy="3417897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7657" name="Line 5"/>
            <p:cNvSpPr>
              <a:spLocks noChangeShapeType="1"/>
            </p:cNvSpPr>
            <p:nvPr/>
          </p:nvSpPr>
          <p:spPr bwMode="auto">
            <a:xfrm flipV="1">
              <a:off x="1777199" y="1930014"/>
              <a:ext cx="0" cy="25068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Line 6"/>
            <p:cNvSpPr>
              <a:spLocks noChangeShapeType="1"/>
            </p:cNvSpPr>
            <p:nvPr/>
          </p:nvSpPr>
          <p:spPr bwMode="auto">
            <a:xfrm>
              <a:off x="1777199" y="4237708"/>
              <a:ext cx="44926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Line 7"/>
            <p:cNvSpPr>
              <a:spLocks noChangeShapeType="1"/>
            </p:cNvSpPr>
            <p:nvPr/>
          </p:nvSpPr>
          <p:spPr bwMode="auto">
            <a:xfrm flipV="1">
              <a:off x="5802734" y="2165966"/>
              <a:ext cx="0" cy="19544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0" name="Line 8"/>
            <p:cNvSpPr>
              <a:spLocks noChangeShapeType="1"/>
            </p:cNvSpPr>
            <p:nvPr/>
          </p:nvSpPr>
          <p:spPr bwMode="auto">
            <a:xfrm>
              <a:off x="1785918" y="2214554"/>
              <a:ext cx="4071966" cy="20002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Line 9"/>
            <p:cNvSpPr>
              <a:spLocks noChangeShapeType="1"/>
            </p:cNvSpPr>
            <p:nvPr/>
          </p:nvSpPr>
          <p:spPr bwMode="auto">
            <a:xfrm flipH="1">
              <a:off x="1777199" y="2191880"/>
              <a:ext cx="39908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Text Box 10"/>
            <p:cNvSpPr txBox="1">
              <a:spLocks noChangeArrowheads="1"/>
            </p:cNvSpPr>
            <p:nvPr/>
          </p:nvSpPr>
          <p:spPr bwMode="auto">
            <a:xfrm>
              <a:off x="988881" y="3134325"/>
              <a:ext cx="874085" cy="315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b="1">
                  <a:solidFill>
                    <a:schemeClr val="accent2"/>
                  </a:solidFill>
                  <a:latin typeface="Symbol" pitchFamily="18" charset="2"/>
                </a:rPr>
                <a:t>m</a:t>
              </a:r>
              <a:r>
                <a:rPr lang="en-US" b="1">
                  <a:solidFill>
                    <a:schemeClr val="accent2"/>
                  </a:solidFill>
                  <a:latin typeface="Times New Roman" pitchFamily="18" charset="0"/>
                </a:rPr>
                <a:t>(x)</a:t>
              </a:r>
            </a:p>
          </p:txBody>
        </p:sp>
        <p:sp>
          <p:nvSpPr>
            <p:cNvPr id="27663" name="Text Box 11"/>
            <p:cNvSpPr txBox="1">
              <a:spLocks noChangeArrowheads="1"/>
            </p:cNvSpPr>
            <p:nvPr/>
          </p:nvSpPr>
          <p:spPr bwMode="auto">
            <a:xfrm>
              <a:off x="1324646" y="2036397"/>
              <a:ext cx="538319" cy="451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400">
                  <a:solidFill>
                    <a:schemeClr val="accent2"/>
                  </a:solidFill>
                  <a:latin typeface="Courier New" pitchFamily="49" charset="0"/>
                </a:rPr>
                <a:t>1</a:t>
              </a:r>
              <a:endParaRPr 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7664" name="Text Box 12"/>
            <p:cNvSpPr txBox="1">
              <a:spLocks noChangeArrowheads="1"/>
            </p:cNvSpPr>
            <p:nvPr/>
          </p:nvSpPr>
          <p:spPr bwMode="auto">
            <a:xfrm>
              <a:off x="1311872" y="4129961"/>
              <a:ext cx="514597" cy="350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400">
                  <a:solidFill>
                    <a:schemeClr val="accent2"/>
                  </a:solidFill>
                  <a:latin typeface="Courier New" pitchFamily="49" charset="0"/>
                </a:rPr>
                <a:t>0</a:t>
              </a:r>
              <a:endParaRPr lang="en-US" sz="2400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  <p:sp>
          <p:nvSpPr>
            <p:cNvPr id="27665" name="Text Box 13"/>
            <p:cNvSpPr txBox="1">
              <a:spLocks noChangeArrowheads="1"/>
            </p:cNvSpPr>
            <p:nvPr/>
          </p:nvSpPr>
          <p:spPr bwMode="auto">
            <a:xfrm>
              <a:off x="2810043" y="4509121"/>
              <a:ext cx="1883206" cy="355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000" b="1">
                  <a:solidFill>
                    <a:srgbClr val="333399"/>
                  </a:solidFill>
                  <a:latin typeface="Courier New" pitchFamily="49" charset="0"/>
                </a:rPr>
                <a:t>Umur(th)</a:t>
              </a:r>
              <a:endParaRPr lang="en-US" sz="2000" b="1">
                <a:solidFill>
                  <a:srgbClr val="333399"/>
                </a:solidFill>
                <a:latin typeface="Times New Roman" pitchFamily="18" charset="0"/>
              </a:endParaRPr>
            </a:p>
          </p:txBody>
        </p:sp>
        <p:sp>
          <p:nvSpPr>
            <p:cNvPr id="27666" name="Text Box 14"/>
            <p:cNvSpPr txBox="1">
              <a:spLocks noChangeArrowheads="1"/>
            </p:cNvSpPr>
            <p:nvPr/>
          </p:nvSpPr>
          <p:spPr bwMode="auto">
            <a:xfrm>
              <a:off x="1357290" y="4286256"/>
              <a:ext cx="771895" cy="500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333399"/>
                  </a:solidFill>
                  <a:latin typeface="Times New Roman" pitchFamily="18" charset="0"/>
                </a:rPr>
                <a:t>35</a:t>
              </a:r>
            </a:p>
          </p:txBody>
        </p:sp>
        <p:sp>
          <p:nvSpPr>
            <p:cNvPr id="27667" name="Text Box 15"/>
            <p:cNvSpPr txBox="1">
              <a:spLocks noChangeArrowheads="1"/>
            </p:cNvSpPr>
            <p:nvPr/>
          </p:nvSpPr>
          <p:spPr bwMode="auto">
            <a:xfrm>
              <a:off x="5379378" y="4183153"/>
              <a:ext cx="910581" cy="417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333399"/>
                  </a:solidFill>
                  <a:latin typeface="Times New Roman" pitchFamily="18" charset="0"/>
                </a:rPr>
                <a:t>60</a:t>
              </a:r>
            </a:p>
          </p:txBody>
        </p:sp>
        <p:sp>
          <p:nvSpPr>
            <p:cNvPr id="27668" name="Line 16"/>
            <p:cNvSpPr>
              <a:spLocks noChangeShapeType="1"/>
            </p:cNvSpPr>
            <p:nvPr/>
          </p:nvSpPr>
          <p:spPr bwMode="auto">
            <a:xfrm>
              <a:off x="5802734" y="4121778"/>
              <a:ext cx="0" cy="1663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Text Box 17"/>
            <p:cNvSpPr txBox="1">
              <a:spLocks noChangeArrowheads="1"/>
            </p:cNvSpPr>
            <p:nvPr/>
          </p:nvSpPr>
          <p:spPr bwMode="auto">
            <a:xfrm>
              <a:off x="4910140" y="1738314"/>
              <a:ext cx="1363672" cy="417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eaLnBrk="0" hangingPunct="0">
                <a:defRPr/>
              </a:pPr>
              <a:r>
                <a:rPr lang="en-US" sz="3200" b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TUA</a:t>
              </a:r>
            </a:p>
          </p:txBody>
        </p:sp>
        <p:sp>
          <p:nvSpPr>
            <p:cNvPr id="27670" name="Text Box 18"/>
            <p:cNvSpPr txBox="1">
              <a:spLocks noChangeArrowheads="1"/>
            </p:cNvSpPr>
            <p:nvPr/>
          </p:nvSpPr>
          <p:spPr bwMode="auto">
            <a:xfrm>
              <a:off x="2857488" y="4143380"/>
              <a:ext cx="910581" cy="500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id-ID" sz="3200" b="1">
                  <a:solidFill>
                    <a:srgbClr val="CC0000"/>
                  </a:solidFill>
                  <a:latin typeface="Times New Roman" pitchFamily="18" charset="0"/>
                </a:rPr>
                <a:t>45</a:t>
              </a:r>
              <a:endParaRPr lang="en-US" sz="3200" b="1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7671" name="AutoShape 19"/>
            <p:cNvSpPr>
              <a:spLocks noChangeArrowheads="1"/>
            </p:cNvSpPr>
            <p:nvPr/>
          </p:nvSpPr>
          <p:spPr bwMode="auto">
            <a:xfrm>
              <a:off x="3214679" y="3000372"/>
              <a:ext cx="214313" cy="1220581"/>
            </a:xfrm>
            <a:prstGeom prst="upArrow">
              <a:avLst>
                <a:gd name="adj1" fmla="val 50000"/>
                <a:gd name="adj2" fmla="val 162343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7672" name="AutoShape 20"/>
            <p:cNvSpPr>
              <a:spLocks noChangeArrowheads="1"/>
            </p:cNvSpPr>
            <p:nvPr/>
          </p:nvSpPr>
          <p:spPr bwMode="auto">
            <a:xfrm>
              <a:off x="1785919" y="3000372"/>
              <a:ext cx="1571635" cy="142876"/>
            </a:xfrm>
            <a:prstGeom prst="leftArrow">
              <a:avLst>
                <a:gd name="adj1" fmla="val 50000"/>
                <a:gd name="adj2" fmla="val 237213"/>
              </a:avLst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grpSp>
          <p:nvGrpSpPr>
            <p:cNvPr id="27673" name="Group 11"/>
            <p:cNvGrpSpPr>
              <a:grpSpLocks/>
            </p:cNvGrpSpPr>
            <p:nvPr/>
          </p:nvGrpSpPr>
          <p:grpSpPr bwMode="auto">
            <a:xfrm>
              <a:off x="1071538" y="2571744"/>
              <a:ext cx="796926" cy="595313"/>
              <a:chOff x="1884" y="1504"/>
              <a:chExt cx="502" cy="375"/>
            </a:xfrm>
          </p:grpSpPr>
          <p:sp>
            <p:nvSpPr>
              <p:cNvPr id="27674" name="Oval 12"/>
              <p:cNvSpPr>
                <a:spLocks noChangeArrowheads="1"/>
              </p:cNvSpPr>
              <p:nvPr/>
            </p:nvSpPr>
            <p:spPr bwMode="auto">
              <a:xfrm>
                <a:off x="1911" y="1504"/>
                <a:ext cx="475" cy="375"/>
              </a:xfrm>
              <a:prstGeom prst="ellipse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7675" name="Text Box 23"/>
              <p:cNvSpPr txBox="1">
                <a:spLocks noChangeArrowheads="1"/>
              </p:cNvSpPr>
              <p:nvPr/>
            </p:nvSpPr>
            <p:spPr bwMode="auto">
              <a:xfrm>
                <a:off x="1884" y="1517"/>
                <a:ext cx="499" cy="3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US" sz="2800" b="1">
                    <a:solidFill>
                      <a:srgbClr val="CC0000"/>
                    </a:solidFill>
                    <a:latin typeface="Times New Roman" pitchFamily="18" charset="0"/>
                  </a:rPr>
                  <a:t>0,6</a:t>
                </a:r>
              </a:p>
            </p:txBody>
          </p:sp>
        </p:grpSp>
      </p:grpSp>
      <p:sp>
        <p:nvSpPr>
          <p:cNvPr id="29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FUNGSI KEANGGOTAAN</a:t>
            </a:r>
          </a:p>
          <a:p>
            <a:r>
              <a:rPr lang="en-US" sz="2800" dirty="0" smtClean="0"/>
              <a:t>(Membership Function)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2164394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786312"/>
          </a:xfrm>
        </p:spPr>
        <p:txBody>
          <a:bodyPr/>
          <a:lstStyle/>
          <a:p>
            <a:pPr marL="742950" indent="-742950" eaLnBrk="1" hangingPunct="1">
              <a:buFont typeface="Arial" charset="0"/>
              <a:buNone/>
              <a:defRPr/>
            </a:pP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  <a:t>Contoh </a:t>
            </a:r>
            <a:r>
              <a:rPr lang="en-A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  <a:t>Linier </a:t>
            </a:r>
            <a:r>
              <a:rPr lang="en-AU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  <a:t>Turun</a:t>
            </a:r>
            <a:endParaRPr lang="en-AU" dirty="0" smtClean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marL="742950" indent="-742950" eaLnBrk="1" hangingPunct="1">
              <a:buFont typeface="Arial" charset="0"/>
              <a:buNone/>
              <a:defRPr/>
            </a:pP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  <a:sym typeface="Symbol"/>
              </a:rPr>
              <a:t></a:t>
            </a:r>
            <a:r>
              <a:rPr lang="id-ID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  <a:sym typeface="Symbol"/>
              </a:rPr>
              <a:t>umur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  <a:sym typeface="Symbol"/>
              </a:rPr>
              <a:t>[50] = (60-50)/(60-35)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marL="742950" indent="-742950" eaLnBrk="1" hangingPunct="1">
              <a:buFont typeface="Arial" charset="0"/>
              <a:buNone/>
              <a:defRPr/>
            </a:pP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  <a:t> 			  = 0,3</a:t>
            </a:r>
            <a:endParaRPr lang="en-AU" dirty="0" smtClean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AU" dirty="0" smtClean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20"/>
          <p:cNvGraphicFramePr>
            <a:graphicFrameLocks noChangeAspect="1"/>
          </p:cNvGraphicFramePr>
          <p:nvPr/>
        </p:nvGraphicFramePr>
        <p:xfrm>
          <a:off x="833438" y="2143125"/>
          <a:ext cx="6997700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2158920" imgH="761760" progId="Equation.3">
                  <p:embed/>
                </p:oleObj>
              </mc:Choice>
              <mc:Fallback>
                <p:oleObj name="Equation" r:id="rId3" imgW="215892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2143125"/>
                        <a:ext cx="6997700" cy="214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FUNGSI KEANGGOTAAN</a:t>
            </a:r>
          </a:p>
          <a:p>
            <a:r>
              <a:rPr lang="en-US" sz="2800" dirty="0" smtClean="0"/>
              <a:t>(Membership Function)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6906133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859337"/>
          </a:xfrm>
        </p:spPr>
        <p:txBody>
          <a:bodyPr/>
          <a:lstStyle/>
          <a:p>
            <a:pPr marL="742950" indent="-742950" eaLnBrk="1" hangingPunct="1">
              <a:buFont typeface="Arial" charset="0"/>
              <a:buNone/>
              <a:defRPr/>
            </a:pPr>
            <a:r>
              <a:rPr lang="en-AU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Calibri" pitchFamily="34" charset="0"/>
              </a:rPr>
              <a:t>3. 	</a:t>
            </a:r>
            <a:r>
              <a:rPr lang="id-ID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Calibri" pitchFamily="34" charset="0"/>
              </a:rPr>
              <a:t>Representasi </a:t>
            </a:r>
            <a:r>
              <a:rPr lang="en-AU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Calibri" pitchFamily="34" charset="0"/>
              </a:rPr>
              <a:t>Kurva</a:t>
            </a:r>
            <a:r>
              <a:rPr lang="en-AU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Calibri" pitchFamily="34" charset="0"/>
              </a:rPr>
              <a:t> </a:t>
            </a:r>
            <a:r>
              <a:rPr lang="en-AU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Calibri" pitchFamily="34" charset="0"/>
              </a:rPr>
              <a:t>Segitiga</a:t>
            </a:r>
            <a:endParaRPr lang="en-AU" sz="4000" dirty="0" smtClean="0">
              <a:effectLst>
                <a:outerShdw blurRad="38100" dist="38100" dir="2700000" algn="tl">
                  <a:srgbClr val="C0C0C0"/>
                </a:outerShdw>
              </a:effectLst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AU" sz="4000" dirty="0" smtClean="0">
              <a:effectLst>
                <a:outerShdw blurRad="38100" dist="38100" dir="2700000" algn="tl">
                  <a:srgbClr val="C0C0C0"/>
                </a:outerShdw>
              </a:effectLst>
              <a:cs typeface="Calibri" pitchFamily="34" charset="0"/>
            </a:endParaRPr>
          </a:p>
        </p:txBody>
      </p:sp>
      <p:grpSp>
        <p:nvGrpSpPr>
          <p:cNvPr id="5127" name="Group 12"/>
          <p:cNvGrpSpPr>
            <a:grpSpLocks/>
          </p:cNvGrpSpPr>
          <p:nvPr/>
        </p:nvGrpSpPr>
        <p:grpSpPr bwMode="auto">
          <a:xfrm>
            <a:off x="1285875" y="2857500"/>
            <a:ext cx="6357938" cy="2143125"/>
            <a:chOff x="1714480" y="4572008"/>
            <a:chExt cx="6357982" cy="2143140"/>
          </a:xfrm>
        </p:grpSpPr>
        <p:sp>
          <p:nvSpPr>
            <p:cNvPr id="5129" name="Rectangle 24"/>
            <p:cNvSpPr>
              <a:spLocks noChangeArrowheads="1"/>
            </p:cNvSpPr>
            <p:nvPr/>
          </p:nvSpPr>
          <p:spPr bwMode="auto">
            <a:xfrm>
              <a:off x="1714480" y="4572008"/>
              <a:ext cx="6357982" cy="214314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5122" name="Object 25"/>
            <p:cNvGraphicFramePr>
              <a:graphicFrameLocks noChangeAspect="1"/>
            </p:cNvGraphicFramePr>
            <p:nvPr/>
          </p:nvGraphicFramePr>
          <p:xfrm>
            <a:off x="1714480" y="4714894"/>
            <a:ext cx="6286544" cy="1928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4" name="Equation" r:id="rId3" imgW="2920680" imgH="711000" progId="Equation.3">
                    <p:embed/>
                  </p:oleObj>
                </mc:Choice>
                <mc:Fallback>
                  <p:oleObj name="Equation" r:id="rId3" imgW="292068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4480" y="4714894"/>
                          <a:ext cx="6286544" cy="19288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FUNGSI KEANGGOTAAN</a:t>
            </a:r>
          </a:p>
          <a:p>
            <a:r>
              <a:rPr lang="en-US" sz="2800" dirty="0" smtClean="0"/>
              <a:t>(Membership Function)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0615698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/>
          <a:lstStyle/>
          <a:p>
            <a:pPr marL="742950" indent="-742950" eaLnBrk="1" hangingPunct="1">
              <a:buFont typeface="Arial" charset="0"/>
              <a:buNone/>
              <a:defRPr/>
            </a:pP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  <a:t>Contoh </a:t>
            </a:r>
            <a:r>
              <a:rPr lang="en-AU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  <a:t>Kurva</a:t>
            </a:r>
            <a:r>
              <a:rPr lang="en-A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  <a:t> </a:t>
            </a:r>
            <a:r>
              <a:rPr lang="en-AU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  <a:t>Segitiga</a:t>
            </a:r>
            <a:endParaRPr lang="en-AU" dirty="0" smtClean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marL="742950" indent="-742950" eaLnBrk="1" hangingPunct="1">
              <a:buFont typeface="Arial" charset="0"/>
              <a:buNone/>
              <a:defRPr/>
            </a:pPr>
            <a:endParaRPr lang="en-AU" dirty="0" smtClean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AU" dirty="0" smtClean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28678" name="Rectangle 20"/>
          <p:cNvSpPr>
            <a:spLocks noChangeArrowheads="1"/>
          </p:cNvSpPr>
          <p:nvPr/>
        </p:nvSpPr>
        <p:spPr bwMode="auto">
          <a:xfrm>
            <a:off x="627063" y="2014757"/>
            <a:ext cx="7731125" cy="36353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679" name="Line 5"/>
          <p:cNvSpPr>
            <a:spLocks noChangeShapeType="1"/>
          </p:cNvSpPr>
          <p:nvPr/>
        </p:nvSpPr>
        <p:spPr bwMode="auto">
          <a:xfrm>
            <a:off x="2273300" y="4641850"/>
            <a:ext cx="54292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6"/>
          <p:cNvSpPr>
            <a:spLocks noChangeShapeType="1"/>
          </p:cNvSpPr>
          <p:nvPr/>
        </p:nvSpPr>
        <p:spPr bwMode="auto">
          <a:xfrm flipV="1">
            <a:off x="2273300" y="2263775"/>
            <a:ext cx="0" cy="23606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7"/>
          <p:cNvSpPr>
            <a:spLocks noChangeShapeType="1"/>
          </p:cNvSpPr>
          <p:nvPr/>
        </p:nvSpPr>
        <p:spPr bwMode="auto">
          <a:xfrm>
            <a:off x="4252913" y="2428875"/>
            <a:ext cx="0" cy="2233613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8"/>
          <p:cNvSpPr>
            <a:spLocks noChangeShapeType="1"/>
          </p:cNvSpPr>
          <p:nvPr/>
        </p:nvSpPr>
        <p:spPr bwMode="auto">
          <a:xfrm flipH="1">
            <a:off x="2273300" y="2395538"/>
            <a:ext cx="196215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Text Box 9"/>
          <p:cNvSpPr txBox="1">
            <a:spLocks noChangeArrowheads="1"/>
          </p:cNvSpPr>
          <p:nvPr/>
        </p:nvSpPr>
        <p:spPr bwMode="auto">
          <a:xfrm>
            <a:off x="1746250" y="2227263"/>
            <a:ext cx="757238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8684" name="Text Box 10"/>
          <p:cNvSpPr txBox="1">
            <a:spLocks noChangeArrowheads="1"/>
          </p:cNvSpPr>
          <p:nvPr/>
        </p:nvSpPr>
        <p:spPr bwMode="auto">
          <a:xfrm>
            <a:off x="1820863" y="4502150"/>
            <a:ext cx="585787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000" b="1">
                <a:solidFill>
                  <a:schemeClr val="accent2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8685" name="Text Box 11"/>
          <p:cNvSpPr txBox="1">
            <a:spLocks noChangeArrowheads="1"/>
          </p:cNvSpPr>
          <p:nvPr/>
        </p:nvSpPr>
        <p:spPr bwMode="auto">
          <a:xfrm>
            <a:off x="1116013" y="3211513"/>
            <a:ext cx="11938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1">
                <a:solidFill>
                  <a:schemeClr val="accent2"/>
                </a:solidFill>
                <a:latin typeface="Symbol" pitchFamily="18" charset="2"/>
              </a:rPr>
              <a:t>m[</a:t>
            </a:r>
            <a:r>
              <a:rPr lang="en-US" sz="2400" b="1">
                <a:solidFill>
                  <a:schemeClr val="accent2"/>
                </a:solidFill>
                <a:latin typeface="Courier New" pitchFamily="49" charset="0"/>
              </a:rPr>
              <a:t>x]</a:t>
            </a:r>
          </a:p>
        </p:txBody>
      </p:sp>
      <p:sp>
        <p:nvSpPr>
          <p:cNvPr id="28686" name="Text Box 12"/>
          <p:cNvSpPr txBox="1">
            <a:spLocks noChangeArrowheads="1"/>
          </p:cNvSpPr>
          <p:nvPr/>
        </p:nvSpPr>
        <p:spPr bwMode="auto">
          <a:xfrm>
            <a:off x="2573338" y="4630738"/>
            <a:ext cx="9175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  </a:t>
            </a:r>
            <a:r>
              <a:rPr lang="en-US" sz="2800">
                <a:solidFill>
                  <a:srgbClr val="333399"/>
                </a:solidFill>
                <a:latin typeface="Times New Roman" pitchFamily="18" charset="0"/>
              </a:rPr>
              <a:t>35</a:t>
            </a:r>
            <a:endParaRPr lang="en-US" sz="2800">
              <a:solidFill>
                <a:srgbClr val="333399"/>
              </a:solidFill>
              <a:latin typeface="Courier New" pitchFamily="49" charset="0"/>
            </a:endParaRPr>
          </a:p>
        </p:txBody>
      </p:sp>
      <p:sp>
        <p:nvSpPr>
          <p:cNvPr id="28687" name="Text Box 13"/>
          <p:cNvSpPr txBox="1">
            <a:spLocks noChangeArrowheads="1"/>
          </p:cNvSpPr>
          <p:nvPr/>
        </p:nvSpPr>
        <p:spPr bwMode="auto">
          <a:xfrm>
            <a:off x="3886200" y="4619625"/>
            <a:ext cx="9175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  </a:t>
            </a:r>
            <a:r>
              <a:rPr lang="en-US" sz="2800">
                <a:solidFill>
                  <a:srgbClr val="333399"/>
                </a:solidFill>
                <a:latin typeface="Times New Roman" pitchFamily="18" charset="0"/>
              </a:rPr>
              <a:t>45</a:t>
            </a:r>
            <a:endParaRPr lang="en-US" sz="2800">
              <a:solidFill>
                <a:srgbClr val="333399"/>
              </a:solidFill>
              <a:latin typeface="Courier New" pitchFamily="49" charset="0"/>
            </a:endParaRPr>
          </a:p>
        </p:txBody>
      </p:sp>
      <p:sp>
        <p:nvSpPr>
          <p:cNvPr id="28688" name="Text Box 14"/>
          <p:cNvSpPr txBox="1">
            <a:spLocks noChangeArrowheads="1"/>
          </p:cNvSpPr>
          <p:nvPr/>
        </p:nvSpPr>
        <p:spPr bwMode="auto">
          <a:xfrm>
            <a:off x="6388100" y="4619625"/>
            <a:ext cx="9175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solidFill>
                  <a:schemeClr val="accent2"/>
                </a:solidFill>
                <a:latin typeface="Times New Roman" pitchFamily="18" charset="0"/>
              </a:rPr>
              <a:t>  </a:t>
            </a:r>
            <a:r>
              <a:rPr lang="en-US" sz="2800">
                <a:solidFill>
                  <a:srgbClr val="333399"/>
                </a:solidFill>
                <a:latin typeface="Times New Roman" pitchFamily="18" charset="0"/>
              </a:rPr>
              <a:t>65</a:t>
            </a:r>
            <a:endParaRPr lang="en-US" sz="2800">
              <a:solidFill>
                <a:srgbClr val="333399"/>
              </a:solidFill>
              <a:latin typeface="Courier New" pitchFamily="49" charset="0"/>
            </a:endParaRPr>
          </a:p>
        </p:txBody>
      </p:sp>
      <p:sp>
        <p:nvSpPr>
          <p:cNvPr id="28689" name="Line 15"/>
          <p:cNvSpPr>
            <a:spLocks noChangeShapeType="1"/>
          </p:cNvSpPr>
          <p:nvPr/>
        </p:nvSpPr>
        <p:spPr bwMode="auto">
          <a:xfrm flipH="1">
            <a:off x="2952750" y="2389188"/>
            <a:ext cx="1270000" cy="2230437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90" name="Line 16"/>
          <p:cNvSpPr>
            <a:spLocks noChangeShapeType="1"/>
          </p:cNvSpPr>
          <p:nvPr/>
        </p:nvSpPr>
        <p:spPr bwMode="auto">
          <a:xfrm>
            <a:off x="4241800" y="2389188"/>
            <a:ext cx="2519363" cy="2247900"/>
          </a:xfrm>
          <a:prstGeom prst="line">
            <a:avLst/>
          </a:prstGeom>
          <a:noFill/>
          <a:ln w="381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691" name="Text Box 17"/>
          <p:cNvSpPr txBox="1">
            <a:spLocks noChangeArrowheads="1"/>
          </p:cNvSpPr>
          <p:nvPr/>
        </p:nvSpPr>
        <p:spPr bwMode="auto">
          <a:xfrm>
            <a:off x="3084513" y="2017713"/>
            <a:ext cx="2484437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400" b="1" dirty="0">
                <a:solidFill>
                  <a:srgbClr val="0033CC"/>
                </a:solidFill>
                <a:latin typeface="Times New Roman" pitchFamily="18" charset="0"/>
              </a:rPr>
              <a:t>PAROBAYA</a:t>
            </a:r>
            <a:endParaRPr lang="en-US" sz="2400" b="1" dirty="0">
              <a:solidFill>
                <a:srgbClr val="0033CC"/>
              </a:solidFill>
              <a:latin typeface="Courier New" pitchFamily="49" charset="0"/>
            </a:endParaRPr>
          </a:p>
        </p:txBody>
      </p:sp>
      <p:sp>
        <p:nvSpPr>
          <p:cNvPr id="28692" name="Text Box 18"/>
          <p:cNvSpPr txBox="1">
            <a:spLocks noChangeArrowheads="1"/>
          </p:cNvSpPr>
          <p:nvPr/>
        </p:nvSpPr>
        <p:spPr bwMode="auto">
          <a:xfrm>
            <a:off x="3487738" y="5027613"/>
            <a:ext cx="226695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800">
                <a:solidFill>
                  <a:schemeClr val="accent2"/>
                </a:solidFill>
                <a:latin typeface="Times New Roman" pitchFamily="18" charset="0"/>
              </a:rPr>
              <a:t>Umur (th)</a:t>
            </a:r>
          </a:p>
        </p:txBody>
      </p:sp>
      <p:sp>
        <p:nvSpPr>
          <p:cNvPr id="28693" name="Text Box 19"/>
          <p:cNvSpPr txBox="1">
            <a:spLocks noChangeArrowheads="1"/>
          </p:cNvSpPr>
          <p:nvPr/>
        </p:nvSpPr>
        <p:spPr bwMode="auto">
          <a:xfrm>
            <a:off x="3065463" y="4619625"/>
            <a:ext cx="91757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solidFill>
                  <a:srgbClr val="FFCCFF"/>
                </a:solidFill>
                <a:latin typeface="Times New Roman" pitchFamily="18" charset="0"/>
              </a:rPr>
              <a:t>  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</a:rPr>
              <a:t>38</a:t>
            </a:r>
            <a:endParaRPr lang="en-US" sz="2800" b="1">
              <a:solidFill>
                <a:srgbClr val="FF3300"/>
              </a:solidFill>
              <a:latin typeface="Courier New" pitchFamily="49" charset="0"/>
            </a:endParaRPr>
          </a:p>
        </p:txBody>
      </p:sp>
      <p:sp>
        <p:nvSpPr>
          <p:cNvPr id="28694" name="Text Box 20"/>
          <p:cNvSpPr txBox="1">
            <a:spLocks noChangeArrowheads="1"/>
          </p:cNvSpPr>
          <p:nvPr/>
        </p:nvSpPr>
        <p:spPr bwMode="auto">
          <a:xfrm>
            <a:off x="4583113" y="4606925"/>
            <a:ext cx="91757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solidFill>
                  <a:srgbClr val="FFCCFF"/>
                </a:solidFill>
                <a:latin typeface="Times New Roman" pitchFamily="18" charset="0"/>
              </a:rPr>
              <a:t>  </a:t>
            </a:r>
            <a:r>
              <a:rPr lang="en-US" sz="2800" b="1">
                <a:solidFill>
                  <a:srgbClr val="FF3300"/>
                </a:solidFill>
                <a:latin typeface="Times New Roman" pitchFamily="18" charset="0"/>
              </a:rPr>
              <a:t>50</a:t>
            </a:r>
            <a:endParaRPr lang="en-US" sz="2800" b="1">
              <a:solidFill>
                <a:srgbClr val="FF3300"/>
              </a:solidFill>
              <a:latin typeface="Courier New" pitchFamily="49" charset="0"/>
            </a:endParaRPr>
          </a:p>
        </p:txBody>
      </p:sp>
      <p:sp>
        <p:nvSpPr>
          <p:cNvPr id="28695" name="AutoShape 21"/>
          <p:cNvSpPr>
            <a:spLocks noChangeArrowheads="1"/>
          </p:cNvSpPr>
          <p:nvPr/>
        </p:nvSpPr>
        <p:spPr bwMode="auto">
          <a:xfrm>
            <a:off x="3357563" y="3786188"/>
            <a:ext cx="190500" cy="822325"/>
          </a:xfrm>
          <a:prstGeom prst="upArrow">
            <a:avLst>
              <a:gd name="adj1" fmla="val 50000"/>
              <a:gd name="adj2" fmla="val 122525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696" name="AutoShape 22"/>
          <p:cNvSpPr>
            <a:spLocks noChangeArrowheads="1"/>
          </p:cNvSpPr>
          <p:nvPr/>
        </p:nvSpPr>
        <p:spPr bwMode="auto">
          <a:xfrm>
            <a:off x="2286000" y="3714750"/>
            <a:ext cx="1104900" cy="201613"/>
          </a:xfrm>
          <a:prstGeom prst="leftArrow">
            <a:avLst>
              <a:gd name="adj1" fmla="val 50000"/>
              <a:gd name="adj2" fmla="val 120668"/>
            </a:avLst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697" name="AutoShape 23"/>
          <p:cNvSpPr>
            <a:spLocks noChangeArrowheads="1"/>
          </p:cNvSpPr>
          <p:nvPr/>
        </p:nvSpPr>
        <p:spPr bwMode="auto">
          <a:xfrm>
            <a:off x="4857750" y="3071813"/>
            <a:ext cx="214313" cy="1568450"/>
          </a:xfrm>
          <a:prstGeom prst="upArrow">
            <a:avLst>
              <a:gd name="adj1" fmla="val 50000"/>
              <a:gd name="adj2" fmla="val 18211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698" name="AutoShape 24"/>
          <p:cNvSpPr>
            <a:spLocks noChangeArrowheads="1"/>
          </p:cNvSpPr>
          <p:nvPr/>
        </p:nvSpPr>
        <p:spPr bwMode="auto">
          <a:xfrm>
            <a:off x="2286000" y="2928938"/>
            <a:ext cx="2667000" cy="201612"/>
          </a:xfrm>
          <a:prstGeom prst="leftArrow">
            <a:avLst>
              <a:gd name="adj1" fmla="val 50000"/>
              <a:gd name="adj2" fmla="val 291269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grpSp>
        <p:nvGrpSpPr>
          <p:cNvPr id="28699" name="Group 14"/>
          <p:cNvGrpSpPr>
            <a:grpSpLocks/>
          </p:cNvGrpSpPr>
          <p:nvPr/>
        </p:nvGrpSpPr>
        <p:grpSpPr bwMode="auto">
          <a:xfrm>
            <a:off x="1357313" y="3571875"/>
            <a:ext cx="936625" cy="520700"/>
            <a:chOff x="952" y="1848"/>
            <a:chExt cx="590" cy="372"/>
          </a:xfrm>
        </p:grpSpPr>
        <p:sp>
          <p:nvSpPr>
            <p:cNvPr id="28704" name="Oval 18"/>
            <p:cNvSpPr>
              <a:spLocks noChangeArrowheads="1"/>
            </p:cNvSpPr>
            <p:nvPr/>
          </p:nvSpPr>
          <p:spPr bwMode="auto">
            <a:xfrm>
              <a:off x="960" y="1848"/>
              <a:ext cx="576" cy="372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8705" name="Text Box 27"/>
            <p:cNvSpPr txBox="1">
              <a:spLocks noChangeArrowheads="1"/>
            </p:cNvSpPr>
            <p:nvPr/>
          </p:nvSpPr>
          <p:spPr bwMode="auto">
            <a:xfrm>
              <a:off x="952" y="1875"/>
              <a:ext cx="59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800" b="1">
                  <a:solidFill>
                    <a:srgbClr val="FF3300"/>
                  </a:solidFill>
                  <a:latin typeface="Times New Roman" pitchFamily="18" charset="0"/>
                </a:rPr>
                <a:t>0,3</a:t>
              </a:r>
              <a:endParaRPr lang="en-US" sz="2800" b="1">
                <a:solidFill>
                  <a:srgbClr val="FF3300"/>
                </a:solidFill>
                <a:latin typeface="Courier New" pitchFamily="49" charset="0"/>
              </a:endParaRPr>
            </a:p>
          </p:txBody>
        </p:sp>
      </p:grpSp>
      <p:grpSp>
        <p:nvGrpSpPr>
          <p:cNvPr id="28700" name="Group 15"/>
          <p:cNvGrpSpPr>
            <a:grpSpLocks/>
          </p:cNvGrpSpPr>
          <p:nvPr/>
        </p:nvGrpSpPr>
        <p:grpSpPr bwMode="auto">
          <a:xfrm>
            <a:off x="1357313" y="2643188"/>
            <a:ext cx="936625" cy="520700"/>
            <a:chOff x="932" y="1132"/>
            <a:chExt cx="590" cy="372"/>
          </a:xfrm>
        </p:grpSpPr>
        <p:sp>
          <p:nvSpPr>
            <p:cNvPr id="28702" name="Oval 16"/>
            <p:cNvSpPr>
              <a:spLocks noChangeArrowheads="1"/>
            </p:cNvSpPr>
            <p:nvPr/>
          </p:nvSpPr>
          <p:spPr bwMode="auto">
            <a:xfrm>
              <a:off x="940" y="1132"/>
              <a:ext cx="576" cy="372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8703" name="Text Box 30"/>
            <p:cNvSpPr txBox="1">
              <a:spLocks noChangeArrowheads="1"/>
            </p:cNvSpPr>
            <p:nvPr/>
          </p:nvSpPr>
          <p:spPr bwMode="auto">
            <a:xfrm>
              <a:off x="932" y="1159"/>
              <a:ext cx="590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2800" b="1">
                  <a:solidFill>
                    <a:srgbClr val="FF3300"/>
                  </a:solidFill>
                  <a:latin typeface="Times New Roman" pitchFamily="18" charset="0"/>
                </a:rPr>
                <a:t>0,7</a:t>
              </a:r>
              <a:endParaRPr lang="en-US" sz="2800" b="1">
                <a:solidFill>
                  <a:srgbClr val="FF3300"/>
                </a:solidFill>
                <a:latin typeface="Courier New" pitchFamily="49" charset="0"/>
              </a:endParaRPr>
            </a:p>
          </p:txBody>
        </p:sp>
      </p:grpSp>
      <p:sp>
        <p:nvSpPr>
          <p:cNvPr id="3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FUNGSI KEANGGOTAAN</a:t>
            </a:r>
          </a:p>
          <a:p>
            <a:r>
              <a:rPr lang="en-US" sz="2800" dirty="0" smtClean="0"/>
              <a:t>(Membership Function)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9744330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16599"/>
          </a:xfrm>
        </p:spPr>
        <p:txBody>
          <a:bodyPr/>
          <a:lstStyle/>
          <a:p>
            <a:pPr marL="742950" indent="-742950" eaLnBrk="1" hangingPunct="1">
              <a:buFont typeface="Arial" charset="0"/>
              <a:buNone/>
              <a:defRPr/>
            </a:pPr>
            <a:r>
              <a:rPr lang="id-ID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Contoh </a:t>
            </a:r>
            <a:r>
              <a:rPr lang="en-AU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Kurva</a:t>
            </a:r>
            <a:r>
              <a:rPr lang="en-AU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AU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Segitiga</a:t>
            </a:r>
            <a:r>
              <a:rPr lang="en-AU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A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(</a:t>
            </a:r>
            <a:r>
              <a:rPr lang="en-AU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silahkan</a:t>
            </a:r>
            <a:r>
              <a:rPr lang="en-A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AU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anda</a:t>
            </a:r>
            <a:r>
              <a:rPr lang="en-A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n-AU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koreksi</a:t>
            </a:r>
            <a:r>
              <a:rPr lang="en-A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)</a:t>
            </a:r>
            <a:endParaRPr lang="id-ID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Times New Roman" pitchFamily="18" charset="0"/>
            </a:endParaRPr>
          </a:p>
          <a:p>
            <a:pPr marL="742950" indent="-742950" eaLnBrk="1" hangingPunct="1">
              <a:buFont typeface="Arial" charset="0"/>
              <a:buNone/>
              <a:defRPr/>
            </a:pPr>
            <a:endParaRPr lang="id-ID" sz="4000" dirty="0" smtClean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Times New Roman" pitchFamily="18" charset="0"/>
            </a:endParaRPr>
          </a:p>
          <a:p>
            <a:pPr marL="742950" indent="-742950" eaLnBrk="1" hangingPunct="1">
              <a:buFont typeface="Arial" charset="0"/>
              <a:buNone/>
              <a:defRPr/>
            </a:pPr>
            <a:endParaRPr lang="id-ID" sz="4000" dirty="0" smtClean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Times New Roman" pitchFamily="18" charset="0"/>
            </a:endParaRPr>
          </a:p>
          <a:p>
            <a:pPr marL="742950" indent="-742950" eaLnBrk="1" hangingPunct="1">
              <a:buFont typeface="Arial" charset="0"/>
              <a:buNone/>
              <a:defRPr/>
            </a:pPr>
            <a:endParaRPr lang="id-ID" sz="4000" dirty="0" smtClean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Times New Roman" pitchFamily="18" charset="0"/>
            </a:endParaRPr>
          </a:p>
          <a:p>
            <a:pPr marL="742950" indent="-742950" eaLnBrk="1" hangingPunct="1">
              <a:buFont typeface="Arial" charset="0"/>
              <a:buNone/>
              <a:defRPr/>
            </a:pPr>
            <a:endParaRPr lang="id-ID" sz="4000" dirty="0" smtClean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Times New Roman" pitchFamily="18" charset="0"/>
            </a:endParaRPr>
          </a:p>
          <a:p>
            <a:pPr marL="742950" indent="-742950" eaLnBrk="1" hangingPunct="1">
              <a:buFont typeface="Arial" charset="0"/>
              <a:buNone/>
              <a:defRPr/>
            </a:pPr>
            <a:r>
              <a:rPr lang="id-ID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Berapakah </a:t>
            </a:r>
            <a:r>
              <a:rPr lang="id-ID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  <a:sym typeface="Symbol"/>
              </a:rPr>
              <a:t>[38] dan </a:t>
            </a:r>
            <a:r>
              <a:rPr lang="id-ID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Symbol"/>
              </a:rPr>
              <a:t></a:t>
            </a:r>
            <a:r>
              <a:rPr lang="id-ID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  <a:sym typeface="Symbol"/>
              </a:rPr>
              <a:t>[50] ?</a:t>
            </a:r>
            <a:endParaRPr lang="en-AU" sz="4000" dirty="0" smtClean="0"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Times New Roman" pitchFamily="18" charset="0"/>
            </a:endParaRPr>
          </a:p>
        </p:txBody>
      </p:sp>
      <p:grpSp>
        <p:nvGrpSpPr>
          <p:cNvPr id="6151" name="Group 12"/>
          <p:cNvGrpSpPr>
            <a:grpSpLocks/>
          </p:cNvGrpSpPr>
          <p:nvPr/>
        </p:nvGrpSpPr>
        <p:grpSpPr bwMode="auto">
          <a:xfrm>
            <a:off x="500063" y="2060848"/>
            <a:ext cx="7573962" cy="2143125"/>
            <a:chOff x="1714480" y="4572007"/>
            <a:chExt cx="7051400" cy="2143139"/>
          </a:xfrm>
        </p:grpSpPr>
        <p:sp>
          <p:nvSpPr>
            <p:cNvPr id="6153" name="Rectangle 24"/>
            <p:cNvSpPr>
              <a:spLocks noChangeArrowheads="1"/>
            </p:cNvSpPr>
            <p:nvPr/>
          </p:nvSpPr>
          <p:spPr bwMode="auto">
            <a:xfrm>
              <a:off x="1714480" y="4572007"/>
              <a:ext cx="7006755" cy="2143139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614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9418553"/>
                </p:ext>
              </p:extLst>
            </p:nvPr>
          </p:nvGraphicFramePr>
          <p:xfrm>
            <a:off x="1714480" y="4786333"/>
            <a:ext cx="7051400" cy="1928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8" name="Equation" r:id="rId3" imgW="3276360" imgH="711000" progId="Equation.3">
                    <p:embed/>
                  </p:oleObj>
                </mc:Choice>
                <mc:Fallback>
                  <p:oleObj name="Equation" r:id="rId3" imgW="3276360" imgH="71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4480" y="4786333"/>
                          <a:ext cx="7051400" cy="19288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FUNGSI KEANGGOTAAN</a:t>
            </a:r>
          </a:p>
          <a:p>
            <a:r>
              <a:rPr lang="en-US" sz="2800" dirty="0" smtClean="0"/>
              <a:t>(Membership Function)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6526585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786312"/>
          </a:xfrm>
        </p:spPr>
        <p:txBody>
          <a:bodyPr/>
          <a:lstStyle/>
          <a:p>
            <a:pPr marL="742950" indent="-742950" eaLnBrk="1" hangingPunct="1">
              <a:buFont typeface="Arial" charset="0"/>
              <a:buNone/>
              <a:defRPr/>
            </a:pPr>
            <a:r>
              <a:rPr kumimoji="1"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Calibri" pitchFamily="34" charset="0"/>
              </a:rPr>
              <a:t>4. </a:t>
            </a:r>
            <a:r>
              <a:rPr kumimoji="1" lang="en-US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Calibri" pitchFamily="34" charset="0"/>
              </a:rPr>
              <a:t>Kurva</a:t>
            </a:r>
            <a:r>
              <a:rPr kumimoji="1"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Calibri" pitchFamily="34" charset="0"/>
              </a:rPr>
              <a:t> </a:t>
            </a:r>
            <a:r>
              <a:rPr kumimoji="1" lang="en-US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Calibri" pitchFamily="34" charset="0"/>
              </a:rPr>
              <a:t>Trapesium</a:t>
            </a:r>
            <a:endParaRPr kumimoji="1" lang="en-US" sz="4000" dirty="0" smtClean="0">
              <a:effectLst>
                <a:outerShdw blurRad="38100" dist="38100" dir="2700000" algn="tl">
                  <a:srgbClr val="C0C0C0"/>
                </a:outerShdw>
              </a:effectLst>
              <a:cs typeface="Calibri" pitchFamily="34" charset="0"/>
            </a:endParaRPr>
          </a:p>
          <a:p>
            <a:pPr marL="742950" indent="-742950" eaLnBrk="1" hangingPunct="1">
              <a:buFont typeface="Arial" charset="0"/>
              <a:buNone/>
              <a:defRPr/>
            </a:pPr>
            <a:endParaRPr kumimoji="1" lang="en-US" sz="4000" dirty="0" smtClean="0">
              <a:effectLst>
                <a:outerShdw blurRad="38100" dist="38100" dir="2700000" algn="tl">
                  <a:srgbClr val="C0C0C0"/>
                </a:outerShdw>
              </a:effectLst>
              <a:cs typeface="Calibri" pitchFamily="34" charset="0"/>
            </a:endParaRPr>
          </a:p>
          <a:p>
            <a:pPr marL="742950" indent="-742950" eaLnBrk="1" hangingPunct="1">
              <a:buFont typeface="Arial" charset="0"/>
              <a:buNone/>
              <a:defRPr/>
            </a:pPr>
            <a:endParaRPr kumimoji="1" lang="en-US" sz="6000" dirty="0" smtClean="0">
              <a:effectLst>
                <a:outerShdw blurRad="38100" dist="38100" dir="2700000" algn="tl">
                  <a:srgbClr val="C0C0C0"/>
                </a:outerShdw>
              </a:effectLst>
              <a:cs typeface="Calibri" pitchFamily="34" charset="0"/>
            </a:endParaRPr>
          </a:p>
        </p:txBody>
      </p:sp>
      <p:grpSp>
        <p:nvGrpSpPr>
          <p:cNvPr id="29702" name="Group 12"/>
          <p:cNvGrpSpPr>
            <a:grpSpLocks/>
          </p:cNvGrpSpPr>
          <p:nvPr/>
        </p:nvGrpSpPr>
        <p:grpSpPr bwMode="auto">
          <a:xfrm>
            <a:off x="785813" y="2286000"/>
            <a:ext cx="6929437" cy="2143125"/>
            <a:chOff x="785813" y="2286000"/>
            <a:chExt cx="6929437" cy="2143125"/>
          </a:xfrm>
        </p:grpSpPr>
        <p:sp>
          <p:nvSpPr>
            <p:cNvPr id="29704" name="Rectangle 24"/>
            <p:cNvSpPr>
              <a:spLocks noChangeArrowheads="1"/>
            </p:cNvSpPr>
            <p:nvPr/>
          </p:nvSpPr>
          <p:spPr bwMode="auto">
            <a:xfrm>
              <a:off x="857250" y="2286000"/>
              <a:ext cx="6858000" cy="2143125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9705" name="TextBox 15"/>
            <p:cNvSpPr txBox="1">
              <a:spLocks noChangeArrowheads="1"/>
            </p:cNvSpPr>
            <p:nvPr/>
          </p:nvSpPr>
          <p:spPr bwMode="auto">
            <a:xfrm>
              <a:off x="857250" y="2357438"/>
              <a:ext cx="6786563" cy="1571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>
                  <a:latin typeface="Cambria" pitchFamily="18" charset="0"/>
                  <a:sym typeface="Symbol" pitchFamily="18" charset="2"/>
                </a:rPr>
                <a:t>	              0 ;                   	</a:t>
              </a:r>
              <a:r>
                <a:rPr lang="id-ID" sz="2400">
                  <a:latin typeface="Cambria" pitchFamily="18" charset="0"/>
                  <a:sym typeface="Symbol" pitchFamily="18" charset="2"/>
                </a:rPr>
                <a:t>	</a:t>
              </a:r>
              <a:r>
                <a:rPr lang="en-US" sz="2400">
                  <a:latin typeface="Cambria" pitchFamily="18" charset="0"/>
                  <a:sym typeface="Symbol" pitchFamily="18" charset="2"/>
                </a:rPr>
                <a:t>x ≤ a  atau x ≥ d</a:t>
              </a:r>
            </a:p>
            <a:p>
              <a:pPr eaLnBrk="1" hangingPunct="1"/>
              <a:r>
                <a:rPr lang="en-US" sz="2400">
                  <a:latin typeface="Cambria" pitchFamily="18" charset="0"/>
                  <a:sym typeface="Symbol" pitchFamily="18" charset="2"/>
                </a:rPr>
                <a:t>                            (x</a:t>
              </a:r>
              <a:r>
                <a:rPr lang="id-ID" sz="2400">
                  <a:latin typeface="Cambria" pitchFamily="18" charset="0"/>
                  <a:sym typeface="Symbol" pitchFamily="18" charset="2"/>
                </a:rPr>
                <a:t> </a:t>
              </a:r>
              <a:r>
                <a:rPr lang="en-US" sz="2400">
                  <a:latin typeface="Cambria" pitchFamily="18" charset="0"/>
                  <a:sym typeface="Symbol" pitchFamily="18" charset="2"/>
                </a:rPr>
                <a:t>-</a:t>
              </a:r>
              <a:r>
                <a:rPr lang="id-ID" sz="2400">
                  <a:latin typeface="Cambria" pitchFamily="18" charset="0"/>
                  <a:sym typeface="Symbol" pitchFamily="18" charset="2"/>
                </a:rPr>
                <a:t> </a:t>
              </a:r>
              <a:r>
                <a:rPr lang="en-US" sz="2400">
                  <a:latin typeface="Cambria" pitchFamily="18" charset="0"/>
                  <a:sym typeface="Symbol" pitchFamily="18" charset="2"/>
                </a:rPr>
                <a:t>a) / (b – a);  	a ≤ x ≤ </a:t>
              </a:r>
              <a:r>
                <a:rPr lang="id-ID" sz="2400">
                  <a:latin typeface="Cambria" pitchFamily="18" charset="0"/>
                  <a:sym typeface="Symbol" pitchFamily="18" charset="2"/>
                </a:rPr>
                <a:t>b</a:t>
              </a:r>
              <a:endParaRPr lang="en-US" sz="2400">
                <a:latin typeface="Cambria" pitchFamily="18" charset="0"/>
                <a:sym typeface="Symbol" pitchFamily="18" charset="2"/>
              </a:endParaRPr>
            </a:p>
            <a:p>
              <a:pPr eaLnBrk="1" hangingPunct="1"/>
              <a:r>
                <a:rPr lang="en-US" sz="2400">
                  <a:latin typeface="Cambria" pitchFamily="18" charset="0"/>
                  <a:sym typeface="Symbol" pitchFamily="18" charset="2"/>
                </a:rPr>
                <a:t>                            1 ;                   	</a:t>
              </a:r>
              <a:r>
                <a:rPr lang="id-ID" sz="2400">
                  <a:latin typeface="Cambria" pitchFamily="18" charset="0"/>
                  <a:sym typeface="Symbol" pitchFamily="18" charset="2"/>
                </a:rPr>
                <a:t>	</a:t>
              </a:r>
              <a:r>
                <a:rPr lang="en-US" sz="2400">
                  <a:latin typeface="Cambria" pitchFamily="18" charset="0"/>
                  <a:sym typeface="Symbol" pitchFamily="18" charset="2"/>
                </a:rPr>
                <a:t>b ≤ x ≤ c</a:t>
              </a:r>
            </a:p>
            <a:p>
              <a:pPr eaLnBrk="1" hangingPunct="1"/>
              <a:r>
                <a:rPr lang="en-US" sz="2400">
                  <a:latin typeface="Cambria" pitchFamily="18" charset="0"/>
                  <a:sym typeface="Symbol" pitchFamily="18" charset="2"/>
                </a:rPr>
                <a:t>	              (</a:t>
              </a:r>
              <a:r>
                <a:rPr lang="id-ID" sz="2400">
                  <a:latin typeface="Cambria" pitchFamily="18" charset="0"/>
                  <a:sym typeface="Symbol" pitchFamily="18" charset="2"/>
                </a:rPr>
                <a:t>d - </a:t>
              </a:r>
              <a:r>
                <a:rPr lang="en-US" sz="2400">
                  <a:latin typeface="Cambria" pitchFamily="18" charset="0"/>
                  <a:sym typeface="Symbol" pitchFamily="18" charset="2"/>
                </a:rPr>
                <a:t>x) / (</a:t>
              </a:r>
              <a:r>
                <a:rPr lang="id-ID" sz="2400">
                  <a:latin typeface="Cambria" pitchFamily="18" charset="0"/>
                  <a:sym typeface="Symbol" pitchFamily="18" charset="2"/>
                </a:rPr>
                <a:t>d</a:t>
              </a:r>
              <a:r>
                <a:rPr lang="en-US" sz="2400">
                  <a:latin typeface="Cambria" pitchFamily="18" charset="0"/>
                  <a:sym typeface="Symbol" pitchFamily="18" charset="2"/>
                </a:rPr>
                <a:t> – </a:t>
              </a:r>
              <a:r>
                <a:rPr lang="id-ID" sz="2400">
                  <a:latin typeface="Cambria" pitchFamily="18" charset="0"/>
                  <a:sym typeface="Symbol" pitchFamily="18" charset="2"/>
                </a:rPr>
                <a:t>c</a:t>
              </a:r>
              <a:r>
                <a:rPr lang="en-US" sz="2400">
                  <a:latin typeface="Cambria" pitchFamily="18" charset="0"/>
                  <a:sym typeface="Symbol" pitchFamily="18" charset="2"/>
                </a:rPr>
                <a:t>);  	c ≤ x ≤ d</a:t>
              </a:r>
              <a:endParaRPr lang="en-US" sz="2400">
                <a:latin typeface="Cambria" pitchFamily="18" charset="0"/>
              </a:endParaRPr>
            </a:p>
          </p:txBody>
        </p:sp>
        <p:sp>
          <p:nvSpPr>
            <p:cNvPr id="29706" name="TextBox 16"/>
            <p:cNvSpPr txBox="1">
              <a:spLocks noChangeArrowheads="1"/>
            </p:cNvSpPr>
            <p:nvPr/>
          </p:nvSpPr>
          <p:spPr bwMode="auto">
            <a:xfrm>
              <a:off x="785813" y="2916238"/>
              <a:ext cx="2143125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3200">
                  <a:latin typeface="Cambria" pitchFamily="18" charset="0"/>
                  <a:sym typeface="Symbol" pitchFamily="18" charset="2"/>
                </a:rPr>
                <a:t></a:t>
              </a:r>
              <a:r>
                <a:rPr lang="en-US" sz="2400">
                  <a:latin typeface="Cambria" pitchFamily="18" charset="0"/>
                  <a:sym typeface="Symbol" pitchFamily="18" charset="2"/>
                </a:rPr>
                <a:t>[x , a,b,c,d]=</a:t>
              </a:r>
              <a:endParaRPr lang="en-US" sz="2400"/>
            </a:p>
          </p:txBody>
        </p:sp>
        <p:sp>
          <p:nvSpPr>
            <p:cNvPr id="19" name="Left Brace 18"/>
            <p:cNvSpPr/>
            <p:nvPr/>
          </p:nvSpPr>
          <p:spPr>
            <a:xfrm>
              <a:off x="2500313" y="2500313"/>
              <a:ext cx="285750" cy="1500187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3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FUNGSI KEANGGOTAAN</a:t>
            </a:r>
          </a:p>
          <a:p>
            <a:r>
              <a:rPr lang="en-US" sz="2800" dirty="0" smtClean="0"/>
              <a:t>(Membership Function)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538994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Travesium</a:t>
            </a:r>
            <a:r>
              <a:rPr lang="en-US" dirty="0"/>
              <a:t> (</a:t>
            </a:r>
            <a:r>
              <a:rPr lang="en-US" dirty="0" err="1"/>
              <a:t>Tugas</a:t>
            </a:r>
            <a:r>
              <a:rPr lang="en-US" dirty="0"/>
              <a:t>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= 25</a:t>
            </a:r>
          </a:p>
          <a:p>
            <a:r>
              <a:rPr lang="en-US" dirty="0" smtClean="0"/>
              <a:t>b = 45</a:t>
            </a:r>
          </a:p>
          <a:p>
            <a:r>
              <a:rPr lang="en-US" smtClean="0"/>
              <a:t>c =55</a:t>
            </a:r>
            <a:endParaRPr lang="en-US" dirty="0" smtClean="0"/>
          </a:p>
          <a:p>
            <a:r>
              <a:rPr lang="en-US" dirty="0" smtClean="0"/>
              <a:t>d =70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id-ID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Berapakah </a:t>
            </a:r>
            <a:r>
              <a:rPr lang="id-ID" dirty="0">
                <a:effectLst>
                  <a:outerShdw blurRad="38100" dist="38100" dir="2700000" algn="tl">
                    <a:srgbClr val="C0C0C0"/>
                  </a:outerShdw>
                </a:effectLst>
                <a:sym typeface="Symbol"/>
              </a:rPr>
              <a:t>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/>
              </a:rPr>
              <a:t>[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/>
              </a:rPr>
              <a:t>42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/>
              </a:rPr>
              <a:t>]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/>
              </a:rPr>
              <a:t>, 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/>
              </a:rPr>
              <a:t></a:t>
            </a:r>
            <a:r>
              <a:rPr lang="id-ID" dirty="0">
                <a:effectLst>
                  <a:outerShdw blurRad="38100" dist="38100" dir="2700000" algn="tl">
                    <a:srgbClr val="C0C0C0"/>
                  </a:outerShdw>
                </a:effectLst>
                <a:sym typeface="Symbol"/>
              </a:rPr>
              <a:t>[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/>
              </a:rPr>
              <a:t>5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/>
              </a:rPr>
              <a:t>1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/>
              </a:rPr>
              <a:t>]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/>
              </a:rPr>
              <a:t>, dan </a:t>
            </a:r>
            <a:r>
              <a:rPr lang="id-ID" dirty="0">
                <a:effectLst>
                  <a:outerShdw blurRad="38100" dist="38100" dir="2700000" algn="tl">
                    <a:srgbClr val="C0C0C0"/>
                  </a:outerShdw>
                </a:effectLst>
                <a:sym typeface="Symbol"/>
              </a:rPr>
              <a:t>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/>
              </a:rPr>
              <a:t>[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/>
              </a:rPr>
              <a:t>63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/>
              </a:rPr>
              <a:t>]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/>
              </a:rPr>
              <a:t> 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/>
              </a:rPr>
              <a:t> </a:t>
            </a:r>
            <a:r>
              <a:rPr lang="id-ID" dirty="0">
                <a:effectLst>
                  <a:outerShdw blurRad="38100" dist="38100" dir="2700000" algn="tl">
                    <a:srgbClr val="C0C0C0"/>
                  </a:outerShdw>
                </a:effectLst>
                <a:sym typeface="Symbol"/>
              </a:rPr>
              <a:t>?</a:t>
            </a:r>
            <a:endParaRPr lang="en-A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Kode MK :TIF15427,  MK : Fuzzy Logic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67257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86960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aturan-aturan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Dibangun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koleksi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aturan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 IF - THEN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 marL="738188"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mesin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panas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THEN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putar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kipas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cepat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738188"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jarak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mobil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dekat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THEN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rem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kuat-kuat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738188"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permintaan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THEN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produksi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bertambah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SISTEM FUZZY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2610959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14875"/>
          </a:xfrm>
        </p:spPr>
        <p:txBody>
          <a:bodyPr/>
          <a:lstStyle/>
          <a:p>
            <a:pPr marL="742950" indent="-742950" eaLnBrk="1" hangingPunct="1">
              <a:buFont typeface="Arial" charset="0"/>
              <a:buAutoNum type="arabicPeriod" startAt="4"/>
              <a:defRPr/>
            </a:pPr>
            <a:r>
              <a:rPr kumimoji="1" lang="en-US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  <a:t>Kurva</a:t>
            </a:r>
            <a:r>
              <a:rPr kumimoji="1"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  <a:t>-</a:t>
            </a:r>
            <a:r>
              <a:rPr kumimoji="1" lang="en-US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  <a:t>phi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143000" y="2571750"/>
            <a:ext cx="5972175" cy="1679575"/>
            <a:chOff x="630" y="2790"/>
            <a:chExt cx="3762" cy="1058"/>
          </a:xfrm>
        </p:grpSpPr>
        <p:sp>
          <p:nvSpPr>
            <p:cNvPr id="7177" name="Rectangle 35"/>
            <p:cNvSpPr>
              <a:spLocks noChangeArrowheads="1"/>
            </p:cNvSpPr>
            <p:nvPr/>
          </p:nvSpPr>
          <p:spPr bwMode="auto">
            <a:xfrm>
              <a:off x="630" y="2790"/>
              <a:ext cx="3762" cy="105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7170" name="Object 36"/>
            <p:cNvGraphicFramePr>
              <a:graphicFrameLocks noChangeAspect="1"/>
            </p:cNvGraphicFramePr>
            <p:nvPr/>
          </p:nvGraphicFramePr>
          <p:xfrm>
            <a:off x="630" y="2790"/>
            <a:ext cx="3584" cy="10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2" r:id="rId3" imgW="3022600" imgH="863600" progId="Equation.3">
                    <p:embed/>
                  </p:oleObj>
                </mc:Choice>
                <mc:Fallback>
                  <p:oleObj r:id="rId3" imgW="3022600" imgH="863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0" y="2790"/>
                          <a:ext cx="3584" cy="10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FUNGSI KEANGGOTAAN</a:t>
            </a:r>
          </a:p>
          <a:p>
            <a:r>
              <a:rPr lang="en-US" sz="2800" dirty="0" smtClean="0"/>
              <a:t>(Membership Function)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0181679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659482"/>
          </a:xfrm>
        </p:spPr>
        <p:txBody>
          <a:bodyPr/>
          <a:lstStyle/>
          <a:p>
            <a:pPr marL="742950" indent="-742950" eaLnBrk="1" hangingPunct="1">
              <a:buFont typeface="Arial" charset="0"/>
              <a:buNone/>
              <a:defRPr/>
            </a:pPr>
            <a:r>
              <a:rPr kumimoji="1"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  <a:t>5.	</a:t>
            </a:r>
            <a:r>
              <a:rPr kumimoji="1"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  <a:t>Kurva</a:t>
            </a:r>
            <a:r>
              <a:rPr kumimoji="1"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  <a:t> </a:t>
            </a:r>
            <a:r>
              <a:rPr kumimoji="1"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  <a:t>Bentuk</a:t>
            </a:r>
            <a:r>
              <a:rPr kumimoji="1"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  <a:t> </a:t>
            </a:r>
            <a:r>
              <a:rPr kumimoji="1"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Times New Roman" pitchFamily="18" charset="0"/>
              </a:rPr>
              <a:t>Bahu</a:t>
            </a:r>
            <a:endParaRPr lang="en-AU" dirty="0" smtClean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AU" dirty="0" smtClean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Times New Roman" pitchFamily="18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1928813"/>
            <a:ext cx="7726363" cy="4429125"/>
            <a:chOff x="480" y="957"/>
            <a:chExt cx="4867" cy="3048"/>
          </a:xfrm>
        </p:grpSpPr>
        <p:sp>
          <p:nvSpPr>
            <p:cNvPr id="30734" name="Rectangle 3"/>
            <p:cNvSpPr>
              <a:spLocks noChangeArrowheads="1"/>
            </p:cNvSpPr>
            <p:nvPr/>
          </p:nvSpPr>
          <p:spPr bwMode="auto">
            <a:xfrm>
              <a:off x="480" y="957"/>
              <a:ext cx="4867" cy="304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0735" name="Line 4"/>
            <p:cNvSpPr>
              <a:spLocks noChangeShapeType="1"/>
            </p:cNvSpPr>
            <p:nvPr/>
          </p:nvSpPr>
          <p:spPr bwMode="auto">
            <a:xfrm>
              <a:off x="953" y="3474"/>
              <a:ext cx="386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Line 5"/>
            <p:cNvSpPr>
              <a:spLocks noChangeShapeType="1"/>
            </p:cNvSpPr>
            <p:nvPr/>
          </p:nvSpPr>
          <p:spPr bwMode="auto">
            <a:xfrm flipV="1">
              <a:off x="953" y="1891"/>
              <a:ext cx="0" cy="17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Text Box 6"/>
            <p:cNvSpPr txBox="1">
              <a:spLocks noChangeArrowheads="1"/>
            </p:cNvSpPr>
            <p:nvPr/>
          </p:nvSpPr>
          <p:spPr bwMode="auto">
            <a:xfrm>
              <a:off x="914" y="3478"/>
              <a:ext cx="259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b="1">
                  <a:solidFill>
                    <a:schemeClr val="accent2"/>
                  </a:solidFill>
                  <a:latin typeface="Courier New" pitchFamily="49" charset="0"/>
                </a:rPr>
                <a:t>0</a:t>
              </a:r>
            </a:p>
          </p:txBody>
        </p:sp>
        <p:sp>
          <p:nvSpPr>
            <p:cNvPr id="30738" name="Line 7"/>
            <p:cNvSpPr>
              <a:spLocks noChangeShapeType="1"/>
            </p:cNvSpPr>
            <p:nvPr/>
          </p:nvSpPr>
          <p:spPr bwMode="auto">
            <a:xfrm>
              <a:off x="4813" y="3353"/>
              <a:ext cx="0" cy="1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Text Box 8"/>
            <p:cNvSpPr txBox="1">
              <a:spLocks noChangeArrowheads="1"/>
            </p:cNvSpPr>
            <p:nvPr/>
          </p:nvSpPr>
          <p:spPr bwMode="auto">
            <a:xfrm>
              <a:off x="639" y="3308"/>
              <a:ext cx="426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b="1">
                  <a:solidFill>
                    <a:schemeClr val="accent2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30740" name="Text Box 9"/>
            <p:cNvSpPr txBox="1">
              <a:spLocks noChangeArrowheads="1"/>
            </p:cNvSpPr>
            <p:nvPr/>
          </p:nvSpPr>
          <p:spPr bwMode="auto">
            <a:xfrm>
              <a:off x="627" y="1725"/>
              <a:ext cx="425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b="1">
                  <a:solidFill>
                    <a:schemeClr val="accent2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0741" name="Line 10"/>
            <p:cNvSpPr>
              <a:spLocks noChangeShapeType="1"/>
            </p:cNvSpPr>
            <p:nvPr/>
          </p:nvSpPr>
          <p:spPr bwMode="auto">
            <a:xfrm>
              <a:off x="1504" y="1905"/>
              <a:ext cx="289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2" name="Line 11"/>
            <p:cNvSpPr>
              <a:spLocks noChangeShapeType="1"/>
            </p:cNvSpPr>
            <p:nvPr/>
          </p:nvSpPr>
          <p:spPr bwMode="auto">
            <a:xfrm flipV="1">
              <a:off x="4812" y="1906"/>
              <a:ext cx="0" cy="15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3" name="Line 12"/>
            <p:cNvSpPr>
              <a:spLocks noChangeShapeType="1"/>
            </p:cNvSpPr>
            <p:nvPr/>
          </p:nvSpPr>
          <p:spPr bwMode="auto">
            <a:xfrm>
              <a:off x="977" y="1905"/>
              <a:ext cx="6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4" name="Line 13"/>
            <p:cNvSpPr>
              <a:spLocks noChangeShapeType="1"/>
            </p:cNvSpPr>
            <p:nvPr/>
          </p:nvSpPr>
          <p:spPr bwMode="auto">
            <a:xfrm>
              <a:off x="1601" y="1893"/>
              <a:ext cx="718" cy="15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5" name="Line 14"/>
            <p:cNvSpPr>
              <a:spLocks noChangeShapeType="1"/>
            </p:cNvSpPr>
            <p:nvPr/>
          </p:nvSpPr>
          <p:spPr bwMode="auto">
            <a:xfrm flipV="1">
              <a:off x="3722" y="1893"/>
              <a:ext cx="626" cy="15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6" name="Line 15"/>
            <p:cNvSpPr>
              <a:spLocks noChangeShapeType="1"/>
            </p:cNvSpPr>
            <p:nvPr/>
          </p:nvSpPr>
          <p:spPr bwMode="auto">
            <a:xfrm>
              <a:off x="4348" y="1904"/>
              <a:ext cx="45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7" name="Text Box 16"/>
            <p:cNvSpPr txBox="1">
              <a:spLocks noChangeArrowheads="1"/>
            </p:cNvSpPr>
            <p:nvPr/>
          </p:nvSpPr>
          <p:spPr bwMode="auto">
            <a:xfrm>
              <a:off x="1905" y="1708"/>
              <a:ext cx="739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b="1">
                  <a:solidFill>
                    <a:srgbClr val="333399"/>
                  </a:solidFill>
                  <a:latin typeface="Times New Roman" pitchFamily="18" charset="0"/>
                </a:rPr>
                <a:t>SEJUK</a:t>
              </a:r>
            </a:p>
          </p:txBody>
        </p:sp>
        <p:sp>
          <p:nvSpPr>
            <p:cNvPr id="30748" name="Text Box 17"/>
            <p:cNvSpPr txBox="1">
              <a:spLocks noChangeArrowheads="1"/>
            </p:cNvSpPr>
            <p:nvPr/>
          </p:nvSpPr>
          <p:spPr bwMode="auto">
            <a:xfrm>
              <a:off x="877" y="1699"/>
              <a:ext cx="803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b="1">
                  <a:solidFill>
                    <a:srgbClr val="333399"/>
                  </a:solidFill>
                  <a:latin typeface="Times New Roman" pitchFamily="18" charset="0"/>
                </a:rPr>
                <a:t>DINGIN</a:t>
              </a:r>
            </a:p>
          </p:txBody>
        </p:sp>
        <p:sp>
          <p:nvSpPr>
            <p:cNvPr id="30749" name="Text Box 18"/>
            <p:cNvSpPr txBox="1">
              <a:spLocks noChangeArrowheads="1"/>
            </p:cNvSpPr>
            <p:nvPr/>
          </p:nvSpPr>
          <p:spPr bwMode="auto">
            <a:xfrm>
              <a:off x="3307" y="1707"/>
              <a:ext cx="100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b="1">
                  <a:solidFill>
                    <a:srgbClr val="333399"/>
                  </a:solidFill>
                  <a:latin typeface="Times New Roman" pitchFamily="18" charset="0"/>
                </a:rPr>
                <a:t>HANGAT</a:t>
              </a:r>
            </a:p>
          </p:txBody>
        </p:sp>
        <p:sp>
          <p:nvSpPr>
            <p:cNvPr id="30750" name="Text Box 19"/>
            <p:cNvSpPr txBox="1">
              <a:spLocks noChangeArrowheads="1"/>
            </p:cNvSpPr>
            <p:nvPr/>
          </p:nvSpPr>
          <p:spPr bwMode="auto">
            <a:xfrm>
              <a:off x="4089" y="1706"/>
              <a:ext cx="1015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b="1">
                  <a:solidFill>
                    <a:srgbClr val="333399"/>
                  </a:solidFill>
                  <a:latin typeface="Times New Roman" pitchFamily="18" charset="0"/>
                </a:rPr>
                <a:t>PANAS</a:t>
              </a:r>
            </a:p>
          </p:txBody>
        </p:sp>
        <p:sp>
          <p:nvSpPr>
            <p:cNvPr id="30751" name="AutoShape 20"/>
            <p:cNvSpPr>
              <a:spLocks noChangeArrowheads="1"/>
            </p:cNvSpPr>
            <p:nvPr/>
          </p:nvSpPr>
          <p:spPr bwMode="auto">
            <a:xfrm>
              <a:off x="1602" y="1918"/>
              <a:ext cx="1455" cy="1556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0752" name="Text Box 21"/>
            <p:cNvSpPr txBox="1">
              <a:spLocks noChangeArrowheads="1"/>
            </p:cNvSpPr>
            <p:nvPr/>
          </p:nvSpPr>
          <p:spPr bwMode="auto">
            <a:xfrm>
              <a:off x="2557" y="1712"/>
              <a:ext cx="902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b="1">
                  <a:solidFill>
                    <a:srgbClr val="333399"/>
                  </a:solidFill>
                  <a:latin typeface="Times New Roman" pitchFamily="18" charset="0"/>
                </a:rPr>
                <a:t>NORMAL</a:t>
              </a:r>
            </a:p>
          </p:txBody>
        </p:sp>
        <p:sp>
          <p:nvSpPr>
            <p:cNvPr id="30753" name="AutoShape 22"/>
            <p:cNvSpPr>
              <a:spLocks noChangeArrowheads="1"/>
            </p:cNvSpPr>
            <p:nvPr/>
          </p:nvSpPr>
          <p:spPr bwMode="auto">
            <a:xfrm>
              <a:off x="2331" y="1929"/>
              <a:ext cx="1391" cy="1543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0754" name="AutoShape 23"/>
            <p:cNvSpPr>
              <a:spLocks noChangeArrowheads="1"/>
            </p:cNvSpPr>
            <p:nvPr/>
          </p:nvSpPr>
          <p:spPr bwMode="auto">
            <a:xfrm>
              <a:off x="3046" y="1929"/>
              <a:ext cx="1315" cy="1543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0755" name="Text Box 24"/>
            <p:cNvSpPr txBox="1">
              <a:spLocks noChangeArrowheads="1"/>
            </p:cNvSpPr>
            <p:nvPr/>
          </p:nvSpPr>
          <p:spPr bwMode="auto">
            <a:xfrm>
              <a:off x="513" y="2537"/>
              <a:ext cx="506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b="1">
                  <a:solidFill>
                    <a:schemeClr val="accent2"/>
                  </a:solidFill>
                  <a:latin typeface="Symbol" pitchFamily="18" charset="2"/>
                </a:rPr>
                <a:t>m</a:t>
              </a:r>
              <a:r>
                <a:rPr lang="en-US" b="1">
                  <a:solidFill>
                    <a:schemeClr val="accent2"/>
                  </a:solidFill>
                  <a:latin typeface="Tahoma" charset="0"/>
                </a:rPr>
                <a:t>[x]</a:t>
              </a:r>
            </a:p>
          </p:txBody>
        </p:sp>
        <p:sp>
          <p:nvSpPr>
            <p:cNvPr id="30756" name="Text Box 25"/>
            <p:cNvSpPr txBox="1">
              <a:spLocks noChangeArrowheads="1"/>
            </p:cNvSpPr>
            <p:nvPr/>
          </p:nvSpPr>
          <p:spPr bwMode="auto">
            <a:xfrm>
              <a:off x="1409" y="3452"/>
              <a:ext cx="35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b="1">
                  <a:solidFill>
                    <a:schemeClr val="accent2"/>
                  </a:solidFill>
                  <a:latin typeface="Courier New" pitchFamily="49" charset="0"/>
                </a:rPr>
                <a:t>15</a:t>
              </a:r>
            </a:p>
          </p:txBody>
        </p:sp>
        <p:sp>
          <p:nvSpPr>
            <p:cNvPr id="30757" name="Text Box 26"/>
            <p:cNvSpPr txBox="1">
              <a:spLocks noChangeArrowheads="1"/>
            </p:cNvSpPr>
            <p:nvPr/>
          </p:nvSpPr>
          <p:spPr bwMode="auto">
            <a:xfrm>
              <a:off x="2140" y="3451"/>
              <a:ext cx="35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b="1">
                  <a:solidFill>
                    <a:schemeClr val="accent2"/>
                  </a:solidFill>
                  <a:latin typeface="Courier New" pitchFamily="49" charset="0"/>
                </a:rPr>
                <a:t>20</a:t>
              </a:r>
            </a:p>
          </p:txBody>
        </p:sp>
        <p:sp>
          <p:nvSpPr>
            <p:cNvPr id="30758" name="Text Box 27"/>
            <p:cNvSpPr txBox="1">
              <a:spLocks noChangeArrowheads="1"/>
            </p:cNvSpPr>
            <p:nvPr/>
          </p:nvSpPr>
          <p:spPr bwMode="auto">
            <a:xfrm>
              <a:off x="2880" y="3442"/>
              <a:ext cx="35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b="1">
                  <a:solidFill>
                    <a:schemeClr val="accent2"/>
                  </a:solidFill>
                  <a:latin typeface="Courier New" pitchFamily="49" charset="0"/>
                </a:rPr>
                <a:t>25</a:t>
              </a:r>
            </a:p>
          </p:txBody>
        </p:sp>
        <p:sp>
          <p:nvSpPr>
            <p:cNvPr id="30759" name="Text Box 28"/>
            <p:cNvSpPr txBox="1">
              <a:spLocks noChangeArrowheads="1"/>
            </p:cNvSpPr>
            <p:nvPr/>
          </p:nvSpPr>
          <p:spPr bwMode="auto">
            <a:xfrm>
              <a:off x="3547" y="3433"/>
              <a:ext cx="35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b="1">
                  <a:solidFill>
                    <a:schemeClr val="accent2"/>
                  </a:solidFill>
                  <a:latin typeface="Courier New" pitchFamily="49" charset="0"/>
                </a:rPr>
                <a:t>30</a:t>
              </a:r>
            </a:p>
          </p:txBody>
        </p:sp>
        <p:sp>
          <p:nvSpPr>
            <p:cNvPr id="30760" name="Text Box 29"/>
            <p:cNvSpPr txBox="1">
              <a:spLocks noChangeArrowheads="1"/>
            </p:cNvSpPr>
            <p:nvPr/>
          </p:nvSpPr>
          <p:spPr bwMode="auto">
            <a:xfrm>
              <a:off x="4179" y="3441"/>
              <a:ext cx="35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b="1">
                  <a:solidFill>
                    <a:schemeClr val="accent2"/>
                  </a:solidFill>
                  <a:latin typeface="Courier New" pitchFamily="49" charset="0"/>
                </a:rPr>
                <a:t>35</a:t>
              </a:r>
            </a:p>
          </p:txBody>
        </p:sp>
        <p:sp>
          <p:nvSpPr>
            <p:cNvPr id="30761" name="Text Box 30"/>
            <p:cNvSpPr txBox="1">
              <a:spLocks noChangeArrowheads="1"/>
            </p:cNvSpPr>
            <p:nvPr/>
          </p:nvSpPr>
          <p:spPr bwMode="auto">
            <a:xfrm>
              <a:off x="1554" y="3726"/>
              <a:ext cx="3171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>
                  <a:solidFill>
                    <a:schemeClr val="accent2"/>
                  </a:solidFill>
                  <a:latin typeface="Courier New" pitchFamily="49" charset="0"/>
                </a:rPr>
                <a:t>Suhu Ruangan (</a:t>
              </a:r>
              <a:r>
                <a:rPr lang="en-US" baseline="30000">
                  <a:solidFill>
                    <a:schemeClr val="accent2"/>
                  </a:solidFill>
                  <a:latin typeface="Courier New" pitchFamily="49" charset="0"/>
                </a:rPr>
                <a:t>o</a:t>
              </a:r>
              <a:r>
                <a:rPr lang="en-US">
                  <a:solidFill>
                    <a:schemeClr val="accent2"/>
                  </a:solidFill>
                  <a:latin typeface="Courier New" pitchFamily="49" charset="0"/>
                </a:rPr>
                <a:t>C)</a:t>
              </a:r>
            </a:p>
          </p:txBody>
        </p:sp>
        <p:sp>
          <p:nvSpPr>
            <p:cNvPr id="30762" name="Line 31"/>
            <p:cNvSpPr>
              <a:spLocks noChangeShapeType="1"/>
            </p:cNvSpPr>
            <p:nvPr/>
          </p:nvSpPr>
          <p:spPr bwMode="auto">
            <a:xfrm>
              <a:off x="1598" y="1920"/>
              <a:ext cx="0" cy="1527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prstDash val="dash"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63" name="Line 32"/>
            <p:cNvSpPr>
              <a:spLocks noChangeShapeType="1"/>
            </p:cNvSpPr>
            <p:nvPr/>
          </p:nvSpPr>
          <p:spPr bwMode="auto">
            <a:xfrm>
              <a:off x="2328" y="1939"/>
              <a:ext cx="0" cy="1527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prstDash val="dash"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64" name="Line 33"/>
            <p:cNvSpPr>
              <a:spLocks noChangeShapeType="1"/>
            </p:cNvSpPr>
            <p:nvPr/>
          </p:nvSpPr>
          <p:spPr bwMode="auto">
            <a:xfrm>
              <a:off x="3029" y="1920"/>
              <a:ext cx="0" cy="1527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prstDash val="dash"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65" name="Line 34"/>
            <p:cNvSpPr>
              <a:spLocks noChangeShapeType="1"/>
            </p:cNvSpPr>
            <p:nvPr/>
          </p:nvSpPr>
          <p:spPr bwMode="auto">
            <a:xfrm>
              <a:off x="3714" y="1948"/>
              <a:ext cx="0" cy="1527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prstDash val="dash"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66" name="Line 35"/>
            <p:cNvSpPr>
              <a:spLocks noChangeShapeType="1"/>
            </p:cNvSpPr>
            <p:nvPr/>
          </p:nvSpPr>
          <p:spPr bwMode="auto">
            <a:xfrm>
              <a:off x="4363" y="1922"/>
              <a:ext cx="0" cy="1527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prstDash val="dash"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1500188" y="2133600"/>
            <a:ext cx="1285875" cy="952500"/>
            <a:chOff x="1176" y="688"/>
            <a:chExt cx="1004" cy="803"/>
          </a:xfrm>
        </p:grpSpPr>
        <p:sp>
          <p:nvSpPr>
            <p:cNvPr id="76" name="Text Box 38"/>
            <p:cNvSpPr txBox="1">
              <a:spLocks noChangeArrowheads="1"/>
            </p:cNvSpPr>
            <p:nvPr/>
          </p:nvSpPr>
          <p:spPr bwMode="auto">
            <a:xfrm>
              <a:off x="1176" y="688"/>
              <a:ext cx="1004" cy="2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808080"/>
              </a:outerShdw>
            </a:effectLst>
          </p:spPr>
          <p:txBody>
            <a:bodyPr tIns="82800"/>
            <a:lstStyle/>
            <a:p>
              <a:pPr algn="ctr" eaLnBrk="0" hangingPunct="0">
                <a:defRPr/>
              </a:pPr>
              <a:r>
                <a:rPr lang="en-US" b="1" dirty="0" err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ucida Sans" pitchFamily="34" charset="0"/>
                </a:rPr>
                <a:t>Bahu</a:t>
              </a:r>
              <a:r>
                <a:rPr lang="en-US" b="1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ucida Sans" pitchFamily="34" charset="0"/>
                </a:rPr>
                <a:t> </a:t>
              </a:r>
              <a:r>
                <a:rPr lang="en-US" b="1" dirty="0" err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ucida Sans" pitchFamily="34" charset="0"/>
                </a:rPr>
                <a:t>Kiri</a:t>
              </a:r>
              <a:endParaRPr lang="en-US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" pitchFamily="34" charset="0"/>
              </a:endParaRPr>
            </a:p>
          </p:txBody>
        </p:sp>
        <p:sp>
          <p:nvSpPr>
            <p:cNvPr id="30733" name="AutoShape 39"/>
            <p:cNvSpPr>
              <a:spLocks noChangeArrowheads="1"/>
            </p:cNvSpPr>
            <p:nvPr/>
          </p:nvSpPr>
          <p:spPr bwMode="auto">
            <a:xfrm rot="5400000" flipV="1">
              <a:off x="1396" y="1134"/>
              <a:ext cx="463" cy="2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59 w 21600"/>
                <a:gd name="T13" fmla="*/ 5422 h 21600"/>
                <a:gd name="T14" fmla="*/ 18894 w 21600"/>
                <a:gd name="T15" fmla="*/ 1617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6572250" y="2000250"/>
            <a:ext cx="1500188" cy="1143000"/>
            <a:chOff x="3537" y="674"/>
            <a:chExt cx="1229" cy="801"/>
          </a:xfrm>
        </p:grpSpPr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3537" y="674"/>
              <a:ext cx="1229" cy="3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3187806" algn="ctr" rotWithShape="0">
                <a:srgbClr val="808080"/>
              </a:outerShdw>
            </a:effectLst>
          </p:spPr>
          <p:txBody>
            <a:bodyPr tIns="82800"/>
            <a:lstStyle/>
            <a:p>
              <a:pPr algn="ctr" eaLnBrk="0" hangingPunct="0">
                <a:defRPr/>
              </a:pPr>
              <a:r>
                <a:rPr lang="en-US" sz="1600" b="1" dirty="0" err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ucida Sans" pitchFamily="34" charset="0"/>
                </a:rPr>
                <a:t>Bahu</a:t>
              </a:r>
              <a:r>
                <a:rPr lang="en-US" sz="1600" b="1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ucida Sans" pitchFamily="34" charset="0"/>
                </a:rPr>
                <a:t> </a:t>
              </a:r>
              <a:r>
                <a:rPr lang="en-US" sz="1600" b="1" dirty="0" err="1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Lucida Sans" pitchFamily="34" charset="0"/>
                </a:rPr>
                <a:t>Kanan</a:t>
              </a:r>
              <a:endParaRPr lang="en-US" sz="16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" pitchFamily="34" charset="0"/>
              </a:endParaRPr>
            </a:p>
          </p:txBody>
        </p:sp>
        <p:sp>
          <p:nvSpPr>
            <p:cNvPr id="30731" name="AutoShape 42"/>
            <p:cNvSpPr>
              <a:spLocks noChangeArrowheads="1"/>
            </p:cNvSpPr>
            <p:nvPr/>
          </p:nvSpPr>
          <p:spPr bwMode="auto">
            <a:xfrm rot="5400000" flipV="1">
              <a:off x="3908" y="1118"/>
              <a:ext cx="463" cy="2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59 w 21600"/>
                <a:gd name="T13" fmla="*/ 5422 h 21600"/>
                <a:gd name="T14" fmla="*/ 18894 w 21600"/>
                <a:gd name="T15" fmla="*/ 1617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47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FUNGSI KEANGGOTAAN</a:t>
            </a:r>
          </a:p>
          <a:p>
            <a:r>
              <a:rPr lang="en-US" sz="2800" dirty="0" smtClean="0"/>
              <a:t>(Membership Function)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6671484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1285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AU" dirty="0" smtClean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1750" name="Rectangle 3"/>
          <p:cNvSpPr>
            <a:spLocks noChangeArrowheads="1"/>
          </p:cNvSpPr>
          <p:nvPr/>
        </p:nvSpPr>
        <p:spPr bwMode="auto">
          <a:xfrm>
            <a:off x="785813" y="1928813"/>
            <a:ext cx="5953125" cy="442912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751" name="Line 5"/>
          <p:cNvSpPr>
            <a:spLocks noChangeShapeType="1"/>
          </p:cNvSpPr>
          <p:nvPr/>
        </p:nvSpPr>
        <p:spPr bwMode="auto">
          <a:xfrm flipV="1">
            <a:off x="1512888" y="3344863"/>
            <a:ext cx="0" cy="2479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Text Box 6"/>
          <p:cNvSpPr txBox="1">
            <a:spLocks noChangeArrowheads="1"/>
          </p:cNvSpPr>
          <p:nvPr/>
        </p:nvSpPr>
        <p:spPr bwMode="auto">
          <a:xfrm>
            <a:off x="1450975" y="5592763"/>
            <a:ext cx="4111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31753" name="Text Box 8"/>
          <p:cNvSpPr txBox="1">
            <a:spLocks noChangeArrowheads="1"/>
          </p:cNvSpPr>
          <p:nvPr/>
        </p:nvSpPr>
        <p:spPr bwMode="auto">
          <a:xfrm>
            <a:off x="1014413" y="5345113"/>
            <a:ext cx="6762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995363" y="3044825"/>
            <a:ext cx="67468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3576" name="Line 13"/>
          <p:cNvSpPr>
            <a:spLocks noChangeShapeType="1"/>
          </p:cNvSpPr>
          <p:nvPr/>
        </p:nvSpPr>
        <p:spPr bwMode="auto">
          <a:xfrm>
            <a:off x="2571750" y="3319463"/>
            <a:ext cx="1139825" cy="2297112"/>
          </a:xfrm>
          <a:prstGeom prst="line">
            <a:avLst/>
          </a:prstGeom>
          <a:ln w="12700"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31756" name="Line 14"/>
          <p:cNvSpPr>
            <a:spLocks noChangeShapeType="1"/>
          </p:cNvSpPr>
          <p:nvPr/>
        </p:nvSpPr>
        <p:spPr bwMode="auto">
          <a:xfrm flipV="1">
            <a:off x="3700463" y="3357563"/>
            <a:ext cx="1143000" cy="22209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Text Box 16"/>
          <p:cNvSpPr txBox="1">
            <a:spLocks noChangeArrowheads="1"/>
          </p:cNvSpPr>
          <p:nvPr/>
        </p:nvSpPr>
        <p:spPr bwMode="auto">
          <a:xfrm>
            <a:off x="3184525" y="2928938"/>
            <a:ext cx="117316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d-ID" sz="1600" b="1">
                <a:solidFill>
                  <a:srgbClr val="333399"/>
                </a:solidFill>
                <a:latin typeface="Times New Roman" pitchFamily="18" charset="0"/>
              </a:rPr>
              <a:t>SEDANG</a:t>
            </a:r>
            <a:endParaRPr lang="en-US" sz="1600" b="1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31758" name="Text Box 17"/>
          <p:cNvSpPr txBox="1">
            <a:spLocks noChangeArrowheads="1"/>
          </p:cNvSpPr>
          <p:nvPr/>
        </p:nvSpPr>
        <p:spPr bwMode="auto">
          <a:xfrm>
            <a:off x="1392238" y="2900363"/>
            <a:ext cx="127476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d-ID" sz="1600" b="1">
                <a:solidFill>
                  <a:srgbClr val="333399"/>
                </a:solidFill>
                <a:latin typeface="Times New Roman" pitchFamily="18" charset="0"/>
              </a:rPr>
              <a:t>RENDAH</a:t>
            </a:r>
            <a:endParaRPr lang="en-US" sz="1600" b="1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31759" name="AutoShape 20"/>
          <p:cNvSpPr>
            <a:spLocks noChangeArrowheads="1"/>
          </p:cNvSpPr>
          <p:nvPr/>
        </p:nvSpPr>
        <p:spPr bwMode="auto">
          <a:xfrm>
            <a:off x="2543175" y="3325813"/>
            <a:ext cx="2309813" cy="2260600"/>
          </a:xfrm>
          <a:prstGeom prst="triangle">
            <a:avLst>
              <a:gd name="adj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760" name="Text Box 21"/>
          <p:cNvSpPr txBox="1">
            <a:spLocks noChangeArrowheads="1"/>
          </p:cNvSpPr>
          <p:nvPr/>
        </p:nvSpPr>
        <p:spPr bwMode="auto">
          <a:xfrm>
            <a:off x="4425950" y="2971800"/>
            <a:ext cx="1431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d-ID" sz="1600" b="1">
                <a:solidFill>
                  <a:srgbClr val="333399"/>
                </a:solidFill>
                <a:latin typeface="Times New Roman" pitchFamily="18" charset="0"/>
              </a:rPr>
              <a:t>TINGGI</a:t>
            </a:r>
            <a:endParaRPr lang="en-US" sz="1600" b="1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31761" name="Text Box 24"/>
          <p:cNvSpPr txBox="1">
            <a:spLocks noChangeArrowheads="1"/>
          </p:cNvSpPr>
          <p:nvPr/>
        </p:nvSpPr>
        <p:spPr bwMode="auto">
          <a:xfrm>
            <a:off x="814388" y="4224338"/>
            <a:ext cx="803275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b="1">
                <a:solidFill>
                  <a:schemeClr val="accent2"/>
                </a:solidFill>
                <a:latin typeface="Symbol" pitchFamily="18" charset="2"/>
              </a:rPr>
              <a:t>m</a:t>
            </a:r>
            <a:r>
              <a:rPr lang="en-US" b="1">
                <a:solidFill>
                  <a:schemeClr val="accent2"/>
                </a:solidFill>
                <a:latin typeface="Tahoma" charset="0"/>
              </a:rPr>
              <a:t>[x]</a:t>
            </a:r>
          </a:p>
        </p:txBody>
      </p:sp>
      <p:sp>
        <p:nvSpPr>
          <p:cNvPr id="31762" name="Text Box 25"/>
          <p:cNvSpPr txBox="1">
            <a:spLocks noChangeArrowheads="1"/>
          </p:cNvSpPr>
          <p:nvPr/>
        </p:nvSpPr>
        <p:spPr bwMode="auto">
          <a:xfrm>
            <a:off x="2236788" y="5554663"/>
            <a:ext cx="5556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d-ID" b="1">
                <a:solidFill>
                  <a:schemeClr val="accent2"/>
                </a:solidFill>
                <a:latin typeface="Courier New" pitchFamily="49" charset="0"/>
              </a:rPr>
              <a:t>4</a:t>
            </a:r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5</a:t>
            </a:r>
          </a:p>
        </p:txBody>
      </p:sp>
      <p:sp>
        <p:nvSpPr>
          <p:cNvPr id="31763" name="Text Box 26"/>
          <p:cNvSpPr txBox="1">
            <a:spLocks noChangeArrowheads="1"/>
          </p:cNvSpPr>
          <p:nvPr/>
        </p:nvSpPr>
        <p:spPr bwMode="auto">
          <a:xfrm>
            <a:off x="3397250" y="5553075"/>
            <a:ext cx="5556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d-ID" b="1">
                <a:solidFill>
                  <a:schemeClr val="accent2"/>
                </a:solidFill>
                <a:latin typeface="Courier New" pitchFamily="49" charset="0"/>
              </a:rPr>
              <a:t>60</a:t>
            </a:r>
            <a:endParaRPr lang="en-US" b="1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31764" name="Text Box 27"/>
          <p:cNvSpPr txBox="1">
            <a:spLocks noChangeArrowheads="1"/>
          </p:cNvSpPr>
          <p:nvPr/>
        </p:nvSpPr>
        <p:spPr bwMode="auto">
          <a:xfrm>
            <a:off x="4572000" y="5540375"/>
            <a:ext cx="5556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d-ID" b="1">
                <a:solidFill>
                  <a:schemeClr val="accent2"/>
                </a:solidFill>
                <a:latin typeface="Courier New" pitchFamily="49" charset="0"/>
              </a:rPr>
              <a:t>80</a:t>
            </a:r>
            <a:endParaRPr lang="en-US" b="1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31765" name="Text Box 30"/>
          <p:cNvSpPr txBox="1">
            <a:spLocks noChangeArrowheads="1"/>
          </p:cNvSpPr>
          <p:nvPr/>
        </p:nvSpPr>
        <p:spPr bwMode="auto">
          <a:xfrm>
            <a:off x="2466975" y="5953125"/>
            <a:ext cx="503396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d-ID">
                <a:solidFill>
                  <a:schemeClr val="accent2"/>
                </a:solidFill>
                <a:latin typeface="Courier New" pitchFamily="49" charset="0"/>
              </a:rPr>
              <a:t>NILAI</a:t>
            </a:r>
            <a:endParaRPr lang="en-US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31766" name="Line 31"/>
          <p:cNvSpPr>
            <a:spLocks noChangeShapeType="1"/>
          </p:cNvSpPr>
          <p:nvPr/>
        </p:nvSpPr>
        <p:spPr bwMode="auto">
          <a:xfrm>
            <a:off x="2536825" y="3327400"/>
            <a:ext cx="0" cy="2219325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1767" name="Line 32"/>
          <p:cNvSpPr>
            <a:spLocks noChangeShapeType="1"/>
          </p:cNvSpPr>
          <p:nvPr/>
        </p:nvSpPr>
        <p:spPr bwMode="auto">
          <a:xfrm>
            <a:off x="3695700" y="3355975"/>
            <a:ext cx="0" cy="2219325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1500188" y="5572125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514475" y="3330575"/>
            <a:ext cx="1041400" cy="3175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2571750" y="3327400"/>
            <a:ext cx="228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857750" y="3330575"/>
            <a:ext cx="1071563" cy="1588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726657" y="4439444"/>
            <a:ext cx="2254250" cy="7937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EXAMPLE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3500158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2773" name="Content Placeholder 7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d-ID" dirty="0" smtClean="0">
                <a:latin typeface="Cambria" pitchFamily="18" charset="0"/>
                <a:cs typeface="Times New Roman" pitchFamily="18" charset="0"/>
              </a:rPr>
              <a:t>a. Tentukan </a:t>
            </a:r>
            <a:r>
              <a:rPr lang="en-US" dirty="0" smtClean="0">
                <a:latin typeface="Cambria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Cambria" pitchFamily="18" charset="0"/>
                <a:cs typeface="Times New Roman" pitchFamily="18" charset="0"/>
              </a:rPr>
              <a:t>Variabel</a:t>
            </a:r>
            <a:r>
              <a:rPr lang="en-US" dirty="0" smtClean="0">
                <a:latin typeface="Cambria" pitchFamily="18" charset="0"/>
                <a:cs typeface="Times New Roman" pitchFamily="18" charset="0"/>
              </a:rPr>
              <a:t> Fuzzy, </a:t>
            </a:r>
            <a:r>
              <a:rPr lang="en-US" dirty="0" err="1" smtClean="0">
                <a:latin typeface="Cambria" pitchFamily="18" charset="0"/>
                <a:cs typeface="Times New Roman" pitchFamily="18" charset="0"/>
              </a:rPr>
              <a:t>Himpunan</a:t>
            </a:r>
            <a:r>
              <a:rPr lang="en-US" dirty="0" smtClean="0">
                <a:latin typeface="Cambria" pitchFamily="18" charset="0"/>
                <a:cs typeface="Times New Roman" pitchFamily="18" charset="0"/>
              </a:rPr>
              <a:t> Fuzzy, </a:t>
            </a:r>
            <a:r>
              <a:rPr lang="en-US" dirty="0" err="1" smtClean="0">
                <a:latin typeface="Cambria" pitchFamily="18" charset="0"/>
                <a:cs typeface="Times New Roman" pitchFamily="18" charset="0"/>
              </a:rPr>
              <a:t>Semesta</a:t>
            </a:r>
            <a:r>
              <a:rPr lang="en-US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Cambria" pitchFamily="18" charset="0"/>
                <a:cs typeface="Times New Roman" pitchFamily="18" charset="0"/>
              </a:rPr>
              <a:t>pembicaraan</a:t>
            </a:r>
            <a:r>
              <a:rPr lang="en-US" dirty="0" smtClean="0">
                <a:latin typeface="Cambria" pitchFamily="18" charset="0"/>
                <a:cs typeface="Times New Roman" pitchFamily="18" charset="0"/>
              </a:rPr>
              <a:t>, Domain </a:t>
            </a:r>
            <a:r>
              <a:rPr lang="en-US" dirty="0" err="1" smtClean="0">
                <a:latin typeface="Cambria" pitchFamily="18" charset="0"/>
                <a:cs typeface="Times New Roman" pitchFamily="18" charset="0"/>
              </a:rPr>
              <a:t>Himpunan</a:t>
            </a:r>
            <a:r>
              <a:rPr lang="en-US" dirty="0" smtClean="0">
                <a:latin typeface="Cambria" pitchFamily="18" charset="0"/>
                <a:cs typeface="Times New Roman" pitchFamily="18" charset="0"/>
              </a:rPr>
              <a:t> Fuzzy, </a:t>
            </a:r>
            <a:r>
              <a:rPr lang="id-ID" dirty="0" smtClean="0">
                <a:latin typeface="Cambria" pitchFamily="18" charset="0"/>
                <a:cs typeface="Times New Roman" pitchFamily="18" charset="0"/>
              </a:rPr>
              <a:t>Fungsi keanggotaan dari himpunan Fuzzy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dirty="0" smtClean="0">
                <a:latin typeface="Cambria" pitchFamily="18" charset="0"/>
                <a:cs typeface="Times New Roman" pitchFamily="18" charset="0"/>
              </a:rPr>
              <a:t>b. Cari nilai </a:t>
            </a:r>
            <a:r>
              <a:rPr lang="id-ID" dirty="0" smtClean="0">
                <a:latin typeface="Cambria" pitchFamily="18" charset="0"/>
                <a:cs typeface="Times New Roman" pitchFamily="18" charset="0"/>
                <a:sym typeface="Symbol" pitchFamily="18" charset="2"/>
              </a:rPr>
              <a:t>[46], [65], [90] </a:t>
            </a:r>
            <a:endParaRPr lang="en-AU" dirty="0" smtClean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EXAMPLE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3405572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3797" name="Content Placeholder 7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d-ID" smtClean="0">
                <a:latin typeface="Cambria" pitchFamily="18" charset="0"/>
                <a:cs typeface="Times New Roman" pitchFamily="18" charset="0"/>
              </a:rPr>
              <a:t>Fungsi Keanggotaan Rendah :</a:t>
            </a:r>
            <a:endParaRPr lang="en-AU" smtClean="0">
              <a:latin typeface="Cambria" pitchFamily="18" charset="0"/>
              <a:cs typeface="Times New Roman" pitchFamily="18" charset="0"/>
            </a:endParaRPr>
          </a:p>
        </p:txBody>
      </p:sp>
      <p:grpSp>
        <p:nvGrpSpPr>
          <p:cNvPr id="33799" name="Group 8"/>
          <p:cNvGrpSpPr>
            <a:grpSpLocks/>
          </p:cNvGrpSpPr>
          <p:nvPr/>
        </p:nvGrpSpPr>
        <p:grpSpPr bwMode="auto">
          <a:xfrm>
            <a:off x="785813" y="2286000"/>
            <a:ext cx="6929437" cy="2143125"/>
            <a:chOff x="785813" y="2286000"/>
            <a:chExt cx="6929437" cy="2143125"/>
          </a:xfrm>
        </p:grpSpPr>
        <p:sp>
          <p:nvSpPr>
            <p:cNvPr id="33800" name="Rectangle 24"/>
            <p:cNvSpPr>
              <a:spLocks noChangeArrowheads="1"/>
            </p:cNvSpPr>
            <p:nvPr/>
          </p:nvSpPr>
          <p:spPr bwMode="auto">
            <a:xfrm>
              <a:off x="857250" y="2286000"/>
              <a:ext cx="6858000" cy="2143125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801" name="TextBox 15"/>
            <p:cNvSpPr txBox="1">
              <a:spLocks noChangeArrowheads="1"/>
            </p:cNvSpPr>
            <p:nvPr/>
          </p:nvSpPr>
          <p:spPr bwMode="auto">
            <a:xfrm>
              <a:off x="857250" y="2357438"/>
              <a:ext cx="6786563" cy="1571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400">
                  <a:latin typeface="Cambria" pitchFamily="18" charset="0"/>
                  <a:sym typeface="Symbol" pitchFamily="18" charset="2"/>
                </a:rPr>
                <a:t>	              0 ;                   	</a:t>
              </a:r>
              <a:r>
                <a:rPr lang="id-ID" sz="2400">
                  <a:latin typeface="Cambria" pitchFamily="18" charset="0"/>
                  <a:sym typeface="Symbol" pitchFamily="18" charset="2"/>
                </a:rPr>
                <a:t>	</a:t>
              </a:r>
              <a:r>
                <a:rPr lang="en-US" sz="2400">
                  <a:latin typeface="Cambria" pitchFamily="18" charset="0"/>
                  <a:sym typeface="Symbol" pitchFamily="18" charset="2"/>
                </a:rPr>
                <a:t>x ≥ </a:t>
              </a:r>
              <a:r>
                <a:rPr lang="id-ID" sz="2400">
                  <a:latin typeface="Cambria" pitchFamily="18" charset="0"/>
                  <a:sym typeface="Symbol" pitchFamily="18" charset="2"/>
                </a:rPr>
                <a:t>60</a:t>
              </a:r>
              <a:endParaRPr lang="en-US" sz="2400">
                <a:latin typeface="Cambria" pitchFamily="18" charset="0"/>
                <a:sym typeface="Symbol" pitchFamily="18" charset="2"/>
              </a:endParaRPr>
            </a:p>
            <a:p>
              <a:pPr eaLnBrk="1" hangingPunct="1"/>
              <a:r>
                <a:rPr lang="en-US" sz="2400">
                  <a:latin typeface="Cambria" pitchFamily="18" charset="0"/>
                  <a:sym typeface="Symbol" pitchFamily="18" charset="2"/>
                </a:rPr>
                <a:t>                            </a:t>
              </a:r>
            </a:p>
            <a:p>
              <a:pPr eaLnBrk="1" hangingPunct="1"/>
              <a:r>
                <a:rPr lang="en-US" sz="2400">
                  <a:latin typeface="Cambria" pitchFamily="18" charset="0"/>
                  <a:sym typeface="Symbol" pitchFamily="18" charset="2"/>
                </a:rPr>
                <a:t>                            1 ;                   	</a:t>
              </a:r>
              <a:r>
                <a:rPr lang="id-ID" sz="2400">
                  <a:latin typeface="Cambria" pitchFamily="18" charset="0"/>
                  <a:sym typeface="Symbol" pitchFamily="18" charset="2"/>
                </a:rPr>
                <a:t>	0</a:t>
              </a:r>
              <a:r>
                <a:rPr lang="en-US" sz="2400">
                  <a:latin typeface="Cambria" pitchFamily="18" charset="0"/>
                  <a:sym typeface="Symbol" pitchFamily="18" charset="2"/>
                </a:rPr>
                <a:t> ≤ x ≤ </a:t>
              </a:r>
              <a:r>
                <a:rPr lang="id-ID" sz="2400">
                  <a:latin typeface="Cambria" pitchFamily="18" charset="0"/>
                  <a:sym typeface="Symbol" pitchFamily="18" charset="2"/>
                </a:rPr>
                <a:t>45</a:t>
              </a:r>
              <a:endParaRPr lang="en-US" sz="2400">
                <a:latin typeface="Cambria" pitchFamily="18" charset="0"/>
                <a:sym typeface="Symbol" pitchFamily="18" charset="2"/>
              </a:endParaRPr>
            </a:p>
            <a:p>
              <a:pPr eaLnBrk="1" hangingPunct="1"/>
              <a:r>
                <a:rPr lang="en-US" sz="2400">
                  <a:latin typeface="Cambria" pitchFamily="18" charset="0"/>
                  <a:sym typeface="Symbol" pitchFamily="18" charset="2"/>
                </a:rPr>
                <a:t>	              (</a:t>
              </a:r>
              <a:r>
                <a:rPr lang="id-ID" sz="2400">
                  <a:latin typeface="Cambria" pitchFamily="18" charset="0"/>
                  <a:sym typeface="Symbol" pitchFamily="18" charset="2"/>
                </a:rPr>
                <a:t>d - </a:t>
              </a:r>
              <a:r>
                <a:rPr lang="en-US" sz="2400">
                  <a:latin typeface="Cambria" pitchFamily="18" charset="0"/>
                  <a:sym typeface="Symbol" pitchFamily="18" charset="2"/>
                </a:rPr>
                <a:t>x) / (</a:t>
              </a:r>
              <a:r>
                <a:rPr lang="id-ID" sz="2400">
                  <a:latin typeface="Cambria" pitchFamily="18" charset="0"/>
                  <a:sym typeface="Symbol" pitchFamily="18" charset="2"/>
                </a:rPr>
                <a:t>d</a:t>
              </a:r>
              <a:r>
                <a:rPr lang="en-US" sz="2400">
                  <a:latin typeface="Cambria" pitchFamily="18" charset="0"/>
                  <a:sym typeface="Symbol" pitchFamily="18" charset="2"/>
                </a:rPr>
                <a:t> – </a:t>
              </a:r>
              <a:r>
                <a:rPr lang="id-ID" sz="2400">
                  <a:latin typeface="Cambria" pitchFamily="18" charset="0"/>
                  <a:sym typeface="Symbol" pitchFamily="18" charset="2"/>
                </a:rPr>
                <a:t>c</a:t>
              </a:r>
              <a:r>
                <a:rPr lang="en-US" sz="2400">
                  <a:latin typeface="Cambria" pitchFamily="18" charset="0"/>
                  <a:sym typeface="Symbol" pitchFamily="18" charset="2"/>
                </a:rPr>
                <a:t>);  	c ≤ x ≤ d</a:t>
              </a:r>
              <a:endParaRPr lang="en-US" sz="2400">
                <a:latin typeface="Cambria" pitchFamily="18" charset="0"/>
              </a:endParaRPr>
            </a:p>
          </p:txBody>
        </p:sp>
        <p:sp>
          <p:nvSpPr>
            <p:cNvPr id="33802" name="TextBox 16"/>
            <p:cNvSpPr txBox="1">
              <a:spLocks noChangeArrowheads="1"/>
            </p:cNvSpPr>
            <p:nvPr/>
          </p:nvSpPr>
          <p:spPr bwMode="auto">
            <a:xfrm>
              <a:off x="785813" y="2916238"/>
              <a:ext cx="214312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>
                  <a:latin typeface="Cambria" pitchFamily="18" charset="0"/>
                  <a:sym typeface="Symbol" pitchFamily="18" charset="2"/>
                </a:rPr>
                <a:t></a:t>
              </a:r>
              <a:r>
                <a:rPr lang="en-US" sz="2000">
                  <a:latin typeface="Cambria" pitchFamily="18" charset="0"/>
                  <a:sym typeface="Symbol" pitchFamily="18" charset="2"/>
                </a:rPr>
                <a:t>[x , a,</a:t>
              </a:r>
              <a:r>
                <a:rPr lang="id-ID" sz="2000">
                  <a:latin typeface="Cambria" pitchFamily="18" charset="0"/>
                  <a:sym typeface="Symbol" pitchFamily="18" charset="2"/>
                </a:rPr>
                <a:t>0</a:t>
              </a:r>
              <a:r>
                <a:rPr lang="en-US" sz="2000">
                  <a:latin typeface="Cambria" pitchFamily="18" charset="0"/>
                  <a:sym typeface="Symbol" pitchFamily="18" charset="2"/>
                </a:rPr>
                <a:t>,</a:t>
              </a:r>
              <a:r>
                <a:rPr lang="id-ID" sz="2000">
                  <a:latin typeface="Cambria" pitchFamily="18" charset="0"/>
                  <a:sym typeface="Symbol" pitchFamily="18" charset="2"/>
                </a:rPr>
                <a:t>45,60</a:t>
              </a:r>
              <a:r>
                <a:rPr lang="en-US" sz="2000">
                  <a:latin typeface="Cambria" pitchFamily="18" charset="0"/>
                  <a:sym typeface="Symbol" pitchFamily="18" charset="2"/>
                </a:rPr>
                <a:t>]=</a:t>
              </a:r>
              <a:endParaRPr lang="en-US" sz="2000"/>
            </a:p>
          </p:txBody>
        </p:sp>
        <p:sp>
          <p:nvSpPr>
            <p:cNvPr id="13" name="Left Brace 12"/>
            <p:cNvSpPr/>
            <p:nvPr/>
          </p:nvSpPr>
          <p:spPr>
            <a:xfrm>
              <a:off x="2500313" y="2500313"/>
              <a:ext cx="285750" cy="1500187"/>
            </a:xfrm>
            <a:prstGeom prst="lef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2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EXAMPLE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2346756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1285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AU" dirty="0" smtClean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34822" name="Rectangle 3"/>
          <p:cNvSpPr>
            <a:spLocks noChangeArrowheads="1"/>
          </p:cNvSpPr>
          <p:nvPr/>
        </p:nvSpPr>
        <p:spPr bwMode="auto">
          <a:xfrm>
            <a:off x="762000" y="1928813"/>
            <a:ext cx="7239000" cy="442912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4823" name="Line 5"/>
          <p:cNvSpPr>
            <a:spLocks noChangeShapeType="1"/>
          </p:cNvSpPr>
          <p:nvPr/>
        </p:nvSpPr>
        <p:spPr bwMode="auto">
          <a:xfrm flipV="1">
            <a:off x="1512888" y="3286125"/>
            <a:ext cx="0" cy="2479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6"/>
          <p:cNvSpPr txBox="1">
            <a:spLocks noChangeArrowheads="1"/>
          </p:cNvSpPr>
          <p:nvPr/>
        </p:nvSpPr>
        <p:spPr bwMode="auto">
          <a:xfrm>
            <a:off x="1450975" y="5592763"/>
            <a:ext cx="4111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0</a:t>
            </a:r>
          </a:p>
        </p:txBody>
      </p:sp>
      <p:sp>
        <p:nvSpPr>
          <p:cNvPr id="34825" name="Text Box 8"/>
          <p:cNvSpPr txBox="1">
            <a:spLocks noChangeArrowheads="1"/>
          </p:cNvSpPr>
          <p:nvPr/>
        </p:nvSpPr>
        <p:spPr bwMode="auto">
          <a:xfrm>
            <a:off x="1014413" y="5345113"/>
            <a:ext cx="67627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34826" name="Text Box 9"/>
          <p:cNvSpPr txBox="1">
            <a:spLocks noChangeArrowheads="1"/>
          </p:cNvSpPr>
          <p:nvPr/>
        </p:nvSpPr>
        <p:spPr bwMode="auto">
          <a:xfrm>
            <a:off x="995363" y="3044825"/>
            <a:ext cx="67468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3576" name="Line 13"/>
          <p:cNvSpPr>
            <a:spLocks noChangeShapeType="1"/>
          </p:cNvSpPr>
          <p:nvPr/>
        </p:nvSpPr>
        <p:spPr bwMode="auto">
          <a:xfrm>
            <a:off x="2541588" y="3289300"/>
            <a:ext cx="1139825" cy="2297113"/>
          </a:xfrm>
          <a:prstGeom prst="line">
            <a:avLst/>
          </a:prstGeom>
          <a:ln w="12700"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34828" name="Line 14"/>
          <p:cNvSpPr>
            <a:spLocks noChangeShapeType="1"/>
          </p:cNvSpPr>
          <p:nvPr/>
        </p:nvSpPr>
        <p:spPr bwMode="auto">
          <a:xfrm flipV="1">
            <a:off x="3714750" y="3286125"/>
            <a:ext cx="993775" cy="22923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Text Box 16"/>
          <p:cNvSpPr txBox="1">
            <a:spLocks noChangeArrowheads="1"/>
          </p:cNvSpPr>
          <p:nvPr/>
        </p:nvSpPr>
        <p:spPr bwMode="auto">
          <a:xfrm>
            <a:off x="3184525" y="2928938"/>
            <a:ext cx="117316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d-ID" sz="1600" b="1">
                <a:solidFill>
                  <a:srgbClr val="333399"/>
                </a:solidFill>
                <a:latin typeface="Times New Roman" pitchFamily="18" charset="0"/>
              </a:rPr>
              <a:t>SEDANG</a:t>
            </a:r>
            <a:endParaRPr lang="en-US" sz="1600" b="1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34830" name="Text Box 17"/>
          <p:cNvSpPr txBox="1">
            <a:spLocks noChangeArrowheads="1"/>
          </p:cNvSpPr>
          <p:nvPr/>
        </p:nvSpPr>
        <p:spPr bwMode="auto">
          <a:xfrm>
            <a:off x="1392238" y="2900363"/>
            <a:ext cx="1274762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d-ID" sz="1600" b="1">
                <a:solidFill>
                  <a:srgbClr val="333399"/>
                </a:solidFill>
                <a:latin typeface="Times New Roman" pitchFamily="18" charset="0"/>
              </a:rPr>
              <a:t>RENDAH</a:t>
            </a:r>
            <a:endParaRPr lang="en-US" sz="1600" b="1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34831" name="AutoShape 20"/>
          <p:cNvSpPr>
            <a:spLocks noChangeArrowheads="1"/>
          </p:cNvSpPr>
          <p:nvPr/>
        </p:nvSpPr>
        <p:spPr bwMode="auto">
          <a:xfrm>
            <a:off x="2543175" y="3325813"/>
            <a:ext cx="2309813" cy="2260600"/>
          </a:xfrm>
          <a:prstGeom prst="triangle">
            <a:avLst>
              <a:gd name="adj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4832" name="Text Box 21"/>
          <p:cNvSpPr txBox="1">
            <a:spLocks noChangeArrowheads="1"/>
          </p:cNvSpPr>
          <p:nvPr/>
        </p:nvSpPr>
        <p:spPr bwMode="auto">
          <a:xfrm>
            <a:off x="4425950" y="2971800"/>
            <a:ext cx="1431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d-ID" sz="1600" b="1">
                <a:solidFill>
                  <a:srgbClr val="333399"/>
                </a:solidFill>
                <a:latin typeface="Times New Roman" pitchFamily="18" charset="0"/>
              </a:rPr>
              <a:t>TINGGI</a:t>
            </a:r>
            <a:endParaRPr lang="en-US" sz="1600" b="1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34833" name="Text Box 24"/>
          <p:cNvSpPr txBox="1">
            <a:spLocks noChangeArrowheads="1"/>
          </p:cNvSpPr>
          <p:nvPr/>
        </p:nvSpPr>
        <p:spPr bwMode="auto">
          <a:xfrm>
            <a:off x="814388" y="4224338"/>
            <a:ext cx="803275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b="1">
                <a:solidFill>
                  <a:schemeClr val="accent2"/>
                </a:solidFill>
                <a:latin typeface="Symbol" pitchFamily="18" charset="2"/>
              </a:rPr>
              <a:t>m</a:t>
            </a:r>
            <a:r>
              <a:rPr lang="en-US" b="1">
                <a:solidFill>
                  <a:schemeClr val="accent2"/>
                </a:solidFill>
                <a:latin typeface="Tahoma" charset="0"/>
              </a:rPr>
              <a:t>[x]</a:t>
            </a:r>
          </a:p>
        </p:txBody>
      </p:sp>
      <p:sp>
        <p:nvSpPr>
          <p:cNvPr id="34834" name="Text Box 25"/>
          <p:cNvSpPr txBox="1">
            <a:spLocks noChangeArrowheads="1"/>
          </p:cNvSpPr>
          <p:nvPr/>
        </p:nvSpPr>
        <p:spPr bwMode="auto">
          <a:xfrm>
            <a:off x="2236788" y="5554663"/>
            <a:ext cx="5556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b="1">
                <a:solidFill>
                  <a:schemeClr val="accent2"/>
                </a:solidFill>
                <a:latin typeface="Courier New" pitchFamily="49" charset="0"/>
              </a:rPr>
              <a:t>5</a:t>
            </a:r>
            <a:r>
              <a:rPr lang="id-ID" b="1">
                <a:solidFill>
                  <a:schemeClr val="accent2"/>
                </a:solidFill>
                <a:latin typeface="Courier New" pitchFamily="49" charset="0"/>
              </a:rPr>
              <a:t>0</a:t>
            </a:r>
            <a:endParaRPr lang="en-US" b="1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34835" name="Text Box 26"/>
          <p:cNvSpPr txBox="1">
            <a:spLocks noChangeArrowheads="1"/>
          </p:cNvSpPr>
          <p:nvPr/>
        </p:nvSpPr>
        <p:spPr bwMode="auto">
          <a:xfrm>
            <a:off x="3397250" y="5553075"/>
            <a:ext cx="5556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d-ID" b="1">
                <a:solidFill>
                  <a:schemeClr val="accent2"/>
                </a:solidFill>
                <a:latin typeface="Courier New" pitchFamily="49" charset="0"/>
              </a:rPr>
              <a:t>75</a:t>
            </a:r>
            <a:endParaRPr lang="en-US" b="1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34836" name="Text Box 27"/>
          <p:cNvSpPr txBox="1">
            <a:spLocks noChangeArrowheads="1"/>
          </p:cNvSpPr>
          <p:nvPr/>
        </p:nvSpPr>
        <p:spPr bwMode="auto">
          <a:xfrm>
            <a:off x="4572000" y="5540375"/>
            <a:ext cx="5556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d-ID" b="1">
                <a:solidFill>
                  <a:schemeClr val="accent2"/>
                </a:solidFill>
                <a:latin typeface="Courier New" pitchFamily="49" charset="0"/>
              </a:rPr>
              <a:t>90</a:t>
            </a:r>
            <a:endParaRPr lang="en-US" b="1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34837" name="Text Box 30"/>
          <p:cNvSpPr txBox="1">
            <a:spLocks noChangeArrowheads="1"/>
          </p:cNvSpPr>
          <p:nvPr/>
        </p:nvSpPr>
        <p:spPr bwMode="auto">
          <a:xfrm>
            <a:off x="2038350" y="5953125"/>
            <a:ext cx="331946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d-ID">
                <a:solidFill>
                  <a:schemeClr val="accent2"/>
                </a:solidFill>
                <a:latin typeface="Courier New" pitchFamily="49" charset="0"/>
              </a:rPr>
              <a:t>NILAI</a:t>
            </a:r>
            <a:endParaRPr lang="en-US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34838" name="Line 31"/>
          <p:cNvSpPr>
            <a:spLocks noChangeShapeType="1"/>
          </p:cNvSpPr>
          <p:nvPr/>
        </p:nvSpPr>
        <p:spPr bwMode="auto">
          <a:xfrm>
            <a:off x="2536825" y="3327400"/>
            <a:ext cx="0" cy="2219325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839" name="Line 32"/>
          <p:cNvSpPr>
            <a:spLocks noChangeShapeType="1"/>
          </p:cNvSpPr>
          <p:nvPr/>
        </p:nvSpPr>
        <p:spPr bwMode="auto">
          <a:xfrm>
            <a:off x="3695700" y="3355975"/>
            <a:ext cx="0" cy="2219325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1500188" y="5572125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23576" idx="0"/>
          </p:cNvCxnSpPr>
          <p:nvPr/>
        </p:nvCxnSpPr>
        <p:spPr>
          <a:xfrm>
            <a:off x="1500188" y="3286125"/>
            <a:ext cx="1041400" cy="3175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34828" idx="1"/>
          </p:cNvCxnSpPr>
          <p:nvPr/>
        </p:nvCxnSpPr>
        <p:spPr>
          <a:xfrm>
            <a:off x="2571750" y="3286125"/>
            <a:ext cx="21367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714875" y="3286125"/>
            <a:ext cx="1071563" cy="1588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845" name="Text Box 27"/>
          <p:cNvSpPr txBox="1">
            <a:spLocks noChangeArrowheads="1"/>
          </p:cNvSpPr>
          <p:nvPr/>
        </p:nvSpPr>
        <p:spPr bwMode="auto">
          <a:xfrm>
            <a:off x="5429250" y="5537200"/>
            <a:ext cx="785813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id-ID" b="1">
                <a:solidFill>
                  <a:schemeClr val="accent2"/>
                </a:solidFill>
                <a:latin typeface="Courier New" pitchFamily="49" charset="0"/>
              </a:rPr>
              <a:t>100</a:t>
            </a:r>
            <a:endParaRPr lang="en-US" b="1">
              <a:solidFill>
                <a:schemeClr val="accent2"/>
              </a:solidFill>
              <a:latin typeface="Courier New" pitchFamily="49" charset="0"/>
            </a:endParaRPr>
          </a:p>
        </p:txBody>
      </p:sp>
      <p:sp>
        <p:nvSpPr>
          <p:cNvPr id="34846" name="Line 32"/>
          <p:cNvSpPr>
            <a:spLocks noChangeShapeType="1"/>
          </p:cNvSpPr>
          <p:nvPr/>
        </p:nvSpPr>
        <p:spPr bwMode="auto">
          <a:xfrm>
            <a:off x="5786438" y="3357563"/>
            <a:ext cx="0" cy="2219325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EXAMPLE (</a:t>
            </a:r>
            <a:r>
              <a:rPr lang="en-US" dirty="0" err="1" smtClean="0"/>
              <a:t>Tugas</a:t>
            </a:r>
            <a:r>
              <a:rPr lang="en-US" dirty="0" smtClean="0"/>
              <a:t> 1)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6108184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5845" name="Content Placeholder 7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d-ID" smtClean="0">
                <a:latin typeface="Cambria" pitchFamily="18" charset="0"/>
                <a:cs typeface="Times New Roman" pitchFamily="18" charset="0"/>
              </a:rPr>
              <a:t>a. Tentukan Fungsi keanggotaan dari himpunan Fuzzy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mtClean="0">
                <a:latin typeface="Cambria" pitchFamily="18" charset="0"/>
                <a:cs typeface="Times New Roman" pitchFamily="18" charset="0"/>
              </a:rPr>
              <a:t>b. Cari nilai </a:t>
            </a:r>
            <a:r>
              <a:rPr lang="id-ID" smtClean="0">
                <a:latin typeface="Cambria" pitchFamily="18" charset="0"/>
                <a:cs typeface="Times New Roman" pitchFamily="18" charset="0"/>
                <a:sym typeface="Symbol" pitchFamily="18" charset="2"/>
              </a:rPr>
              <a:t>[40], [77], [92] </a:t>
            </a:r>
            <a:endParaRPr lang="en-AU" smtClean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EXAMPLE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2313963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5845" name="Content Placeholder 7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d-ID" smtClean="0">
                <a:latin typeface="Cambria" pitchFamily="18" charset="0"/>
                <a:cs typeface="Times New Roman" pitchFamily="18" charset="0"/>
              </a:rPr>
              <a:t>a. Tentukan Fungsi keanggotaan dari himpunan Fuzzy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mtClean="0">
                <a:latin typeface="Cambria" pitchFamily="18" charset="0"/>
                <a:cs typeface="Times New Roman" pitchFamily="18" charset="0"/>
              </a:rPr>
              <a:t>b. Cari nilai </a:t>
            </a:r>
            <a:r>
              <a:rPr lang="id-ID" smtClean="0">
                <a:latin typeface="Cambria" pitchFamily="18" charset="0"/>
                <a:cs typeface="Times New Roman" pitchFamily="18" charset="0"/>
                <a:sym typeface="Symbol" pitchFamily="18" charset="2"/>
              </a:rPr>
              <a:t>[40], [77], [92] </a:t>
            </a:r>
            <a:endParaRPr lang="en-AU" smtClean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EXAMPLE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9886710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572000"/>
          </a:xfrm>
        </p:spPr>
        <p:txBody>
          <a:bodyPr/>
          <a:lstStyle/>
          <a:p>
            <a:pPr>
              <a:defRPr/>
            </a:pPr>
            <a:r>
              <a:rPr lang="en-US" sz="3600" dirty="0" err="1" smtClean="0">
                <a:latin typeface="+mj-lt"/>
                <a:cs typeface="Times New Roman" pitchFamily="18" charset="0"/>
              </a:rPr>
              <a:t>Pada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logika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tradisional</a:t>
            </a:r>
            <a:r>
              <a:rPr lang="en-US" sz="3600" dirty="0" smtClean="0">
                <a:latin typeface="+mj-lt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fungsi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keanggotaan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suatu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himpunan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terbagi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atas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2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daerah</a:t>
            </a:r>
            <a:r>
              <a:rPr lang="en-US" sz="3600" dirty="0" smtClean="0">
                <a:latin typeface="+mj-lt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yaitu</a:t>
            </a:r>
            <a:r>
              <a:rPr lang="en-US" sz="3600" dirty="0" smtClean="0">
                <a:latin typeface="+mj-lt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None/>
              <a:defRPr/>
            </a:pPr>
            <a:endParaRPr lang="id-ID" sz="1200" dirty="0" smtClean="0">
              <a:latin typeface="+mj-lt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600" dirty="0" smtClean="0">
                <a:latin typeface="+mj-lt"/>
                <a:cs typeface="Times New Roman" pitchFamily="18" charset="0"/>
              </a:rPr>
              <a:t> 		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m</a:t>
            </a:r>
            <a:r>
              <a:rPr lang="en-US" sz="3600" baseline="-30000" dirty="0" err="1" smtClean="0">
                <a:latin typeface="+mj-lt"/>
                <a:cs typeface="Times New Roman" pitchFamily="18" charset="0"/>
              </a:rPr>
              <a:t>A</a:t>
            </a:r>
            <a:r>
              <a:rPr lang="en-US" sz="3600" dirty="0" smtClean="0">
                <a:latin typeface="+mj-lt"/>
                <a:cs typeface="Times New Roman" pitchFamily="18" charset="0"/>
              </a:rPr>
              <a:t>[x] = 0,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jika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x Ï A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atau</a:t>
            </a:r>
            <a:endParaRPr lang="en-US" sz="3600" dirty="0" smtClean="0">
              <a:latin typeface="+mj-lt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600" dirty="0" smtClean="0">
                <a:latin typeface="+mj-lt"/>
                <a:cs typeface="Times New Roman" pitchFamily="18" charset="0"/>
              </a:rPr>
              <a:t>		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m</a:t>
            </a:r>
            <a:r>
              <a:rPr lang="en-US" sz="3600" baseline="-30000" dirty="0" err="1" smtClean="0">
                <a:latin typeface="+mj-lt"/>
                <a:cs typeface="Times New Roman" pitchFamily="18" charset="0"/>
              </a:rPr>
              <a:t>A</a:t>
            </a:r>
            <a:r>
              <a:rPr lang="en-US" sz="3600" dirty="0" smtClean="0">
                <a:latin typeface="+mj-lt"/>
                <a:cs typeface="Times New Roman" pitchFamily="18" charset="0"/>
              </a:rPr>
              <a:t>[x] = 1, </a:t>
            </a:r>
            <a:r>
              <a:rPr lang="en-US" sz="3600" dirty="0" err="1" smtClean="0">
                <a:latin typeface="+mj-lt"/>
                <a:cs typeface="Times New Roman" pitchFamily="18" charset="0"/>
              </a:rPr>
              <a:t>jika</a:t>
            </a:r>
            <a:r>
              <a:rPr lang="en-US" sz="3600" dirty="0" smtClean="0">
                <a:latin typeface="+mj-lt"/>
                <a:cs typeface="Times New Roman" pitchFamily="18" charset="0"/>
              </a:rPr>
              <a:t> x Î A.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LOGIKA TRADISIONAL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3076009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786312"/>
          </a:xfrm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en-US" sz="4000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Interseksi</a:t>
            </a:r>
            <a:r>
              <a:rPr lang="en-US" sz="4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000" dirty="0" smtClean="0">
                <a:cs typeface="Times New Roman" pitchFamily="18" charset="0"/>
              </a:rPr>
              <a:t>		</a:t>
            </a:r>
            <a:r>
              <a:rPr lang="en-US" sz="4000" dirty="0" err="1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en-US" sz="4000" baseline="-25000" dirty="0" err="1" smtClean="0">
                <a:cs typeface="Times New Roman" pitchFamily="18" charset="0"/>
              </a:rPr>
              <a:t>A</a:t>
            </a:r>
            <a:r>
              <a:rPr lang="en-US" sz="4000" baseline="-25000" dirty="0" err="1" smtClean="0">
                <a:latin typeface="Symbol" pitchFamily="18" charset="2"/>
                <a:cs typeface="Times New Roman" pitchFamily="18" charset="0"/>
              </a:rPr>
              <a:t>Ç</a:t>
            </a:r>
            <a:r>
              <a:rPr lang="en-US" sz="4000" baseline="-25000" dirty="0" err="1" smtClean="0">
                <a:cs typeface="Times New Roman" pitchFamily="18" charset="0"/>
              </a:rPr>
              <a:t>B</a:t>
            </a:r>
            <a:r>
              <a:rPr lang="en-US" sz="4000" dirty="0" smtClean="0">
                <a:cs typeface="Times New Roman" pitchFamily="18" charset="0"/>
              </a:rPr>
              <a:t> = min(</a:t>
            </a:r>
            <a:r>
              <a:rPr lang="en-US" sz="4000" dirty="0" err="1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en-US" sz="4000" baseline="-30000" dirty="0" err="1" smtClean="0">
                <a:cs typeface="Times New Roman" pitchFamily="18" charset="0"/>
              </a:rPr>
              <a:t>A</a:t>
            </a:r>
            <a:r>
              <a:rPr lang="en-US" sz="4000" dirty="0" smtClean="0">
                <a:cs typeface="Times New Roman" pitchFamily="18" charset="0"/>
              </a:rPr>
              <a:t>[x],</a:t>
            </a:r>
            <a:r>
              <a:rPr lang="en-US" sz="4000" dirty="0" smtClean="0">
                <a:latin typeface="Symbol" pitchFamily="18" charset="2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en-US" sz="4000" baseline="-30000" dirty="0" err="1" smtClean="0">
                <a:cs typeface="Times New Roman" pitchFamily="18" charset="0"/>
              </a:rPr>
              <a:t>B</a:t>
            </a:r>
            <a:r>
              <a:rPr lang="en-US" sz="4000" dirty="0" smtClean="0">
                <a:cs typeface="Times New Roman" pitchFamily="18" charset="0"/>
              </a:rPr>
              <a:t>[y]).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US" sz="4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Union: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4000" dirty="0" smtClean="0">
                <a:cs typeface="Times New Roman" pitchFamily="18" charset="0"/>
              </a:rPr>
              <a:t>		</a:t>
            </a:r>
            <a:r>
              <a:rPr lang="en-US" sz="4000" dirty="0" err="1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en-US" sz="4000" baseline="-25000" dirty="0" err="1" smtClean="0">
                <a:cs typeface="Times New Roman" pitchFamily="18" charset="0"/>
              </a:rPr>
              <a:t>A</a:t>
            </a:r>
            <a:r>
              <a:rPr lang="en-US" sz="4000" baseline="-25000" dirty="0" err="1" smtClean="0">
                <a:latin typeface="Symbol" pitchFamily="18" charset="2"/>
                <a:cs typeface="Times New Roman" pitchFamily="18" charset="0"/>
              </a:rPr>
              <a:t>È</a:t>
            </a:r>
            <a:r>
              <a:rPr lang="en-US" sz="4000" baseline="-25000" dirty="0" err="1" smtClean="0">
                <a:cs typeface="Times New Roman" pitchFamily="18" charset="0"/>
              </a:rPr>
              <a:t>B</a:t>
            </a:r>
            <a:r>
              <a:rPr lang="en-US" sz="4000" dirty="0" smtClean="0">
                <a:cs typeface="Times New Roman" pitchFamily="18" charset="0"/>
              </a:rPr>
              <a:t> = max(</a:t>
            </a:r>
            <a:r>
              <a:rPr lang="en-US" sz="4000" dirty="0" err="1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en-US" sz="4000" baseline="-30000" dirty="0" err="1" smtClean="0">
                <a:cs typeface="Times New Roman" pitchFamily="18" charset="0"/>
              </a:rPr>
              <a:t>A</a:t>
            </a:r>
            <a:r>
              <a:rPr lang="en-US" sz="4000" dirty="0" smtClean="0">
                <a:cs typeface="Times New Roman" pitchFamily="18" charset="0"/>
              </a:rPr>
              <a:t>[x],</a:t>
            </a:r>
            <a:r>
              <a:rPr lang="en-US" sz="4000" dirty="0" smtClean="0">
                <a:latin typeface="Symbol" pitchFamily="18" charset="2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en-US" sz="4000" baseline="-30000" dirty="0" err="1" smtClean="0">
                <a:cs typeface="Times New Roman" pitchFamily="18" charset="0"/>
              </a:rPr>
              <a:t>B</a:t>
            </a:r>
            <a:r>
              <a:rPr lang="en-US" sz="4000" dirty="0" smtClean="0">
                <a:cs typeface="Times New Roman" pitchFamily="18" charset="0"/>
              </a:rPr>
              <a:t>[y]).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AU" sz="4000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Komplemen</a:t>
            </a:r>
            <a:r>
              <a:rPr lang="en-AU" sz="4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None/>
              <a:defRPr/>
            </a:pPr>
            <a:r>
              <a:rPr lang="en-AU" sz="4000" dirty="0" smtClean="0">
                <a:cs typeface="Times New Roman" pitchFamily="18" charset="0"/>
              </a:rPr>
              <a:t>		</a:t>
            </a:r>
            <a:r>
              <a:rPr lang="en-US" sz="4000" dirty="0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en-AU" sz="4000" baseline="-25000" dirty="0" smtClean="0">
                <a:cs typeface="Times New Roman" pitchFamily="18" charset="0"/>
              </a:rPr>
              <a:t>A’</a:t>
            </a:r>
            <a:r>
              <a:rPr lang="en-AU" sz="4000" dirty="0" smtClean="0">
                <a:cs typeface="Times New Roman" pitchFamily="18" charset="0"/>
              </a:rPr>
              <a:t>     = 1-</a:t>
            </a:r>
            <a:r>
              <a:rPr lang="en-AU" sz="4000" dirty="0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en-AU" sz="4000" baseline="-30000" dirty="0" smtClean="0">
                <a:cs typeface="Times New Roman" pitchFamily="18" charset="0"/>
              </a:rPr>
              <a:t>A</a:t>
            </a:r>
            <a:r>
              <a:rPr lang="en-AU" sz="4000" dirty="0" smtClean="0">
                <a:cs typeface="Times New Roman" pitchFamily="18" charset="0"/>
              </a:rPr>
              <a:t>[x]</a:t>
            </a:r>
            <a:r>
              <a:rPr lang="en-US" sz="4000" dirty="0" smtClean="0"/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OPERATOR DASAR FUZZY : ZADEH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642725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5126" name="Content Placeholder 7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15421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Banyak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kompleks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dibutuhkan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menyelesaikan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teori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merumuskannya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matematis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fuzzy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transformasi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manusia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matematis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MENGAPA MENGGUANAKAN</a:t>
            </a:r>
            <a:br>
              <a:rPr lang="en-US" dirty="0" smtClean="0"/>
            </a:br>
            <a:r>
              <a:rPr lang="en-US" dirty="0" smtClean="0"/>
              <a:t> SISTEM FUZZY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7605484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9222" name="Content Placeholder 7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286250"/>
          </a:xfrm>
        </p:spPr>
        <p:txBody>
          <a:bodyPr/>
          <a:lstStyle/>
          <a:p>
            <a:pPr marL="514350" indent="-514350">
              <a:buClr>
                <a:srgbClr val="FF9900"/>
              </a:buClr>
              <a:buFont typeface="Arial" charset="0"/>
              <a:buNone/>
              <a:tabLst>
                <a:tab pos="1200150" algn="l"/>
                <a:tab pos="2114550" algn="l"/>
                <a:tab pos="2514600" algn="l"/>
              </a:tabLst>
              <a:defRPr/>
            </a:pP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1. </a:t>
            </a:r>
            <a:r>
              <a:rPr lang="en-US" sz="2800" b="1" dirty="0" smtClean="0">
                <a:latin typeface="Verdana" pitchFamily="34" charset="0"/>
                <a:cs typeface="Times New Roman" pitchFamily="18" charset="0"/>
              </a:rPr>
              <a:t>OPERATOR MEAN</a:t>
            </a:r>
          </a:p>
          <a:p>
            <a:pPr marL="914400" indent="-449263">
              <a:buClr>
                <a:srgbClr val="FF9900"/>
              </a:buClr>
              <a:buFont typeface="Wingdings" pitchFamily="2" charset="2"/>
              <a:buChar char="q"/>
              <a:tabLst>
                <a:tab pos="1200150" algn="l"/>
                <a:tab pos="2114550" algn="l"/>
                <a:tab pos="2514600" algn="l"/>
              </a:tabLst>
              <a:defRPr/>
            </a:pP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Interseksi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(MEAN AND):	</a:t>
            </a:r>
          </a:p>
          <a:p>
            <a:pPr marL="514350" indent="-514350">
              <a:buClr>
                <a:srgbClr val="FF9900"/>
              </a:buClr>
              <a:buFont typeface="Wingdings" pitchFamily="2" charset="2"/>
              <a:buNone/>
              <a:tabLst>
                <a:tab pos="1200150" algn="l"/>
                <a:tab pos="2114550" algn="l"/>
                <a:tab pos="2514600" algn="l"/>
              </a:tabLst>
              <a:defRPr/>
            </a:pP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	    </a:t>
            </a:r>
            <a:r>
              <a:rPr lang="en-US" dirty="0" err="1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en-US" baseline="-25000" dirty="0" err="1" smtClean="0">
                <a:latin typeface="Verdana" pitchFamily="34" charset="0"/>
                <a:cs typeface="Times New Roman" pitchFamily="18" charset="0"/>
              </a:rPr>
              <a:t>A</a:t>
            </a:r>
            <a:r>
              <a:rPr lang="en-US" baseline="-25000" dirty="0" err="1" smtClean="0">
                <a:latin typeface="Symbol" pitchFamily="18" charset="2"/>
                <a:cs typeface="Times New Roman" pitchFamily="18" charset="0"/>
              </a:rPr>
              <a:t>Ç</a:t>
            </a:r>
            <a:r>
              <a:rPr lang="en-US" baseline="-25000" dirty="0" err="1" smtClean="0">
                <a:latin typeface="Verdana" pitchFamily="34" charset="0"/>
                <a:cs typeface="Times New Roman" pitchFamily="18" charset="0"/>
              </a:rPr>
              <a:t>B</a:t>
            </a:r>
            <a:r>
              <a:rPr lang="en-US" dirty="0" smtClean="0">
                <a:latin typeface="Verdana" pitchFamily="34" charset="0"/>
                <a:cs typeface="Times New Roman" pitchFamily="18" charset="0"/>
              </a:rPr>
              <a:t> 	= (</a:t>
            </a:r>
            <a:r>
              <a:rPr lang="en-US" dirty="0" err="1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en-US" baseline="-30000" dirty="0" err="1" smtClean="0">
                <a:latin typeface="Verdana" pitchFamily="34" charset="0"/>
                <a:cs typeface="Times New Roman" pitchFamily="18" charset="0"/>
              </a:rPr>
              <a:t>A</a:t>
            </a:r>
            <a:r>
              <a:rPr lang="en-US" dirty="0" smtClean="0">
                <a:latin typeface="Verdana" pitchFamily="34" charset="0"/>
                <a:cs typeface="Times New Roman" pitchFamily="18" charset="0"/>
              </a:rPr>
              <a:t>[x] +</a:t>
            </a:r>
            <a:r>
              <a:rPr lang="en-US" dirty="0" smtClean="0">
                <a:latin typeface="Symbol" pitchFamily="18" charset="2"/>
                <a:cs typeface="Times New Roman" pitchFamily="18" charset="0"/>
              </a:rPr>
              <a:t> </a:t>
            </a:r>
            <a:r>
              <a:rPr lang="en-US" dirty="0" err="1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en-US" baseline="-30000" dirty="0" err="1" smtClean="0">
                <a:latin typeface="Verdana" pitchFamily="34" charset="0"/>
                <a:cs typeface="Times New Roman" pitchFamily="18" charset="0"/>
              </a:rPr>
              <a:t>B</a:t>
            </a:r>
            <a:r>
              <a:rPr lang="en-US" dirty="0" smtClean="0">
                <a:latin typeface="Verdana" pitchFamily="34" charset="0"/>
                <a:cs typeface="Times New Roman" pitchFamily="18" charset="0"/>
              </a:rPr>
              <a:t>[y])/2</a:t>
            </a:r>
          </a:p>
          <a:p>
            <a:pPr marL="514350" indent="-514350">
              <a:buClr>
                <a:srgbClr val="FF9900"/>
              </a:buClr>
              <a:buFont typeface="Wingdings" pitchFamily="2" charset="2"/>
              <a:buNone/>
              <a:tabLst>
                <a:tab pos="1200150" algn="l"/>
                <a:tab pos="2114550" algn="l"/>
                <a:tab pos="2514600" algn="l"/>
              </a:tabLst>
              <a:defRPr/>
            </a:pP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	</a:t>
            </a:r>
          </a:p>
          <a:p>
            <a:pPr marL="973138" indent="-465138">
              <a:buClr>
                <a:srgbClr val="FF9900"/>
              </a:buClr>
              <a:buFont typeface="Wingdings" pitchFamily="2" charset="2"/>
              <a:buChar char="q"/>
              <a:tabLst>
                <a:tab pos="1200150" algn="l"/>
                <a:tab pos="2114550" algn="l"/>
                <a:tab pos="2514600" algn="l"/>
              </a:tabLst>
              <a:defRPr/>
            </a:pP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Union (MEAN OR):		</a:t>
            </a:r>
          </a:p>
          <a:p>
            <a:pPr marL="514350" indent="-514350">
              <a:buClr>
                <a:srgbClr val="FF9900"/>
              </a:buClr>
              <a:buFont typeface="Wingdings" pitchFamily="2" charset="2"/>
              <a:buNone/>
              <a:tabLst>
                <a:tab pos="1200150" algn="l"/>
                <a:tab pos="2114550" algn="l"/>
                <a:tab pos="2514600" algn="l"/>
              </a:tabLst>
              <a:defRPr/>
            </a:pP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	    </a:t>
            </a:r>
            <a:r>
              <a:rPr lang="en-US" dirty="0" err="1" smtClean="0">
                <a:latin typeface="Symbol" pitchFamily="18" charset="2"/>
                <a:cs typeface="Times New Roman" pitchFamily="18" charset="0"/>
              </a:rPr>
              <a:t>m</a:t>
            </a:r>
            <a:r>
              <a:rPr lang="en-US" baseline="-25000" dirty="0" err="1" smtClean="0">
                <a:latin typeface="Verdana" pitchFamily="34" charset="0"/>
                <a:cs typeface="Times New Roman" pitchFamily="18" charset="0"/>
              </a:rPr>
              <a:t>A</a:t>
            </a:r>
            <a:r>
              <a:rPr lang="en-US" baseline="-25000" dirty="0" err="1" smtClean="0">
                <a:latin typeface="Symbol" pitchFamily="18" charset="2"/>
                <a:cs typeface="Times New Roman" pitchFamily="18" charset="0"/>
              </a:rPr>
              <a:t>È</a:t>
            </a:r>
            <a:r>
              <a:rPr lang="en-US" baseline="-25000" dirty="0" err="1" smtClean="0">
                <a:latin typeface="Verdana" pitchFamily="34" charset="0"/>
                <a:cs typeface="Times New Roman" pitchFamily="18" charset="0"/>
              </a:rPr>
              <a:t>B</a:t>
            </a:r>
            <a:r>
              <a:rPr lang="en-US" dirty="0" smtClean="0">
                <a:latin typeface="Verdana" pitchFamily="34" charset="0"/>
                <a:cs typeface="Times New Roman" pitchFamily="18" charset="0"/>
              </a:rPr>
              <a:t> 	= </a:t>
            </a:r>
          </a:p>
          <a:p>
            <a:pPr marL="514350" indent="284163">
              <a:buClr>
                <a:srgbClr val="FF9900"/>
              </a:buClr>
              <a:buFont typeface="Wingdings" pitchFamily="2" charset="2"/>
              <a:buNone/>
              <a:tabLst>
                <a:tab pos="1200150" algn="l"/>
                <a:tab pos="2114550" algn="l"/>
                <a:tab pos="2514600" algn="l"/>
              </a:tabLst>
              <a:defRPr/>
            </a:pP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[2*min(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m </a:t>
            </a:r>
            <a:r>
              <a:rPr lang="en-US" sz="2400" baseline="-30000" dirty="0" smtClean="0">
                <a:latin typeface="Verdana" pitchFamily="34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[x],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m </a:t>
            </a:r>
            <a:r>
              <a:rPr lang="en-US" sz="2400" baseline="-30000" dirty="0" smtClean="0">
                <a:latin typeface="Verdana" pitchFamily="34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[y])+ 4*max(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m </a:t>
            </a:r>
            <a:r>
              <a:rPr lang="en-US" sz="2400" baseline="-30000" dirty="0" smtClean="0">
                <a:latin typeface="Verdana" pitchFamily="34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[x],</a:t>
            </a:r>
            <a:r>
              <a:rPr lang="en-US" sz="2400" dirty="0" smtClean="0">
                <a:latin typeface="Symbol" pitchFamily="18" charset="2"/>
                <a:cs typeface="Times New Roman" pitchFamily="18" charset="0"/>
              </a:rPr>
              <a:t>m </a:t>
            </a:r>
            <a:r>
              <a:rPr lang="en-US" sz="2400" baseline="-30000" dirty="0" smtClean="0">
                <a:latin typeface="Verdana" pitchFamily="34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[y])]/6</a:t>
            </a:r>
          </a:p>
          <a:p>
            <a:pPr marL="514350" indent="-514350">
              <a:buClr>
                <a:srgbClr val="FF9900"/>
              </a:buClr>
              <a:buFont typeface="Arial" charset="0"/>
              <a:buNone/>
              <a:tabLst>
                <a:tab pos="1200150" algn="l"/>
                <a:tab pos="2114550" algn="l"/>
                <a:tab pos="2514600" algn="l"/>
              </a:tabLst>
              <a:defRPr/>
            </a:pPr>
            <a:endParaRPr lang="en-US" dirty="0" smtClean="0">
              <a:latin typeface="Times New Roman" pitchFamily="18" charset="0"/>
            </a:endParaRPr>
          </a:p>
          <a:p>
            <a:pPr marL="514350" indent="-514350" eaLnBrk="1" hangingPunct="1">
              <a:buFont typeface="Arial" charset="0"/>
              <a:buNone/>
              <a:tabLst>
                <a:tab pos="1200150" algn="l"/>
                <a:tab pos="2114550" algn="l"/>
                <a:tab pos="2514600" algn="l"/>
              </a:tabLst>
              <a:defRPr/>
            </a:pPr>
            <a:endParaRPr lang="en-US" sz="28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TRANSPORMASI ARITMATIKA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0296648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786313"/>
          </a:xfrm>
        </p:spPr>
        <p:txBody>
          <a:bodyPr/>
          <a:lstStyle/>
          <a:p>
            <a:pPr marL="514350" indent="-514350">
              <a:buClr>
                <a:srgbClr val="FF9900"/>
              </a:buClr>
              <a:buFont typeface="Arial" charset="0"/>
              <a:buNone/>
              <a:tabLst>
                <a:tab pos="1200150" algn="l"/>
                <a:tab pos="2114550" algn="l"/>
                <a:tab pos="2514600" algn="l"/>
              </a:tabLst>
              <a:defRPr/>
            </a:pP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2. </a:t>
            </a: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Operator </a:t>
            </a:r>
            <a:r>
              <a:rPr lang="en-AU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Intensified Mean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  <a:p>
            <a:pPr marL="514350" indent="-514350">
              <a:tabLst>
                <a:tab pos="1200150" algn="l"/>
                <a:tab pos="2114550" algn="l"/>
                <a:tab pos="2514600" algn="l"/>
              </a:tabLst>
              <a:defRPr/>
            </a:pP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Operator </a:t>
            </a:r>
            <a:r>
              <a:rPr lang="en-AU" sz="2400" i="1" dirty="0" smtClean="0">
                <a:latin typeface="Verdana" pitchFamily="34" charset="0"/>
                <a:cs typeface="Times New Roman" pitchFamily="18" charset="0"/>
              </a:rPr>
              <a:t>Intensified Mean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dilambangkan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dengan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AU" sz="2400" b="1" dirty="0" smtClean="0">
                <a:latin typeface="Verdana" pitchFamily="34" charset="0"/>
                <a:cs typeface="Times New Roman" pitchFamily="18" charset="0"/>
              </a:rPr>
              <a:t>MEAN</a:t>
            </a:r>
            <a:r>
              <a:rPr lang="en-AU" sz="2400" b="1" baseline="30000" dirty="0" smtClean="0">
                <a:latin typeface="Verdana" pitchFamily="34" charset="0"/>
                <a:cs typeface="Times New Roman" pitchFamily="18" charset="0"/>
              </a:rPr>
              <a:t>2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. </a:t>
            </a:r>
          </a:p>
          <a:p>
            <a:pPr marL="514350" indent="-514350">
              <a:tabLst>
                <a:tab pos="1200150" algn="l"/>
                <a:tab pos="2114550" algn="l"/>
                <a:tab pos="2514600" algn="l"/>
              </a:tabLst>
              <a:defRPr/>
            </a:pP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Operator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ini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digunakan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untuk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menyangatkan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,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misalkan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: AMAT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atau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 SANGAT.</a:t>
            </a: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 </a:t>
            </a:r>
          </a:p>
          <a:p>
            <a:pPr marL="514350" indent="-514350">
              <a:buClr>
                <a:srgbClr val="FF9900"/>
              </a:buClr>
              <a:buFont typeface="Arial" charset="0"/>
              <a:buNone/>
              <a:tabLst>
                <a:tab pos="1200150" algn="l"/>
                <a:tab pos="2114550" algn="l"/>
                <a:tab pos="2514600" algn="l"/>
              </a:tabLst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3. Operator </a:t>
            </a:r>
            <a:r>
              <a:rPr lang="en-AU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Diluted Mean</a:t>
            </a:r>
            <a:r>
              <a:rPr lang="en-US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514350" indent="-514350">
              <a:tabLst>
                <a:tab pos="1200150" algn="l"/>
                <a:tab pos="2114550" algn="l"/>
                <a:tab pos="2514600" algn="l"/>
              </a:tabLst>
              <a:defRPr/>
            </a:pP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Operator </a:t>
            </a:r>
            <a:r>
              <a:rPr lang="en-AU" sz="2400" i="1" dirty="0" smtClean="0">
                <a:latin typeface="Verdana" pitchFamily="34" charset="0"/>
                <a:cs typeface="Times New Roman" pitchFamily="18" charset="0"/>
              </a:rPr>
              <a:t>Diluted Mean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dilambangkan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dengan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AU" sz="2400" b="1" dirty="0" smtClean="0">
                <a:latin typeface="Verdana" pitchFamily="34" charset="0"/>
                <a:cs typeface="Times New Roman" pitchFamily="18" charset="0"/>
              </a:rPr>
              <a:t>MEAN</a:t>
            </a:r>
            <a:r>
              <a:rPr lang="en-AU" sz="2400" b="1" baseline="30000" dirty="0" smtClean="0">
                <a:latin typeface="Verdana" pitchFamily="34" charset="0"/>
                <a:cs typeface="Times New Roman" pitchFamily="18" charset="0"/>
              </a:rPr>
              <a:t>1/2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. </a:t>
            </a:r>
          </a:p>
          <a:p>
            <a:pPr marL="514350" indent="-514350">
              <a:tabLst>
                <a:tab pos="1200150" algn="l"/>
                <a:tab pos="2114550" algn="l"/>
                <a:tab pos="2514600" algn="l"/>
              </a:tabLst>
              <a:defRPr/>
            </a:pP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Operator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ini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digunakan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untuk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melemahkan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,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misalkan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: AGAK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atau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 SEDIKIT.</a:t>
            </a: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 </a:t>
            </a:r>
          </a:p>
          <a:p>
            <a:pPr marL="514350" indent="-514350">
              <a:buClr>
                <a:srgbClr val="FF9900"/>
              </a:buClr>
              <a:buFont typeface="Arial" charset="0"/>
              <a:buNone/>
              <a:tabLst>
                <a:tab pos="1200150" algn="l"/>
                <a:tab pos="2114550" algn="l"/>
                <a:tab pos="2514600" algn="l"/>
              </a:tabLst>
              <a:defRPr/>
            </a:pPr>
            <a:endParaRPr lang="en-US" dirty="0" smtClean="0">
              <a:latin typeface="Times New Roman" pitchFamily="18" charset="0"/>
            </a:endParaRPr>
          </a:p>
          <a:p>
            <a:pPr marL="514350" indent="-514350" eaLnBrk="1" hangingPunct="1">
              <a:buFont typeface="Arial" charset="0"/>
              <a:buNone/>
              <a:tabLst>
                <a:tab pos="1200150" algn="l"/>
                <a:tab pos="2114550" algn="l"/>
                <a:tab pos="2514600" algn="l"/>
              </a:tabLst>
              <a:defRPr/>
            </a:pPr>
            <a:endParaRPr lang="en-US" sz="28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TRANSPORMASI ARITMATIKA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7570802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28625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4. Operator </a:t>
            </a:r>
            <a:r>
              <a:rPr lang="en-AU" sz="28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Product</a:t>
            </a:r>
            <a:r>
              <a:rPr 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  <a:p>
            <a:pPr marL="855663" indent="-508000" algn="just">
              <a:buClr>
                <a:srgbClr val="FF9900"/>
              </a:buClr>
              <a:buFont typeface="Wingdings" pitchFamily="2" charset="2"/>
              <a:buChar char="q"/>
              <a:tabLst>
                <a:tab pos="1371600" algn="l"/>
              </a:tabLst>
              <a:defRPr/>
            </a:pPr>
            <a:r>
              <a:rPr lang="en-US" sz="2800" b="1" dirty="0" err="1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Interseksi</a:t>
            </a:r>
            <a:r>
              <a:rPr lang="en-US" sz="2800" b="1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 (PRODUCT AND):</a:t>
            </a:r>
            <a:r>
              <a:rPr lang="en-US" sz="2800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	</a:t>
            </a:r>
          </a:p>
          <a:p>
            <a:pPr marL="855663" indent="0" algn="just">
              <a:buFont typeface="Arial" charset="0"/>
              <a:buNone/>
              <a:tabLst>
                <a:tab pos="1371600" algn="l"/>
              </a:tabLst>
              <a:defRPr/>
            </a:pP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Symbol" pitchFamily="18" charset="2"/>
                <a:cs typeface="Times New Roman" pitchFamily="18" charset="0"/>
              </a:rPr>
              <a:t>Ç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B = </a:t>
            </a:r>
            <a:r>
              <a:rPr lang="en-US" sz="2800" dirty="0" smtClean="0">
                <a:latin typeface="Symbol" pitchFamily="18" charset="2"/>
                <a:cs typeface="Times New Roman" pitchFamily="18" charset="0"/>
              </a:rPr>
              <a:t>m </a:t>
            </a:r>
            <a:r>
              <a:rPr lang="en-US" sz="2800" baseline="-30000" dirty="0" smtClean="0">
                <a:latin typeface="Verdana" pitchFamily="34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[x] *</a:t>
            </a:r>
            <a:r>
              <a:rPr lang="en-US" sz="2800" dirty="0" smtClean="0">
                <a:latin typeface="Symbol" pitchFamily="18" charset="2"/>
                <a:cs typeface="Times New Roman" pitchFamily="18" charset="0"/>
              </a:rPr>
              <a:t> m </a:t>
            </a:r>
            <a:r>
              <a:rPr lang="en-US" sz="2800" baseline="-30000" dirty="0" smtClean="0">
                <a:latin typeface="Verdana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[y]</a:t>
            </a:r>
          </a:p>
          <a:p>
            <a:pPr marL="571500" indent="-571500">
              <a:buFont typeface="Arial" charset="0"/>
              <a:buNone/>
              <a:tabLst>
                <a:tab pos="1371600" algn="l"/>
              </a:tabLst>
              <a:defRPr/>
            </a:pPr>
            <a:endParaRPr lang="en-AU" sz="2800" dirty="0" smtClean="0">
              <a:latin typeface="Verdana" pitchFamily="34" charset="0"/>
              <a:cs typeface="Times New Roman" pitchFamily="18" charset="0"/>
            </a:endParaRPr>
          </a:p>
          <a:p>
            <a:pPr marL="855663" indent="-508000">
              <a:buClr>
                <a:srgbClr val="FF9900"/>
              </a:buClr>
              <a:buFont typeface="Wingdings" pitchFamily="2" charset="2"/>
              <a:buChar char="q"/>
              <a:defRPr/>
            </a:pPr>
            <a:r>
              <a:rPr lang="en-AU" sz="2800" b="1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Union (PRODUCT OR):</a:t>
            </a:r>
            <a:r>
              <a:rPr lang="en-AU" sz="2800" dirty="0" smtClean="0">
                <a:latin typeface="Verdana" pitchFamily="34" charset="0"/>
                <a:cs typeface="Times New Roman" pitchFamily="18" charset="0"/>
              </a:rPr>
              <a:t>			A</a:t>
            </a:r>
            <a:r>
              <a:rPr lang="en-AU" sz="2800" dirty="0" smtClean="0">
                <a:latin typeface="Symbol" pitchFamily="18" charset="2"/>
                <a:cs typeface="Times New Roman" pitchFamily="18" charset="0"/>
              </a:rPr>
              <a:t>È</a:t>
            </a:r>
            <a:r>
              <a:rPr lang="en-AU" sz="2800" dirty="0" smtClean="0">
                <a:latin typeface="Verdana" pitchFamily="34" charset="0"/>
                <a:cs typeface="Times New Roman" pitchFamily="18" charset="0"/>
              </a:rPr>
              <a:t>B = (</a:t>
            </a:r>
            <a:r>
              <a:rPr lang="en-AU" sz="2800" dirty="0" smtClean="0">
                <a:latin typeface="Symbol" pitchFamily="18" charset="2"/>
                <a:cs typeface="Times New Roman" pitchFamily="18" charset="0"/>
              </a:rPr>
              <a:t>m </a:t>
            </a:r>
            <a:r>
              <a:rPr lang="en-AU" sz="2800" baseline="-30000" dirty="0" smtClean="0">
                <a:latin typeface="Verdana" pitchFamily="34" charset="0"/>
                <a:cs typeface="Times New Roman" pitchFamily="18" charset="0"/>
              </a:rPr>
              <a:t>A</a:t>
            </a:r>
            <a:r>
              <a:rPr lang="en-AU" sz="2800" dirty="0" smtClean="0">
                <a:latin typeface="Verdana" pitchFamily="34" charset="0"/>
                <a:cs typeface="Times New Roman" pitchFamily="18" charset="0"/>
              </a:rPr>
              <a:t>[x]+</a:t>
            </a:r>
            <a:r>
              <a:rPr lang="en-AU" sz="2800" dirty="0" smtClean="0">
                <a:latin typeface="Symbol" pitchFamily="18" charset="2"/>
                <a:cs typeface="Times New Roman" pitchFamily="18" charset="0"/>
              </a:rPr>
              <a:t>m </a:t>
            </a:r>
            <a:r>
              <a:rPr lang="en-AU" sz="2800" baseline="-30000" dirty="0" smtClean="0">
                <a:latin typeface="Verdana" pitchFamily="34" charset="0"/>
                <a:cs typeface="Times New Roman" pitchFamily="18" charset="0"/>
              </a:rPr>
              <a:t>B</a:t>
            </a:r>
            <a:r>
              <a:rPr lang="en-AU" sz="2800" dirty="0" smtClean="0">
                <a:latin typeface="Verdana" pitchFamily="34" charset="0"/>
                <a:cs typeface="Times New Roman" pitchFamily="18" charset="0"/>
              </a:rPr>
              <a:t>[y]) - (</a:t>
            </a:r>
            <a:r>
              <a:rPr lang="en-AU" sz="2800" dirty="0" smtClean="0">
                <a:latin typeface="Symbol" pitchFamily="18" charset="2"/>
                <a:cs typeface="Times New Roman" pitchFamily="18" charset="0"/>
              </a:rPr>
              <a:t>m </a:t>
            </a:r>
            <a:r>
              <a:rPr lang="en-AU" sz="2800" baseline="-30000" dirty="0" smtClean="0">
                <a:latin typeface="Verdana" pitchFamily="34" charset="0"/>
                <a:cs typeface="Times New Roman" pitchFamily="18" charset="0"/>
              </a:rPr>
              <a:t>A</a:t>
            </a:r>
            <a:r>
              <a:rPr lang="en-AU" sz="2800" dirty="0" smtClean="0">
                <a:latin typeface="Verdana" pitchFamily="34" charset="0"/>
                <a:cs typeface="Times New Roman" pitchFamily="18" charset="0"/>
              </a:rPr>
              <a:t>[x]*</a:t>
            </a:r>
            <a:r>
              <a:rPr lang="en-AU" sz="2800" dirty="0" smtClean="0">
                <a:latin typeface="Symbol" pitchFamily="18" charset="2"/>
                <a:cs typeface="Times New Roman" pitchFamily="18" charset="0"/>
              </a:rPr>
              <a:t>m </a:t>
            </a:r>
            <a:r>
              <a:rPr lang="en-AU" sz="2800" baseline="-30000" dirty="0" smtClean="0">
                <a:latin typeface="Verdana" pitchFamily="34" charset="0"/>
                <a:cs typeface="Times New Roman" pitchFamily="18" charset="0"/>
              </a:rPr>
              <a:t>B</a:t>
            </a:r>
            <a:r>
              <a:rPr lang="en-AU" sz="2800" dirty="0" smtClean="0">
                <a:latin typeface="Verdana" pitchFamily="34" charset="0"/>
                <a:cs typeface="Times New Roman" pitchFamily="18" charset="0"/>
              </a:rPr>
              <a:t>[y])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</a:t>
            </a:r>
          </a:p>
          <a:p>
            <a:pPr>
              <a:buFont typeface="Arial" charset="0"/>
              <a:buNone/>
              <a:defRPr/>
            </a:pPr>
            <a:endParaRPr lang="en-US" sz="2800" dirty="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buFontTx/>
              <a:buChar char="•"/>
              <a:defRPr/>
            </a:pPr>
            <a:endParaRPr lang="en-US" sz="2800" dirty="0" smtClean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514350" indent="-514350" eaLnBrk="1" hangingPunct="1">
              <a:buFont typeface="Arial" charset="0"/>
              <a:buNone/>
              <a:defRPr/>
            </a:pPr>
            <a:endParaRPr lang="en-US" sz="28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TRANSPORMASI ARITMATIKA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7835797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5775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5. Operator </a:t>
            </a:r>
            <a:r>
              <a:rPr lang="en-AU" sz="28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Bounded Product</a:t>
            </a:r>
            <a:r>
              <a:rPr lang="en-US" sz="28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  <a:p>
            <a:pPr indent="-52388">
              <a:buFont typeface="Arial" charset="0"/>
              <a:buNone/>
              <a:defRPr/>
            </a:pP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Operasi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Verdana" pitchFamily="34" charset="0"/>
                <a:cs typeface="Times New Roman" pitchFamily="18" charset="0"/>
              </a:rPr>
              <a:t>bounded-product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ini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memfilter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nilai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keanggotaan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rendah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dirumuskan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berikut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:</a:t>
            </a:r>
          </a:p>
          <a:p>
            <a:pPr>
              <a:buFont typeface="Arial" charset="0"/>
              <a:buNone/>
              <a:defRPr/>
            </a:pPr>
            <a:r>
              <a:rPr lang="en-US" sz="2800" b="1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	A </a:t>
            </a:r>
            <a:r>
              <a:rPr lang="en-US" sz="2800" b="1" dirty="0" smtClean="0">
                <a:solidFill>
                  <a:srgbClr val="CC0000"/>
                </a:solidFill>
                <a:latin typeface="Wingdings 2" pitchFamily="18" charset="2"/>
                <a:cs typeface="Times New Roman" pitchFamily="18" charset="0"/>
              </a:rPr>
              <a:t></a:t>
            </a:r>
            <a:r>
              <a:rPr lang="en-US" sz="2800" b="1" dirty="0" smtClean="0">
                <a:solidFill>
                  <a:srgbClr val="CC0000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B = max(0, </a:t>
            </a:r>
            <a:r>
              <a:rPr lang="en-US" sz="2800" b="1" dirty="0" smtClean="0">
                <a:solidFill>
                  <a:srgbClr val="CC0000"/>
                </a:solidFill>
                <a:latin typeface="Symbol" pitchFamily="18" charset="2"/>
                <a:cs typeface="Times New Roman" pitchFamily="18" charset="0"/>
              </a:rPr>
              <a:t>m </a:t>
            </a:r>
            <a:r>
              <a:rPr lang="en-US" sz="2800" b="1" baseline="-30000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A</a:t>
            </a:r>
            <a:r>
              <a:rPr lang="en-US" sz="2800" b="1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[x]+</a:t>
            </a:r>
            <a:r>
              <a:rPr lang="en-US" sz="2800" b="1" dirty="0" smtClean="0">
                <a:solidFill>
                  <a:srgbClr val="CC0000"/>
                </a:solidFill>
                <a:latin typeface="Symbol" pitchFamily="18" charset="2"/>
                <a:cs typeface="Times New Roman" pitchFamily="18" charset="0"/>
              </a:rPr>
              <a:t>m </a:t>
            </a:r>
            <a:r>
              <a:rPr lang="en-US" sz="2800" b="1" baseline="-30000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B</a:t>
            </a:r>
            <a:r>
              <a:rPr lang="en-US" sz="2800" b="1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[y]-1)</a:t>
            </a:r>
          </a:p>
          <a:p>
            <a:pPr>
              <a:buFont typeface="Arial" charset="0"/>
              <a:buNone/>
              <a:defRPr/>
            </a:pP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6. Operator </a:t>
            </a:r>
            <a:r>
              <a:rPr lang="en-AU" sz="28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Bounded Sum</a:t>
            </a:r>
            <a:r>
              <a:rPr lang="en-US" sz="28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Verdana" pitchFamily="34" charset="0"/>
                <a:cs typeface="Times New Roman" pitchFamily="18" charset="0"/>
              </a:rPr>
              <a:t>Operasi</a:t>
            </a: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Verdana" pitchFamily="34" charset="0"/>
                <a:cs typeface="Times New Roman" pitchFamily="18" charset="0"/>
              </a:rPr>
              <a:t>bounded-sum</a:t>
            </a: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Verdana" pitchFamily="34" charset="0"/>
                <a:cs typeface="Times New Roman" pitchFamily="18" charset="0"/>
              </a:rPr>
              <a:t>ini</a:t>
            </a: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Verdana" pitchFamily="34" charset="0"/>
                <a:cs typeface="Times New Roman" pitchFamily="18" charset="0"/>
              </a:rPr>
              <a:t>akan</a:t>
            </a: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Verdana" pitchFamily="34" charset="0"/>
                <a:cs typeface="Times New Roman" pitchFamily="18" charset="0"/>
              </a:rPr>
              <a:t>memfilter</a:t>
            </a: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Verdana" pitchFamily="34" charset="0"/>
                <a:cs typeface="Times New Roman" pitchFamily="18" charset="0"/>
              </a:rPr>
              <a:t>nilai</a:t>
            </a: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Verdana" pitchFamily="34" charset="0"/>
                <a:cs typeface="Times New Roman" pitchFamily="18" charset="0"/>
              </a:rPr>
              <a:t>keanggotaan</a:t>
            </a: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Verdana" pitchFamily="34" charset="0"/>
                <a:cs typeface="Times New Roman" pitchFamily="18" charset="0"/>
              </a:rPr>
              <a:t>tinggi</a:t>
            </a: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Verdana" pitchFamily="34" charset="0"/>
                <a:cs typeface="Times New Roman" pitchFamily="18" charset="0"/>
              </a:rPr>
              <a:t>dirumuskan</a:t>
            </a: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Verdana" pitchFamily="34" charset="0"/>
                <a:cs typeface="Times New Roman" pitchFamily="18" charset="0"/>
              </a:rPr>
              <a:t>sebagai</a:t>
            </a: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Verdana" pitchFamily="34" charset="0"/>
                <a:cs typeface="Times New Roman" pitchFamily="18" charset="0"/>
              </a:rPr>
              <a:t>berikut</a:t>
            </a: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:</a:t>
            </a:r>
          </a:p>
          <a:p>
            <a:pPr>
              <a:buFont typeface="Arial" charset="0"/>
              <a:buNone/>
              <a:defRPr/>
            </a:pPr>
            <a:r>
              <a:rPr lang="en-AU" sz="2400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	</a:t>
            </a:r>
            <a:r>
              <a:rPr lang="en-AU" sz="2400" b="1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A </a:t>
            </a:r>
            <a:r>
              <a:rPr lang="en-AU" sz="2400" b="1" dirty="0" smtClean="0">
                <a:solidFill>
                  <a:srgbClr val="CC0000"/>
                </a:solidFill>
                <a:latin typeface="Symbol" pitchFamily="18" charset="2"/>
                <a:cs typeface="Times New Roman" pitchFamily="18" charset="0"/>
              </a:rPr>
              <a:t>Å</a:t>
            </a:r>
            <a:r>
              <a:rPr lang="en-AU" sz="2400" b="1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 B = min(1, </a:t>
            </a:r>
            <a:r>
              <a:rPr lang="en-AU" sz="2400" b="1" dirty="0" smtClean="0">
                <a:solidFill>
                  <a:srgbClr val="CC0000"/>
                </a:solidFill>
                <a:latin typeface="Symbol" pitchFamily="18" charset="2"/>
                <a:cs typeface="Times New Roman" pitchFamily="18" charset="0"/>
              </a:rPr>
              <a:t>m </a:t>
            </a:r>
            <a:r>
              <a:rPr lang="en-AU" sz="2400" b="1" baseline="-30000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A</a:t>
            </a:r>
            <a:r>
              <a:rPr lang="en-AU" sz="2400" b="1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[x]+</a:t>
            </a:r>
            <a:r>
              <a:rPr lang="en-AU" sz="2400" b="1" dirty="0" smtClean="0">
                <a:solidFill>
                  <a:srgbClr val="CC0000"/>
                </a:solidFill>
                <a:latin typeface="Symbol" pitchFamily="18" charset="2"/>
                <a:cs typeface="Times New Roman" pitchFamily="18" charset="0"/>
              </a:rPr>
              <a:t>m </a:t>
            </a:r>
            <a:r>
              <a:rPr lang="en-AU" sz="2400" b="1" baseline="-30000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B</a:t>
            </a:r>
            <a:r>
              <a:rPr lang="en-AU" sz="2400" b="1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[y])</a:t>
            </a:r>
            <a:r>
              <a:rPr lang="en-AU" sz="2400" b="1" dirty="0" smtClean="0">
                <a:latin typeface="Verdana" pitchFamily="34" charset="0"/>
                <a:cs typeface="Times New Roman" pitchFamily="18" charset="0"/>
              </a:rPr>
              <a:t> </a:t>
            </a:r>
            <a:endParaRPr lang="en-US" sz="2800" b="1" dirty="0" smtClean="0">
              <a:latin typeface="Verdana" pitchFamily="34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en-US" sz="2800" b="1" dirty="0" smtClean="0">
              <a:solidFill>
                <a:srgbClr val="CC0000"/>
              </a:solidFill>
              <a:latin typeface="Verdana" pitchFamily="34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en-US" sz="2800" dirty="0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514350" indent="-514350" eaLnBrk="1" hangingPunct="1">
              <a:buFont typeface="Arial" charset="0"/>
              <a:buNone/>
              <a:defRPr/>
            </a:pPr>
            <a:endParaRPr lang="en-US" sz="28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TRANSPORMASI ARITMATIKA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9727943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714875"/>
          </a:xfrm>
        </p:spPr>
        <p:txBody>
          <a:bodyPr/>
          <a:lstStyle/>
          <a:p>
            <a:pPr marL="514350" indent="-514350" eaLnBrk="1" hangingPunct="1">
              <a:buFont typeface="Arial" charset="0"/>
              <a:buNone/>
              <a:defRPr/>
            </a:pP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7. Operator </a:t>
            </a:r>
            <a:r>
              <a:rPr lang="en-AU" sz="28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Drastic Product</a:t>
            </a:r>
            <a:r>
              <a:rPr lang="en-US" sz="28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  <a:p>
            <a:pPr indent="4763">
              <a:buFont typeface="Arial" charset="0"/>
              <a:buNone/>
              <a:defRPr/>
            </a:pP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Operasi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Verdana" pitchFamily="34" charset="0"/>
                <a:cs typeface="Times New Roman" pitchFamily="18" charset="0"/>
              </a:rPr>
              <a:t>drastic-product 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antar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himpunan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fuzzy A </a:t>
            </a: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B </a:t>
            </a: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masing-masing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fungsi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keanggotaan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Symbol" pitchFamily="18" charset="2"/>
                <a:cs typeface="Times New Roman" pitchFamily="18" charset="0"/>
              </a:rPr>
              <a:t>m </a:t>
            </a:r>
            <a:r>
              <a:rPr lang="en-US" sz="2800" baseline="-30000" dirty="0" smtClean="0">
                <a:latin typeface="Verdana" pitchFamily="34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[x] </a:t>
            </a: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Symbol" pitchFamily="18" charset="2"/>
                <a:cs typeface="Times New Roman" pitchFamily="18" charset="0"/>
              </a:rPr>
              <a:t>m </a:t>
            </a:r>
            <a:r>
              <a:rPr lang="en-US" sz="2800" baseline="-30000" dirty="0" smtClean="0">
                <a:latin typeface="Verdana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[x] </a:t>
            </a: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memiliki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fungsi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keanggotaan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Symbol" pitchFamily="18" charset="2"/>
                <a:cs typeface="Times New Roman" pitchFamily="18" charset="0"/>
              </a:rPr>
              <a:t>m </a:t>
            </a:r>
            <a:r>
              <a:rPr lang="en-US" sz="2800" baseline="-30000" dirty="0" smtClean="0">
                <a:latin typeface="Verdana" pitchFamily="34" charset="0"/>
                <a:cs typeface="Times New Roman" pitchFamily="18" charset="0"/>
              </a:rPr>
              <a:t>A</a:t>
            </a:r>
            <a:r>
              <a:rPr lang="en-US" sz="2800" baseline="-30000" dirty="0" smtClean="0">
                <a:latin typeface="Symbol" pitchFamily="18" charset="2"/>
                <a:cs typeface="Times New Roman" pitchFamily="18" charset="0"/>
              </a:rPr>
              <a:t>Ä</a:t>
            </a:r>
            <a:r>
              <a:rPr lang="en-US" sz="2800" baseline="-30000" dirty="0" smtClean="0">
                <a:latin typeface="Verdana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[x] yang </a:t>
            </a: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didefinisikan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Verdana" pitchFamily="34" charset="0"/>
                <a:cs typeface="Times New Roman" pitchFamily="18" charset="0"/>
              </a:rPr>
              <a:t>berikut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:</a:t>
            </a:r>
          </a:p>
          <a:p>
            <a:pPr algn="just">
              <a:buFont typeface="Arial" charset="0"/>
              <a:buNone/>
              <a:defRPr/>
            </a:pP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 </a:t>
            </a:r>
          </a:p>
          <a:p>
            <a:pPr algn="just">
              <a:buFont typeface="Arial" charset="0"/>
              <a:buNone/>
              <a:defRPr/>
            </a:pPr>
            <a:r>
              <a:rPr lang="en-AU" sz="2800" dirty="0" smtClean="0">
                <a:latin typeface="Verdana" pitchFamily="34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Verdana" pitchFamily="34" charset="0"/>
                <a:cs typeface="Times New Roman" pitchFamily="18" charset="0"/>
              </a:rPr>
              <a:t> </a:t>
            </a:r>
          </a:p>
          <a:p>
            <a:pPr marL="514350" indent="-514350" eaLnBrk="1" hangingPunct="1">
              <a:buFont typeface="Arial" charset="0"/>
              <a:buNone/>
              <a:defRPr/>
            </a:pPr>
            <a:endParaRPr lang="en-US" sz="2800" dirty="0" smtClean="0"/>
          </a:p>
        </p:txBody>
      </p:sp>
      <p:grpSp>
        <p:nvGrpSpPr>
          <p:cNvPr id="2" name="Group 1032"/>
          <p:cNvGrpSpPr>
            <a:grpSpLocks/>
          </p:cNvGrpSpPr>
          <p:nvPr/>
        </p:nvGrpSpPr>
        <p:grpSpPr bwMode="auto">
          <a:xfrm>
            <a:off x="1143000" y="4286250"/>
            <a:ext cx="6553200" cy="1809750"/>
            <a:chOff x="720" y="2448"/>
            <a:chExt cx="4128" cy="1140"/>
          </a:xfrm>
        </p:grpSpPr>
        <p:sp>
          <p:nvSpPr>
            <p:cNvPr id="8201" name="Rectangle 1030"/>
            <p:cNvSpPr>
              <a:spLocks noChangeArrowheads="1"/>
            </p:cNvSpPr>
            <p:nvPr/>
          </p:nvSpPr>
          <p:spPr bwMode="auto">
            <a:xfrm>
              <a:off x="720" y="2448"/>
              <a:ext cx="4128" cy="114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8194" name="Object 2"/>
            <p:cNvGraphicFramePr>
              <a:graphicFrameLocks noChangeAspect="1"/>
            </p:cNvGraphicFramePr>
            <p:nvPr/>
          </p:nvGraphicFramePr>
          <p:xfrm>
            <a:off x="864" y="2544"/>
            <a:ext cx="3552" cy="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6" r:id="rId3" imgW="2743200" imgH="711200" progId="Equation.3">
                    <p:embed/>
                  </p:oleObj>
                </mc:Choice>
                <mc:Fallback>
                  <p:oleObj r:id="rId3" imgW="2743200" imgH="71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2544"/>
                          <a:ext cx="3552" cy="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TRANSPORMASI ARITMATIKA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1692509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786313"/>
          </a:xfrm>
        </p:spPr>
        <p:txBody>
          <a:bodyPr/>
          <a:lstStyle/>
          <a:p>
            <a:pPr marL="514350" indent="-514350" eaLnBrk="1" hangingPunct="1">
              <a:buFont typeface="Arial" charset="0"/>
              <a:buNone/>
              <a:defRPr/>
            </a:pP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8. Operator </a:t>
            </a:r>
            <a:r>
              <a:rPr lang="en-AU" sz="28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Concentration</a:t>
            </a:r>
            <a:r>
              <a:rPr lang="en-US" sz="2800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  <a:p>
            <a:pPr>
              <a:buFont typeface="Arial" charset="0"/>
              <a:buNone/>
              <a:defRPr/>
            </a:pP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Operator </a:t>
            </a:r>
            <a:r>
              <a:rPr lang="en-US" sz="2400" i="1" dirty="0" smtClean="0">
                <a:latin typeface="Verdana" pitchFamily="34" charset="0"/>
                <a:cs typeface="Times New Roman" pitchFamily="18" charset="0"/>
              </a:rPr>
              <a:t>concentration </a:t>
            </a:r>
            <a:r>
              <a:rPr lang="en-US" sz="2400" dirty="0" err="1" smtClean="0">
                <a:latin typeface="Verdana" pitchFamily="34" charset="0"/>
                <a:cs typeface="Times New Roman" pitchFamily="18" charset="0"/>
              </a:rPr>
              <a:t>dirumuskan</a:t>
            </a: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Verdana" pitchFamily="34" charset="0"/>
                <a:cs typeface="Times New Roman" pitchFamily="18" charset="0"/>
              </a:rPr>
              <a:t>sebagai</a:t>
            </a: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:</a:t>
            </a:r>
          </a:p>
          <a:p>
            <a:pPr>
              <a:buFont typeface="Arial" charset="0"/>
              <a:buNone/>
              <a:defRPr/>
            </a:pPr>
            <a:r>
              <a:rPr lang="en-US" sz="2400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C0000"/>
                </a:solidFill>
                <a:latin typeface="Symbol" pitchFamily="18" charset="2"/>
                <a:cs typeface="Times New Roman" pitchFamily="18" charset="0"/>
              </a:rPr>
              <a:t>m </a:t>
            </a:r>
            <a:r>
              <a:rPr lang="en-US" sz="2400" b="1" baseline="-30000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CON(A)</a:t>
            </a:r>
            <a:r>
              <a:rPr lang="en-US" sz="2400" b="1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[x] = (</a:t>
            </a:r>
            <a:r>
              <a:rPr lang="en-US" sz="2400" b="1" dirty="0" smtClean="0">
                <a:solidFill>
                  <a:srgbClr val="CC0000"/>
                </a:solidFill>
                <a:latin typeface="Symbol" pitchFamily="18" charset="2"/>
                <a:cs typeface="Times New Roman" pitchFamily="18" charset="0"/>
              </a:rPr>
              <a:t>m </a:t>
            </a:r>
            <a:r>
              <a:rPr lang="en-US" sz="2400" b="1" baseline="-30000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[x])</a:t>
            </a:r>
            <a:r>
              <a:rPr lang="en-US" sz="2400" b="1" baseline="30000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 </a:t>
            </a:r>
          </a:p>
          <a:p>
            <a:pPr>
              <a:buFont typeface="Arial" charset="0"/>
              <a:buNone/>
              <a:defRPr/>
            </a:pP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Operator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ini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digunakan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untuk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menyangatkan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,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misalkan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: AMAT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atau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 SANGAT.</a:t>
            </a: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 </a:t>
            </a:r>
          </a:p>
          <a:p>
            <a:pPr>
              <a:buFont typeface="Arial" charset="0"/>
              <a:buNone/>
              <a:defRPr/>
            </a:pP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9. Operator </a:t>
            </a:r>
            <a:r>
              <a:rPr lang="en-AU" sz="2800" i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Dilation</a:t>
            </a:r>
            <a:r>
              <a:rPr lang="en-US" sz="2800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  <a:p>
            <a:pPr algn="just">
              <a:buFont typeface="Arial" charset="0"/>
              <a:buNone/>
              <a:defRPr/>
            </a:pP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Operator </a:t>
            </a:r>
            <a:r>
              <a:rPr lang="en-US" sz="2400" i="1" dirty="0" smtClean="0">
                <a:latin typeface="Verdana" pitchFamily="34" charset="0"/>
                <a:cs typeface="Times New Roman" pitchFamily="18" charset="0"/>
              </a:rPr>
              <a:t>dilation </a:t>
            </a:r>
            <a:r>
              <a:rPr lang="en-US" sz="2400" dirty="0" err="1" smtClean="0">
                <a:latin typeface="Verdana" pitchFamily="34" charset="0"/>
                <a:cs typeface="Times New Roman" pitchFamily="18" charset="0"/>
              </a:rPr>
              <a:t>dirumuskan</a:t>
            </a: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Verdana" pitchFamily="34" charset="0"/>
                <a:cs typeface="Times New Roman" pitchFamily="18" charset="0"/>
              </a:rPr>
              <a:t>sebagai</a:t>
            </a: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:</a:t>
            </a:r>
          </a:p>
          <a:p>
            <a:pPr algn="just">
              <a:buFont typeface="Arial" charset="0"/>
              <a:buNone/>
              <a:defRPr/>
            </a:pPr>
            <a:r>
              <a:rPr lang="en-US" sz="2400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CC0000"/>
                </a:solidFill>
                <a:latin typeface="Symbol" pitchFamily="18" charset="2"/>
                <a:cs typeface="Times New Roman" pitchFamily="18" charset="0"/>
              </a:rPr>
              <a:t>m </a:t>
            </a:r>
            <a:r>
              <a:rPr lang="en-US" sz="2400" b="1" baseline="-30000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DIL(A)</a:t>
            </a:r>
            <a:r>
              <a:rPr lang="en-US" sz="2400" b="1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[x] = (</a:t>
            </a:r>
            <a:r>
              <a:rPr lang="en-US" sz="2400" b="1" dirty="0" smtClean="0">
                <a:solidFill>
                  <a:srgbClr val="CC0000"/>
                </a:solidFill>
                <a:latin typeface="Symbol" pitchFamily="18" charset="2"/>
                <a:cs typeface="Times New Roman" pitchFamily="18" charset="0"/>
              </a:rPr>
              <a:t>m </a:t>
            </a:r>
            <a:r>
              <a:rPr lang="en-US" sz="2400" b="1" baseline="-30000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[x])</a:t>
            </a:r>
            <a:r>
              <a:rPr lang="en-US" sz="2400" b="1" baseline="30000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1/2</a:t>
            </a:r>
            <a:r>
              <a:rPr lang="en-US" sz="2400" b="1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rgbClr val="CC0000"/>
                </a:solidFill>
                <a:latin typeface="Verdana" pitchFamily="34" charset="0"/>
                <a:cs typeface="Times New Roman" pitchFamily="18" charset="0"/>
              </a:rPr>
              <a:t> </a:t>
            </a:r>
          </a:p>
          <a:p>
            <a:pPr algn="just">
              <a:buFont typeface="Arial" charset="0"/>
              <a:buNone/>
              <a:defRPr/>
            </a:pP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Operator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ini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digunakan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untuk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melemahkan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,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misalkan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: AGAK </a:t>
            </a:r>
            <a:r>
              <a:rPr lang="en-AU" sz="2400" dirty="0" err="1" smtClean="0">
                <a:latin typeface="Verdana" pitchFamily="34" charset="0"/>
                <a:cs typeface="Times New Roman" pitchFamily="18" charset="0"/>
              </a:rPr>
              <a:t>atau</a:t>
            </a:r>
            <a:r>
              <a:rPr lang="en-AU" sz="2400" dirty="0" smtClean="0">
                <a:latin typeface="Verdana" pitchFamily="34" charset="0"/>
                <a:cs typeface="Times New Roman" pitchFamily="18" charset="0"/>
              </a:rPr>
              <a:t> SEDIKIT.</a:t>
            </a:r>
            <a:r>
              <a:rPr lang="en-US" sz="2400" dirty="0" smtClean="0">
                <a:latin typeface="Verdana" pitchFamily="34" charset="0"/>
                <a:cs typeface="Times New Roman" pitchFamily="18" charset="0"/>
              </a:rPr>
              <a:t> </a:t>
            </a:r>
            <a:endParaRPr lang="en-US" sz="24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TRANSPORMASI ARITMATIKA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5370807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2143125"/>
          </a:xfrm>
        </p:spPr>
        <p:txBody>
          <a:bodyPr/>
          <a:lstStyle/>
          <a:p>
            <a:pPr marL="514350" indent="-514350" eaLnBrk="1" hangingPunct="1">
              <a:buFont typeface="Arial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1. KLAS YAGER</a:t>
            </a:r>
            <a:endParaRPr lang="en-GB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514350" indent="-514350" eaLnBrk="1" hangingPunct="1">
              <a:buFont typeface="Arial" charset="0"/>
              <a:buNone/>
              <a:defRPr/>
            </a:pPr>
            <a:endParaRPr lang="en-US" dirty="0" smtClean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857250" y="2400300"/>
            <a:ext cx="7620000" cy="3810000"/>
            <a:chOff x="804" y="1512"/>
            <a:chExt cx="4800" cy="2400"/>
          </a:xfrm>
        </p:grpSpPr>
        <p:sp>
          <p:nvSpPr>
            <p:cNvPr id="9227" name="Rectangle 12"/>
            <p:cNvSpPr>
              <a:spLocks noChangeArrowheads="1"/>
            </p:cNvSpPr>
            <p:nvPr/>
          </p:nvSpPr>
          <p:spPr bwMode="auto">
            <a:xfrm>
              <a:off x="804" y="1512"/>
              <a:ext cx="4800" cy="240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9218" name="Object 2"/>
            <p:cNvGraphicFramePr>
              <a:graphicFrameLocks noChangeAspect="1"/>
            </p:cNvGraphicFramePr>
            <p:nvPr/>
          </p:nvGraphicFramePr>
          <p:xfrm>
            <a:off x="1146" y="1548"/>
            <a:ext cx="3779" cy="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4" name="Equation" r:id="rId3" imgW="2844720" imgH="253800" progId="Equation.3">
                    <p:embed/>
                  </p:oleObj>
                </mc:Choice>
                <mc:Fallback>
                  <p:oleObj name="Equation" r:id="rId3" imgW="2844720" imgH="253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6" y="1548"/>
                          <a:ext cx="3779" cy="3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19" name="Object 3"/>
            <p:cNvGraphicFramePr>
              <a:graphicFrameLocks noChangeAspect="1"/>
            </p:cNvGraphicFramePr>
            <p:nvPr/>
          </p:nvGraphicFramePr>
          <p:xfrm>
            <a:off x="852" y="2040"/>
            <a:ext cx="3792" cy="5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5" r:id="rId5" imgW="2667000" imgH="381000" progId="Equation.3">
                    <p:embed/>
                  </p:oleObj>
                </mc:Choice>
                <mc:Fallback>
                  <p:oleObj r:id="rId5" imgW="2667000" imgH="38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2" y="2040"/>
                          <a:ext cx="3792" cy="5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0" name="Object 4"/>
            <p:cNvGraphicFramePr>
              <a:graphicFrameLocks noChangeAspect="1"/>
            </p:cNvGraphicFramePr>
            <p:nvPr/>
          </p:nvGraphicFramePr>
          <p:xfrm>
            <a:off x="852" y="2760"/>
            <a:ext cx="2256" cy="5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6" r:id="rId7" imgW="1612900" imgH="381000" progId="Equation.3">
                    <p:embed/>
                  </p:oleObj>
                </mc:Choice>
                <mc:Fallback>
                  <p:oleObj r:id="rId7" imgW="1612900" imgH="381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2" y="2760"/>
                          <a:ext cx="2256" cy="5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8" name="Text Box 11"/>
            <p:cNvSpPr txBox="1">
              <a:spLocks noChangeArrowheads="1"/>
            </p:cNvSpPr>
            <p:nvPr/>
          </p:nvSpPr>
          <p:spPr bwMode="auto">
            <a:xfrm>
              <a:off x="948" y="3480"/>
              <a:ext cx="274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AU" sz="240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dimana k bernilai antara [&gt;0, &lt;5]. </a:t>
              </a:r>
              <a:endParaRPr lang="en-US" sz="24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TRANSPORMASI ARITMATIKA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8745711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572000"/>
          </a:xfrm>
        </p:spPr>
        <p:txBody>
          <a:bodyPr/>
          <a:lstStyle/>
          <a:p>
            <a:pPr marL="514350" indent="-514350" eaLnBrk="1" hangingPunct="1">
              <a:buFont typeface="Arial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2. KLAS SUGENO</a:t>
            </a:r>
          </a:p>
          <a:p>
            <a:pPr marL="514350" indent="-514350" eaLnBrk="1" hangingPunct="1">
              <a:buFont typeface="Arial" charset="0"/>
              <a:buNone/>
              <a:defRPr/>
            </a:pPr>
            <a:endParaRPr lang="en-US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3. Operator </a:t>
            </a:r>
            <a:r>
              <a:rPr lang="en-AU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AU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Ambang</a:t>
            </a:r>
            <a:r>
              <a:rPr lang="en-AU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NOT</a:t>
            </a: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  <a:p>
            <a:pPr>
              <a:buFontTx/>
              <a:buChar char="•"/>
              <a:defRPr/>
            </a:pPr>
            <a:endParaRPr lang="en-US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buFontTx/>
              <a:buChar char="•"/>
              <a:defRPr/>
            </a:pPr>
            <a:endParaRPr lang="en-US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4. </a:t>
            </a:r>
            <a:r>
              <a:rPr lang="en-AU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AU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Cosinus</a:t>
            </a:r>
            <a:r>
              <a:rPr lang="en-AU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NOT</a:t>
            </a:r>
            <a:r>
              <a:rPr lang="en-US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  <a:p>
            <a:pPr>
              <a:buFontTx/>
              <a:buChar char="•"/>
              <a:defRPr/>
            </a:pPr>
            <a:endParaRPr lang="en-US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buFontTx/>
              <a:buChar char="•"/>
              <a:defRPr/>
            </a:pPr>
            <a:endParaRPr lang="en-US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514350" indent="-514350" eaLnBrk="1" hangingPunct="1">
              <a:buFont typeface="Arial" charset="0"/>
              <a:buNone/>
              <a:defRPr/>
            </a:pPr>
            <a:endParaRPr lang="en-US" dirty="0" smtClean="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929063" y="1643063"/>
            <a:ext cx="4643437" cy="1285875"/>
            <a:chOff x="1152" y="720"/>
            <a:chExt cx="3120" cy="1200"/>
          </a:xfrm>
        </p:grpSpPr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1152" y="720"/>
              <a:ext cx="3120" cy="120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256" name="Text Box 9"/>
            <p:cNvSpPr txBox="1">
              <a:spLocks noChangeArrowheads="1"/>
            </p:cNvSpPr>
            <p:nvPr/>
          </p:nvSpPr>
          <p:spPr bwMode="auto">
            <a:xfrm>
              <a:off x="1344" y="1488"/>
              <a:ext cx="263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AU" sz="240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dimana k bernilai antara [-1,</a:t>
              </a:r>
              <a:r>
                <a:rPr lang="en-AU" sz="2400">
                  <a:solidFill>
                    <a:srgbClr val="000099"/>
                  </a:solidFill>
                  <a:latin typeface="Symbol" pitchFamily="18" charset="2"/>
                  <a:cs typeface="Times New Roman" pitchFamily="18" charset="0"/>
                </a:rPr>
                <a:t> ¥</a:t>
              </a:r>
              <a:r>
                <a:rPr lang="en-AU" sz="240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]. </a:t>
              </a:r>
              <a:endParaRPr lang="en-US" sz="24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0244" name="Object 5"/>
            <p:cNvGraphicFramePr>
              <a:graphicFrameLocks noChangeAspect="1"/>
            </p:cNvGraphicFramePr>
            <p:nvPr/>
          </p:nvGraphicFramePr>
          <p:xfrm>
            <a:off x="1344" y="912"/>
            <a:ext cx="1776" cy="5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8" r:id="rId3" imgW="1409700" imgH="444500" progId="Equation.3">
                    <p:embed/>
                  </p:oleObj>
                </mc:Choice>
                <mc:Fallback>
                  <p:oleObj r:id="rId3" imgW="1409700" imgH="444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912"/>
                          <a:ext cx="1776" cy="5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2214563" y="3429000"/>
            <a:ext cx="4191000" cy="1214438"/>
            <a:chOff x="1200" y="2556"/>
            <a:chExt cx="2640" cy="1104"/>
          </a:xfrm>
        </p:grpSpPr>
        <p:sp>
          <p:nvSpPr>
            <p:cNvPr id="10254" name="Rectangle 16"/>
            <p:cNvSpPr>
              <a:spLocks noChangeArrowheads="1"/>
            </p:cNvSpPr>
            <p:nvPr/>
          </p:nvSpPr>
          <p:spPr bwMode="auto">
            <a:xfrm>
              <a:off x="1200" y="2556"/>
              <a:ext cx="2640" cy="110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10243" name="Object 6"/>
            <p:cNvGraphicFramePr>
              <a:graphicFrameLocks noChangeAspect="1"/>
            </p:cNvGraphicFramePr>
            <p:nvPr/>
          </p:nvGraphicFramePr>
          <p:xfrm>
            <a:off x="1344" y="2748"/>
            <a:ext cx="2208" cy="5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9" r:id="rId5" imgW="1803400" imgH="482600" progId="Equation.3">
                    <p:embed/>
                  </p:oleObj>
                </mc:Choice>
                <mc:Fallback>
                  <p:oleObj r:id="rId5" imgW="1803400" imgH="482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2748"/>
                          <a:ext cx="2208" cy="5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1785938" y="5214938"/>
            <a:ext cx="4500562" cy="1185862"/>
            <a:chOff x="960" y="1008"/>
            <a:chExt cx="3360" cy="1152"/>
          </a:xfrm>
        </p:grpSpPr>
        <p:sp>
          <p:nvSpPr>
            <p:cNvPr id="10253" name="Rectangle 14"/>
            <p:cNvSpPr>
              <a:spLocks noChangeArrowheads="1"/>
            </p:cNvSpPr>
            <p:nvPr/>
          </p:nvSpPr>
          <p:spPr bwMode="auto">
            <a:xfrm>
              <a:off x="960" y="1008"/>
              <a:ext cx="3360" cy="1152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graphicFrame>
          <p:nvGraphicFramePr>
            <p:cNvPr id="10242" name="Object 8"/>
            <p:cNvGraphicFramePr>
              <a:graphicFrameLocks noChangeAspect="1"/>
            </p:cNvGraphicFramePr>
            <p:nvPr/>
          </p:nvGraphicFramePr>
          <p:xfrm>
            <a:off x="1152" y="1200"/>
            <a:ext cx="2928" cy="5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0" r:id="rId7" imgW="1916868" imgH="393529" progId="Equation.3">
                    <p:embed/>
                  </p:oleObj>
                </mc:Choice>
                <mc:Fallback>
                  <p:oleObj r:id="rId7" imgW="1916868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1200"/>
                          <a:ext cx="2928" cy="5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TRANSPORMASI ARITMATIKA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8884881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	</a:t>
            </a:r>
          </a:p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r>
              <a:rPr lang="id-ID" sz="4000" b="1" dirty="0" smtClean="0">
                <a:sym typeface="Wingdings" panose="05000000000000000000" pitchFamily="2" charset="2"/>
              </a:rPr>
              <a:t> </a:t>
            </a:r>
            <a:r>
              <a:rPr lang="en-US" sz="4000" b="1" dirty="0" smtClean="0"/>
              <a:t>END</a:t>
            </a:r>
            <a:r>
              <a:rPr lang="id-ID" sz="4000" b="1" dirty="0" smtClean="0"/>
              <a:t> </a:t>
            </a:r>
            <a:r>
              <a:rPr lang="id-ID" sz="4000" b="1" dirty="0" smtClean="0">
                <a:sym typeface="Wingdings" panose="05000000000000000000" pitchFamily="2" charset="2"/>
              </a:rPr>
              <a:t></a:t>
            </a:r>
            <a:endParaRPr lang="en-US" sz="4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Kode MK :TIF15427,  MK : Fuzzy Logic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0592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6150" name="Content Placeholder 7"/>
          <p:cNvSpPr>
            <a:spLocks noGrp="1"/>
          </p:cNvSpPr>
          <p:nvPr>
            <p:ph idx="1"/>
          </p:nvPr>
        </p:nvSpPr>
        <p:spPr>
          <a:xfrm>
            <a:off x="395536" y="1268761"/>
            <a:ext cx="8352928" cy="1008112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Logika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fuzzy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tepat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memetakan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ruang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input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ruang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output.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95536" y="2204814"/>
            <a:ext cx="8229600" cy="360045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653086" y="3439889"/>
            <a:ext cx="1171575" cy="715962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2000" b="1">
                <a:solidFill>
                  <a:schemeClr val="bg1"/>
                </a:solidFill>
                <a:latin typeface="Lucida Console" pitchFamily="49" charset="0"/>
              </a:rPr>
              <a:t>KOTAK HITAM</a:t>
            </a:r>
            <a:endParaRPr lang="en-US" sz="2000" b="1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559424" y="3355751"/>
            <a:ext cx="1358900" cy="89693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11" name="Group 6"/>
          <p:cNvGrpSpPr>
            <a:grpSpLocks/>
          </p:cNvGrpSpPr>
          <p:nvPr/>
        </p:nvGrpSpPr>
        <p:grpSpPr bwMode="auto">
          <a:xfrm>
            <a:off x="979736" y="2281014"/>
            <a:ext cx="2619375" cy="2238375"/>
            <a:chOff x="732" y="213"/>
            <a:chExt cx="1650" cy="1410"/>
          </a:xfrm>
        </p:grpSpPr>
        <p:grpSp>
          <p:nvGrpSpPr>
            <p:cNvPr id="12" name="Group 7"/>
            <p:cNvGrpSpPr>
              <a:grpSpLocks/>
            </p:cNvGrpSpPr>
            <p:nvPr/>
          </p:nvGrpSpPr>
          <p:grpSpPr bwMode="auto">
            <a:xfrm>
              <a:off x="732" y="763"/>
              <a:ext cx="1447" cy="860"/>
              <a:chOff x="732" y="763"/>
              <a:chExt cx="1447" cy="860"/>
            </a:xfrm>
          </p:grpSpPr>
          <p:sp>
            <p:nvSpPr>
              <p:cNvPr id="14" name="Freeform 8"/>
              <p:cNvSpPr>
                <a:spLocks/>
              </p:cNvSpPr>
              <p:nvPr/>
            </p:nvSpPr>
            <p:spPr bwMode="auto">
              <a:xfrm>
                <a:off x="765" y="763"/>
                <a:ext cx="1414" cy="860"/>
              </a:xfrm>
              <a:custGeom>
                <a:avLst/>
                <a:gdLst/>
                <a:ahLst/>
                <a:cxnLst>
                  <a:cxn ang="0">
                    <a:pos x="735" y="15"/>
                  </a:cxn>
                  <a:cxn ang="0">
                    <a:pos x="1140" y="0"/>
                  </a:cxn>
                  <a:cxn ang="0">
                    <a:pos x="1455" y="15"/>
                  </a:cxn>
                  <a:cxn ang="0">
                    <a:pos x="1755" y="174"/>
                  </a:cxn>
                  <a:cxn ang="0">
                    <a:pos x="1935" y="129"/>
                  </a:cxn>
                  <a:cxn ang="0">
                    <a:pos x="2010" y="234"/>
                  </a:cxn>
                  <a:cxn ang="0">
                    <a:pos x="2175" y="354"/>
                  </a:cxn>
                  <a:cxn ang="0">
                    <a:pos x="2160" y="459"/>
                  </a:cxn>
                  <a:cxn ang="0">
                    <a:pos x="2325" y="699"/>
                  </a:cxn>
                  <a:cxn ang="0">
                    <a:pos x="2505" y="774"/>
                  </a:cxn>
                  <a:cxn ang="0">
                    <a:pos x="2430" y="834"/>
                  </a:cxn>
                  <a:cxn ang="0">
                    <a:pos x="2370" y="909"/>
                  </a:cxn>
                  <a:cxn ang="0">
                    <a:pos x="2310" y="1074"/>
                  </a:cxn>
                  <a:cxn ang="0">
                    <a:pos x="2205" y="1134"/>
                  </a:cxn>
                  <a:cxn ang="0">
                    <a:pos x="2055" y="1269"/>
                  </a:cxn>
                  <a:cxn ang="0">
                    <a:pos x="1890" y="1449"/>
                  </a:cxn>
                  <a:cxn ang="0">
                    <a:pos x="1620" y="1569"/>
                  </a:cxn>
                  <a:cxn ang="0">
                    <a:pos x="1485" y="1674"/>
                  </a:cxn>
                  <a:cxn ang="0">
                    <a:pos x="1170" y="1644"/>
                  </a:cxn>
                  <a:cxn ang="0">
                    <a:pos x="1185" y="1554"/>
                  </a:cxn>
                  <a:cxn ang="0">
                    <a:pos x="1095" y="1599"/>
                  </a:cxn>
                  <a:cxn ang="0">
                    <a:pos x="870" y="1689"/>
                  </a:cxn>
                  <a:cxn ang="0">
                    <a:pos x="765" y="1569"/>
                  </a:cxn>
                  <a:cxn ang="0">
                    <a:pos x="585" y="1629"/>
                  </a:cxn>
                  <a:cxn ang="0">
                    <a:pos x="465" y="1689"/>
                  </a:cxn>
                  <a:cxn ang="0">
                    <a:pos x="360" y="1629"/>
                  </a:cxn>
                  <a:cxn ang="0">
                    <a:pos x="210" y="1479"/>
                  </a:cxn>
                  <a:cxn ang="0">
                    <a:pos x="0" y="1089"/>
                  </a:cxn>
                  <a:cxn ang="0">
                    <a:pos x="75" y="714"/>
                  </a:cxn>
                  <a:cxn ang="0">
                    <a:pos x="15" y="519"/>
                  </a:cxn>
                  <a:cxn ang="0">
                    <a:pos x="120" y="249"/>
                  </a:cxn>
                  <a:cxn ang="0">
                    <a:pos x="270" y="144"/>
                  </a:cxn>
                  <a:cxn ang="0">
                    <a:pos x="465" y="99"/>
                  </a:cxn>
                  <a:cxn ang="0">
                    <a:pos x="570" y="0"/>
                  </a:cxn>
                  <a:cxn ang="0">
                    <a:pos x="735" y="15"/>
                  </a:cxn>
                </a:cxnLst>
                <a:rect l="0" t="0" r="r" b="b"/>
                <a:pathLst>
                  <a:path w="2505" h="1689">
                    <a:moveTo>
                      <a:pt x="735" y="15"/>
                    </a:moveTo>
                    <a:lnTo>
                      <a:pt x="1140" y="0"/>
                    </a:lnTo>
                    <a:lnTo>
                      <a:pt x="1455" y="15"/>
                    </a:lnTo>
                    <a:lnTo>
                      <a:pt x="1755" y="174"/>
                    </a:lnTo>
                    <a:lnTo>
                      <a:pt x="1935" y="129"/>
                    </a:lnTo>
                    <a:lnTo>
                      <a:pt x="2010" y="234"/>
                    </a:lnTo>
                    <a:lnTo>
                      <a:pt x="2175" y="354"/>
                    </a:lnTo>
                    <a:lnTo>
                      <a:pt x="2160" y="459"/>
                    </a:lnTo>
                    <a:lnTo>
                      <a:pt x="2325" y="699"/>
                    </a:lnTo>
                    <a:lnTo>
                      <a:pt x="2505" y="774"/>
                    </a:lnTo>
                    <a:lnTo>
                      <a:pt x="2430" y="834"/>
                    </a:lnTo>
                    <a:lnTo>
                      <a:pt x="2370" y="909"/>
                    </a:lnTo>
                    <a:lnTo>
                      <a:pt x="2310" y="1074"/>
                    </a:lnTo>
                    <a:lnTo>
                      <a:pt x="2205" y="1134"/>
                    </a:lnTo>
                    <a:lnTo>
                      <a:pt x="2055" y="1269"/>
                    </a:lnTo>
                    <a:lnTo>
                      <a:pt x="1890" y="1449"/>
                    </a:lnTo>
                    <a:lnTo>
                      <a:pt x="1620" y="1569"/>
                    </a:lnTo>
                    <a:lnTo>
                      <a:pt x="1485" y="1674"/>
                    </a:lnTo>
                    <a:lnTo>
                      <a:pt x="1170" y="1644"/>
                    </a:lnTo>
                    <a:lnTo>
                      <a:pt x="1185" y="1554"/>
                    </a:lnTo>
                    <a:lnTo>
                      <a:pt x="1095" y="1599"/>
                    </a:lnTo>
                    <a:lnTo>
                      <a:pt x="870" y="1689"/>
                    </a:lnTo>
                    <a:lnTo>
                      <a:pt x="765" y="1569"/>
                    </a:lnTo>
                    <a:lnTo>
                      <a:pt x="585" y="1629"/>
                    </a:lnTo>
                    <a:lnTo>
                      <a:pt x="465" y="1689"/>
                    </a:lnTo>
                    <a:lnTo>
                      <a:pt x="360" y="1629"/>
                    </a:lnTo>
                    <a:lnTo>
                      <a:pt x="210" y="1479"/>
                    </a:lnTo>
                    <a:lnTo>
                      <a:pt x="0" y="1089"/>
                    </a:lnTo>
                    <a:lnTo>
                      <a:pt x="75" y="714"/>
                    </a:lnTo>
                    <a:lnTo>
                      <a:pt x="15" y="519"/>
                    </a:lnTo>
                    <a:lnTo>
                      <a:pt x="120" y="249"/>
                    </a:lnTo>
                    <a:lnTo>
                      <a:pt x="270" y="144"/>
                    </a:lnTo>
                    <a:lnTo>
                      <a:pt x="465" y="99"/>
                    </a:lnTo>
                    <a:lnTo>
                      <a:pt x="570" y="0"/>
                    </a:lnTo>
                    <a:lnTo>
                      <a:pt x="735" y="15"/>
                    </a:lnTo>
                    <a:close/>
                  </a:path>
                </a:pathLst>
              </a:custGeom>
              <a:solidFill>
                <a:srgbClr val="EAEAE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85194" dir="3806097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Rectangle 9"/>
              <p:cNvSpPr>
                <a:spLocks noChangeArrowheads="1"/>
              </p:cNvSpPr>
              <p:nvPr/>
            </p:nvSpPr>
            <p:spPr bwMode="auto">
              <a:xfrm>
                <a:off x="1222" y="900"/>
                <a:ext cx="322" cy="207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6" name="Text Box 10"/>
              <p:cNvSpPr txBox="1">
                <a:spLocks noChangeArrowheads="1"/>
              </p:cNvSpPr>
              <p:nvPr/>
            </p:nvSpPr>
            <p:spPr bwMode="auto">
              <a:xfrm>
                <a:off x="732" y="1071"/>
                <a:ext cx="1343" cy="2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AU" sz="2000">
                    <a:solidFill>
                      <a:schemeClr val="accent2"/>
                    </a:solidFill>
                    <a:latin typeface="Times New Roman" pitchFamily="18" charset="0"/>
                  </a:rPr>
                  <a:t>persediaan barang akhir minggu</a:t>
                </a:r>
                <a:endParaRPr lang="en-US" sz="2000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781" y="213"/>
              <a:ext cx="1601" cy="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b="1" dirty="0" err="1">
                  <a:solidFill>
                    <a:srgbClr val="333399"/>
                  </a:solidFill>
                  <a:latin typeface="Century Gothic" pitchFamily="34" charset="0"/>
                </a:rPr>
                <a:t>Ruang</a:t>
              </a:r>
              <a:r>
                <a:rPr lang="en-US" b="1" dirty="0">
                  <a:solidFill>
                    <a:srgbClr val="333399"/>
                  </a:solidFill>
                  <a:latin typeface="Century Gothic" pitchFamily="34" charset="0"/>
                </a:rPr>
                <a:t> Input</a:t>
              </a:r>
            </a:p>
            <a:p>
              <a:r>
                <a:rPr lang="en-AU" dirty="0">
                  <a:solidFill>
                    <a:srgbClr val="333399"/>
                  </a:solidFill>
                  <a:latin typeface="Times New Roman" pitchFamily="18" charset="0"/>
                </a:rPr>
                <a:t>(</a:t>
              </a:r>
              <a:r>
                <a:rPr lang="en-AU" dirty="0" err="1">
                  <a:solidFill>
                    <a:srgbClr val="333399"/>
                  </a:solidFill>
                  <a:latin typeface="Times New Roman" pitchFamily="18" charset="0"/>
                </a:rPr>
                <a:t>semua</a:t>
              </a:r>
              <a:r>
                <a:rPr lang="en-AU" dirty="0">
                  <a:solidFill>
                    <a:srgbClr val="333399"/>
                  </a:solidFill>
                  <a:latin typeface="Times New Roman" pitchFamily="18" charset="0"/>
                </a:rPr>
                <a:t> total </a:t>
              </a:r>
              <a:r>
                <a:rPr lang="en-AU" dirty="0" err="1">
                  <a:solidFill>
                    <a:srgbClr val="333399"/>
                  </a:solidFill>
                  <a:latin typeface="Times New Roman" pitchFamily="18" charset="0"/>
                </a:rPr>
                <a:t>persediaan</a:t>
              </a:r>
              <a:r>
                <a:rPr lang="en-AU" dirty="0">
                  <a:solidFill>
                    <a:srgbClr val="333399"/>
                  </a:solidFill>
                  <a:latin typeface="Times New Roman" pitchFamily="18" charset="0"/>
                </a:rPr>
                <a:t> </a:t>
              </a:r>
              <a:r>
                <a:rPr lang="en-AU" dirty="0" err="1">
                  <a:solidFill>
                    <a:srgbClr val="333399"/>
                  </a:solidFill>
                  <a:latin typeface="Times New Roman" pitchFamily="18" charset="0"/>
                </a:rPr>
                <a:t>barang</a:t>
              </a:r>
              <a:r>
                <a:rPr lang="en-AU" dirty="0">
                  <a:solidFill>
                    <a:srgbClr val="333399"/>
                  </a:solidFill>
                  <a:latin typeface="Times New Roman" pitchFamily="18" charset="0"/>
                </a:rPr>
                <a:t> yang </a:t>
              </a:r>
              <a:r>
                <a:rPr lang="en-AU" dirty="0" err="1">
                  <a:solidFill>
                    <a:srgbClr val="333399"/>
                  </a:solidFill>
                  <a:latin typeface="Times New Roman" pitchFamily="18" charset="0"/>
                </a:rPr>
                <a:t>mungkin</a:t>
              </a:r>
              <a:r>
                <a:rPr lang="en-AU" dirty="0">
                  <a:solidFill>
                    <a:srgbClr val="333399"/>
                  </a:solidFill>
                  <a:latin typeface="Times New Roman" pitchFamily="18" charset="0"/>
                </a:rPr>
                <a:t>)</a:t>
              </a:r>
            </a:p>
          </p:txBody>
        </p:sp>
      </p:grpSp>
      <p:grpSp>
        <p:nvGrpSpPr>
          <p:cNvPr id="17" name="Group 12"/>
          <p:cNvGrpSpPr>
            <a:grpSpLocks/>
          </p:cNvGrpSpPr>
          <p:nvPr/>
        </p:nvGrpSpPr>
        <p:grpSpPr bwMode="auto">
          <a:xfrm>
            <a:off x="5173911" y="2284189"/>
            <a:ext cx="2955925" cy="2344737"/>
            <a:chOff x="3374" y="215"/>
            <a:chExt cx="1862" cy="1477"/>
          </a:xfrm>
        </p:grpSpPr>
        <p:grpSp>
          <p:nvGrpSpPr>
            <p:cNvPr id="18" name="Group 13"/>
            <p:cNvGrpSpPr>
              <a:grpSpLocks/>
            </p:cNvGrpSpPr>
            <p:nvPr/>
          </p:nvGrpSpPr>
          <p:grpSpPr bwMode="auto">
            <a:xfrm>
              <a:off x="3374" y="699"/>
              <a:ext cx="1728" cy="993"/>
              <a:chOff x="3374" y="699"/>
              <a:chExt cx="1728" cy="993"/>
            </a:xfrm>
          </p:grpSpPr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3374" y="699"/>
                <a:ext cx="1728" cy="993"/>
              </a:xfrm>
              <a:custGeom>
                <a:avLst/>
                <a:gdLst/>
                <a:ahLst/>
                <a:cxnLst>
                  <a:cxn ang="0">
                    <a:pos x="255" y="405"/>
                  </a:cxn>
                  <a:cxn ang="0">
                    <a:pos x="450" y="285"/>
                  </a:cxn>
                  <a:cxn ang="0">
                    <a:pos x="480" y="150"/>
                  </a:cxn>
                  <a:cxn ang="0">
                    <a:pos x="570" y="165"/>
                  </a:cxn>
                  <a:cxn ang="0">
                    <a:pos x="780" y="135"/>
                  </a:cxn>
                  <a:cxn ang="0">
                    <a:pos x="870" y="135"/>
                  </a:cxn>
                  <a:cxn ang="0">
                    <a:pos x="960" y="180"/>
                  </a:cxn>
                  <a:cxn ang="0">
                    <a:pos x="1215" y="195"/>
                  </a:cxn>
                  <a:cxn ang="0">
                    <a:pos x="1260" y="30"/>
                  </a:cxn>
                  <a:cxn ang="0">
                    <a:pos x="1395" y="15"/>
                  </a:cxn>
                  <a:cxn ang="0">
                    <a:pos x="1515" y="0"/>
                  </a:cxn>
                  <a:cxn ang="0">
                    <a:pos x="1680" y="105"/>
                  </a:cxn>
                  <a:cxn ang="0">
                    <a:pos x="1800" y="255"/>
                  </a:cxn>
                  <a:cxn ang="0">
                    <a:pos x="1950" y="240"/>
                  </a:cxn>
                  <a:cxn ang="0">
                    <a:pos x="2130" y="315"/>
                  </a:cxn>
                  <a:cxn ang="0">
                    <a:pos x="2265" y="495"/>
                  </a:cxn>
                  <a:cxn ang="0">
                    <a:pos x="2625" y="555"/>
                  </a:cxn>
                  <a:cxn ang="0">
                    <a:pos x="2745" y="735"/>
                  </a:cxn>
                  <a:cxn ang="0">
                    <a:pos x="2760" y="885"/>
                  </a:cxn>
                  <a:cxn ang="0">
                    <a:pos x="2895" y="1125"/>
                  </a:cxn>
                  <a:cxn ang="0">
                    <a:pos x="3060" y="1245"/>
                  </a:cxn>
                  <a:cxn ang="0">
                    <a:pos x="2985" y="1380"/>
                  </a:cxn>
                  <a:cxn ang="0">
                    <a:pos x="2700" y="1500"/>
                  </a:cxn>
                  <a:cxn ang="0">
                    <a:pos x="2415" y="1650"/>
                  </a:cxn>
                  <a:cxn ang="0">
                    <a:pos x="2145" y="1710"/>
                  </a:cxn>
                  <a:cxn ang="0">
                    <a:pos x="1995" y="1905"/>
                  </a:cxn>
                  <a:cxn ang="0">
                    <a:pos x="1725" y="1905"/>
                  </a:cxn>
                  <a:cxn ang="0">
                    <a:pos x="1500" y="1950"/>
                  </a:cxn>
                  <a:cxn ang="0">
                    <a:pos x="1380" y="1770"/>
                  </a:cxn>
                  <a:cxn ang="0">
                    <a:pos x="1050" y="1830"/>
                  </a:cxn>
                  <a:cxn ang="0">
                    <a:pos x="975" y="1935"/>
                  </a:cxn>
                  <a:cxn ang="0">
                    <a:pos x="840" y="1815"/>
                  </a:cxn>
                  <a:cxn ang="0">
                    <a:pos x="690" y="1710"/>
                  </a:cxn>
                  <a:cxn ang="0">
                    <a:pos x="660" y="1590"/>
                  </a:cxn>
                  <a:cxn ang="0">
                    <a:pos x="285" y="1485"/>
                  </a:cxn>
                  <a:cxn ang="0">
                    <a:pos x="345" y="1290"/>
                  </a:cxn>
                  <a:cxn ang="0">
                    <a:pos x="195" y="1170"/>
                  </a:cxn>
                  <a:cxn ang="0">
                    <a:pos x="0" y="1050"/>
                  </a:cxn>
                  <a:cxn ang="0">
                    <a:pos x="120" y="855"/>
                  </a:cxn>
                  <a:cxn ang="0">
                    <a:pos x="60" y="675"/>
                  </a:cxn>
                  <a:cxn ang="0">
                    <a:pos x="120" y="525"/>
                  </a:cxn>
                  <a:cxn ang="0">
                    <a:pos x="255" y="405"/>
                  </a:cxn>
                </a:cxnLst>
                <a:rect l="0" t="0" r="r" b="b"/>
                <a:pathLst>
                  <a:path w="3060" h="1950">
                    <a:moveTo>
                      <a:pt x="255" y="405"/>
                    </a:moveTo>
                    <a:lnTo>
                      <a:pt x="450" y="285"/>
                    </a:lnTo>
                    <a:lnTo>
                      <a:pt x="480" y="150"/>
                    </a:lnTo>
                    <a:lnTo>
                      <a:pt x="570" y="165"/>
                    </a:lnTo>
                    <a:lnTo>
                      <a:pt x="780" y="135"/>
                    </a:lnTo>
                    <a:lnTo>
                      <a:pt x="870" y="135"/>
                    </a:lnTo>
                    <a:lnTo>
                      <a:pt x="960" y="180"/>
                    </a:lnTo>
                    <a:lnTo>
                      <a:pt x="1215" y="195"/>
                    </a:lnTo>
                    <a:lnTo>
                      <a:pt x="1260" y="30"/>
                    </a:lnTo>
                    <a:lnTo>
                      <a:pt x="1395" y="15"/>
                    </a:lnTo>
                    <a:lnTo>
                      <a:pt x="1515" y="0"/>
                    </a:lnTo>
                    <a:lnTo>
                      <a:pt x="1680" y="105"/>
                    </a:lnTo>
                    <a:lnTo>
                      <a:pt x="1800" y="255"/>
                    </a:lnTo>
                    <a:lnTo>
                      <a:pt x="1950" y="240"/>
                    </a:lnTo>
                    <a:lnTo>
                      <a:pt x="2130" y="315"/>
                    </a:lnTo>
                    <a:lnTo>
                      <a:pt x="2265" y="495"/>
                    </a:lnTo>
                    <a:lnTo>
                      <a:pt x="2625" y="555"/>
                    </a:lnTo>
                    <a:lnTo>
                      <a:pt x="2745" y="735"/>
                    </a:lnTo>
                    <a:lnTo>
                      <a:pt x="2760" y="885"/>
                    </a:lnTo>
                    <a:lnTo>
                      <a:pt x="2895" y="1125"/>
                    </a:lnTo>
                    <a:lnTo>
                      <a:pt x="3060" y="1245"/>
                    </a:lnTo>
                    <a:lnTo>
                      <a:pt x="2985" y="1380"/>
                    </a:lnTo>
                    <a:lnTo>
                      <a:pt x="2700" y="1500"/>
                    </a:lnTo>
                    <a:lnTo>
                      <a:pt x="2415" y="1650"/>
                    </a:lnTo>
                    <a:lnTo>
                      <a:pt x="2145" y="1710"/>
                    </a:lnTo>
                    <a:lnTo>
                      <a:pt x="1995" y="1905"/>
                    </a:lnTo>
                    <a:lnTo>
                      <a:pt x="1725" y="1905"/>
                    </a:lnTo>
                    <a:lnTo>
                      <a:pt x="1500" y="1950"/>
                    </a:lnTo>
                    <a:lnTo>
                      <a:pt x="1380" y="1770"/>
                    </a:lnTo>
                    <a:lnTo>
                      <a:pt x="1050" y="1830"/>
                    </a:lnTo>
                    <a:lnTo>
                      <a:pt x="975" y="1935"/>
                    </a:lnTo>
                    <a:lnTo>
                      <a:pt x="840" y="1815"/>
                    </a:lnTo>
                    <a:lnTo>
                      <a:pt x="690" y="1710"/>
                    </a:lnTo>
                    <a:lnTo>
                      <a:pt x="660" y="1590"/>
                    </a:lnTo>
                    <a:lnTo>
                      <a:pt x="285" y="1485"/>
                    </a:lnTo>
                    <a:lnTo>
                      <a:pt x="345" y="1290"/>
                    </a:lnTo>
                    <a:lnTo>
                      <a:pt x="195" y="1170"/>
                    </a:lnTo>
                    <a:lnTo>
                      <a:pt x="0" y="1050"/>
                    </a:lnTo>
                    <a:lnTo>
                      <a:pt x="120" y="855"/>
                    </a:lnTo>
                    <a:lnTo>
                      <a:pt x="60" y="675"/>
                    </a:lnTo>
                    <a:lnTo>
                      <a:pt x="120" y="525"/>
                    </a:lnTo>
                    <a:lnTo>
                      <a:pt x="255" y="405"/>
                    </a:lnTo>
                    <a:close/>
                  </a:path>
                </a:pathLst>
              </a:custGeom>
              <a:solidFill>
                <a:srgbClr val="EAEAEA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85194" dir="3806097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Rectangle 15"/>
              <p:cNvSpPr>
                <a:spLocks noChangeArrowheads="1"/>
              </p:cNvSpPr>
              <p:nvPr/>
            </p:nvSpPr>
            <p:spPr bwMode="auto">
              <a:xfrm>
                <a:off x="4043" y="939"/>
                <a:ext cx="322" cy="206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2" name="Text Box 16"/>
              <p:cNvSpPr txBox="1">
                <a:spLocks noChangeArrowheads="1"/>
              </p:cNvSpPr>
              <p:nvPr/>
            </p:nvSpPr>
            <p:spPr bwMode="auto">
              <a:xfrm>
                <a:off x="3600" y="1168"/>
                <a:ext cx="1274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en-AU" sz="2000">
                    <a:solidFill>
                      <a:schemeClr val="accent2"/>
                    </a:solidFill>
                    <a:latin typeface="Times New Roman" pitchFamily="18" charset="0"/>
                  </a:rPr>
                  <a:t>produksi barang esok hari</a:t>
                </a:r>
                <a:endParaRPr lang="en-US" sz="2000">
                  <a:solidFill>
                    <a:schemeClr val="accent2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3636" y="215"/>
              <a:ext cx="1600" cy="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b="1">
                  <a:solidFill>
                    <a:srgbClr val="333399"/>
                  </a:solidFill>
                  <a:latin typeface="Century Gothic" pitchFamily="34" charset="0"/>
                </a:rPr>
                <a:t>Ruang Output</a:t>
              </a:r>
            </a:p>
            <a:p>
              <a:r>
                <a:rPr lang="en-AU">
                  <a:solidFill>
                    <a:srgbClr val="333399"/>
                  </a:solidFill>
                  <a:latin typeface="Times New Roman" pitchFamily="18" charset="0"/>
                </a:rPr>
                <a:t>(semua jumlah produksi barang yang mungkin)</a:t>
              </a:r>
            </a:p>
          </p:txBody>
        </p:sp>
      </p:grp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801936" y="4647976"/>
            <a:ext cx="7808913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b="1">
                <a:solidFill>
                  <a:schemeClr val="accent2"/>
                </a:solidFill>
                <a:latin typeface="Century Gothic" pitchFamily="34" charset="0"/>
              </a:rPr>
              <a:t>Pemetaan input-output pada masalah produksi</a:t>
            </a:r>
          </a:p>
          <a:p>
            <a:r>
              <a:rPr lang="en-AU">
                <a:solidFill>
                  <a:schemeClr val="accent2"/>
                </a:solidFill>
                <a:latin typeface="Century Gothic" pitchFamily="34" charset="0"/>
              </a:rPr>
              <a:t>“Diberikan data persediaan barang, berapa jumlah barang yang harus diproduksi?</a:t>
            </a:r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auto">
          <a:xfrm>
            <a:off x="489199" y="2271489"/>
            <a:ext cx="8024812" cy="3321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5" name="AutoShape 20"/>
          <p:cNvSpPr>
            <a:spLocks noChangeArrowheads="1"/>
          </p:cNvSpPr>
          <p:nvPr/>
        </p:nvSpPr>
        <p:spPr bwMode="auto">
          <a:xfrm>
            <a:off x="2322761" y="3433539"/>
            <a:ext cx="1173163" cy="277812"/>
          </a:xfrm>
          <a:prstGeom prst="rightArrow">
            <a:avLst>
              <a:gd name="adj1" fmla="val 50000"/>
              <a:gd name="adj2" fmla="val 105572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6" name="AutoShape 21"/>
          <p:cNvSpPr>
            <a:spLocks noChangeArrowheads="1"/>
          </p:cNvSpPr>
          <p:nvPr/>
        </p:nvSpPr>
        <p:spPr bwMode="auto">
          <a:xfrm>
            <a:off x="4986586" y="3452589"/>
            <a:ext cx="1252538" cy="257175"/>
          </a:xfrm>
          <a:prstGeom prst="rightArrow">
            <a:avLst>
              <a:gd name="adj1" fmla="val 50000"/>
              <a:gd name="adj2" fmla="val 121759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7" name="Content Placeholder 26"/>
          <p:cNvSpPr txBox="1">
            <a:spLocks/>
          </p:cNvSpPr>
          <p:nvPr/>
        </p:nvSpPr>
        <p:spPr>
          <a:xfrm>
            <a:off x="439822" y="5805264"/>
            <a:ext cx="8229600" cy="4380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charset="0"/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Gambar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1.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Pemetaan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Input &amp; Output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Grafis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LOGIKA FUZZY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8622872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3" grpId="0" autoUpdateAnimBg="0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8197" name="Content Placeholder 7"/>
          <p:cNvSpPr>
            <a:spLocks noGrp="1"/>
          </p:cNvSpPr>
          <p:nvPr>
            <p:ph idx="1"/>
          </p:nvPr>
        </p:nvSpPr>
        <p:spPr>
          <a:xfrm>
            <a:off x="457200" y="2357438"/>
            <a:ext cx="8229600" cy="3429000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Selama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bekerja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kotak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hitam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lain  : 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linear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pakar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syaraf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Persamaan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differensial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Regresi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PEMETAAN INPUT &amp; OUTPUT DALAM GRAFIS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610606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12294" name="Content Placeholder 7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2862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mudah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dimengerti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fleksibel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toleransi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data-data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memodelkan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fungsi-fungsi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nonlinear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kompleks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membangun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teratas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pengalaman-pengalaman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pakar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bekerjasama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teknik-teknik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kendali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konvensional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Didasarkan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alami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GB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MENGAPA MENGGUNAKAN </a:t>
            </a:r>
            <a:br>
              <a:rPr lang="en-US" dirty="0" smtClean="0"/>
            </a:br>
            <a:r>
              <a:rPr lang="en-US" dirty="0" smtClean="0"/>
              <a:t>LOGIKA FUZZY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7915729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17740"/>
          </a:xfrm>
        </p:spPr>
        <p:txBody>
          <a:bodyPr>
            <a:noAutofit/>
          </a:bodyPr>
          <a:lstStyle/>
          <a:p>
            <a:pPr marL="396875" indent="-396875">
              <a:buFontTx/>
              <a:buChar char="o"/>
              <a:defRPr/>
            </a:pP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Mesin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cuci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logika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fuzzy di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Jepang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(Matsushita Electric Industrial Company). </a:t>
            </a:r>
          </a:p>
          <a:p>
            <a:pPr marL="396875" indent="-396875">
              <a:buFontTx/>
              <a:buChar char="o"/>
              <a:defRPr/>
            </a:pP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Transmisi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otomatis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mobil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396875" indent="-396875">
              <a:buFontTx/>
              <a:buChar char="o"/>
              <a:defRPr/>
            </a:pP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Kereta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bawah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tanah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Sendai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mengontrol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pemberhentian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otomatis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area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tertentu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96875" indent="-396875">
              <a:buFontTx/>
              <a:buChar char="o"/>
              <a:defRPr/>
            </a:pP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Ilmu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kedokteran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biologi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96875" indent="-396875">
              <a:buFontTx/>
              <a:buChar char="o"/>
              <a:defRPr/>
            </a:pP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dan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pengambilan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 marL="738188">
              <a:buFontTx/>
              <a:buChar char="-"/>
              <a:defRPr/>
            </a:pP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basisdata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AU" sz="2400" dirty="0">
              <a:latin typeface="Arial" pitchFamily="34" charset="0"/>
              <a:cs typeface="Arial" pitchFamily="34" charset="0"/>
            </a:endParaRPr>
          </a:p>
          <a:p>
            <a:pPr marL="738188">
              <a:buFontTx/>
              <a:buChar char="-"/>
              <a:defRPr/>
            </a:pPr>
            <a:r>
              <a:rPr lang="en-AU" sz="2400" dirty="0" smtClean="0">
                <a:latin typeface="Arial" pitchFamily="34" charset="0"/>
                <a:cs typeface="Arial" pitchFamily="34" charset="0"/>
              </a:rPr>
              <a:t>Tata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letak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pabrik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738188">
              <a:buFontTx/>
              <a:buChar char="-"/>
              <a:defRPr/>
            </a:pP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pembuat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keputusan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militer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738188">
              <a:buFontTx/>
              <a:buChar char="-"/>
              <a:defRPr/>
            </a:pPr>
            <a:r>
              <a:rPr lang="en-AU" sz="2400" dirty="0" err="1" smtClean="0">
                <a:latin typeface="Arial" pitchFamily="34" charset="0"/>
                <a:cs typeface="Arial" pitchFamily="34" charset="0"/>
              </a:rPr>
              <a:t>Pembuatan</a:t>
            </a:r>
            <a:r>
              <a:rPr lang="en-AU" sz="2400" dirty="0" smtClean="0">
                <a:latin typeface="Arial" pitchFamily="34" charset="0"/>
                <a:cs typeface="Arial" pitchFamily="34" charset="0"/>
              </a:rPr>
              <a:t> games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APLIKASI LOGIKA FUZZY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0102050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17/9/2015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Kode MK :TIF15427,  MK : Fuzzy Logic</a:t>
            </a:r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85692"/>
          </a:xfrm>
        </p:spPr>
        <p:txBody>
          <a:bodyPr>
            <a:noAutofit/>
          </a:bodyPr>
          <a:lstStyle/>
          <a:p>
            <a:pPr marL="396875" indent="-396875">
              <a:buFontTx/>
              <a:buChar char="o"/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Manajer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pergudangan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mengatakan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manajer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produksi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seberapa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banyak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persediaan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akhir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minggu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kemudian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manajer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produksi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menetapkan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diproduksi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esok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hari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96875" indent="-396875">
              <a:buFontTx/>
              <a:buChar char="o"/>
              <a:defRPr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Simulasi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Traffic Light </a:t>
            </a:r>
            <a:r>
              <a:rPr lang="en-US" sz="2400" dirty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lamanya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lampu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hijau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menyala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2400" dirty="0">
                <a:latin typeface="Arial" pitchFamily="34" charset="0"/>
                <a:cs typeface="Arial" pitchFamily="34" charset="0"/>
              </a:rPr>
              <a:t>kepadatan mobil dan lebar jalur pada satu jalan</a:t>
            </a:r>
            <a:r>
              <a:rPr lang="sv-SE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96875" lvl="1" indent="-396875">
              <a:buFontTx/>
              <a:buChar char="o"/>
              <a:defRPr/>
            </a:pPr>
            <a:r>
              <a:rPr lang="en-US" dirty="0" err="1">
                <a:latin typeface="Arial" pitchFamily="34" charset="0"/>
                <a:cs typeface="Arial" pitchFamily="34" charset="0"/>
              </a:rPr>
              <a:t>Penentuan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sekolah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bertaraf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Internasional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Metode</a:t>
            </a:r>
            <a:r>
              <a:rPr lang="en-US" dirty="0">
                <a:latin typeface="Arial" pitchFamily="34" charset="0"/>
                <a:cs typeface="Arial" pitchFamily="34" charset="0"/>
              </a:rPr>
              <a:t> Fuzzy Associative Memory (FAM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);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APLIKASI LOGIKA FUZZY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5959048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0PHOTO" val="/9j/4AAQSkZJRgABAQAAAQABAAD/2wBDAAMCAgMCAgMDAwMEAwMEBQgFBQQEBQoHBwYIDAoMDAsKCwsNDhIQDQ4RDgsLEBYQERMUFRUVDA8XGBYUGBIUFRT/2wBDAQMEBAUEBQkFBQkUDQsNFBQUFBQUFBQUFBQUFBQUFBQUFBQUFBQUFBQUFBQUFBQUFBQUFBQUFBQUFBQUFBQUFBT/wAARCAFkASQ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8skp1FPSgAqZEoSpUSggESpUhp6JVuGGrAYkNW4barVtbVoW1hQRzGa9n8lSw2e/+Gth7D5Ku2em7/wCCtox90iUjNhsP9imTWHzpXWw6V8lRXmm/vovkrajHmkY8xz8Nh/sVsWGm/JWnZ6V8/wBz7tdRpWg+cnzVdSPLEOY5d9K/c/crMm0pftLLs+7XqD+Ht8O3ZXOX+mx215ceY6Iqt/F8tRRjzXCUpHLpo/ybqpX9h/sV1c2safYIitKkq/d3K+7b9aqXkNvM/mfaE2t/F93+dbRovm94ceY4zTbDfcv8v8VZ81hv1K4X+6+2uos7y102Z2mfZub5apQvb3N5dyK6fvG3LRKHvP0NdeXY5XVbbY6bfu1USzrqvENnsuYl2VShsPk/3qx9mXze6c5eW2yGqSQ10esWfk2yf7TVnpbNsrHlLj8JjzJ89DpVp4d81NmhrGRZRdKZVmZKhqAIqKdTaACiiigAooooAKKKKACiiigB1PSmVMlAEqVYhSooUrQhSggIYd9attbVXtoa27O2rUiUh9nZ762rOwosLOujsLD/AGKDHmM+aw/cp/tNWhYab8ifJWnNpvyJ8lbWlabv2V1Rj7hzVKhVs9KXZ9yqmq6bsubf5Nn3q9DsNH+T7lZOvaV5Nzbs3yfe+b+H7tdOFjzTOeMveOdsNK3/AMFdLZ/YdHtnuLyVIol+Zmf29K4rW/GzWD+TpqI8u7b5kv3fwFcff3N5rDo19cPcfxbWdtu72HaujESpR91s76eFnKXNJnceIfi7aujx6Tp7yr/z8S/Kv5V5zqWq3mtzPNcS/e+by0qaZG+RmplzC0PzbK8j6x9mCsepGjD1Md7ZXh+X56bZ/I6RyReb/djldq10s/8AQ3XZ8zLuah7BYXTa/wAu2sZVJdzb2cTPfyZofmi8pl/h+9VXZ8/zJtlb7uz+KtJLZfO/v1XeHY/+zWXPIPZlV/O+RWfey/5606HVWtvlki3rt+ZqsPD8lVXh3p833v71axrTj5mMqcZdCvqV+t4iL5Wza27+9RDZ/wCjO1MmtvnRlohvJkRo1ferfK26to1o682hi6fQrw6bsh8xvvN92qVzbbK61IY7n/V/wr8q1lX9ts3N/CtccpAcpND8/wDtVE6Va2N525v4qJoaAM90plWXSoasCKinU2gAooooAKKKKACiiigB1TJUSVYh6UAWoUrTtkqlClatslWRIt2cNdBYW33KzLCGuo02H7lUc0jQ02zrq9NsN+yqOlW33K7DR7PfsoMCreabshi/vM1buiab9ypdSs/+PRv96n6l4ksfCum/arp9+37kKfeZvSvTpx5qSOWr78uSJt39zY+HtKe+1C4S3gX+995m9BXiPjnxtN4zmSG3svslivzLv+831ql4n8T33i25W4vN6RK3+j2u9mWJT/WovsbPCka/dauapiPYe7DV9z18LgeX3pbmZbWbbNuz5fvbqleHZ8qpWwln5KbV/hps0LOiNXmyqc57HL7pkvZs7/c+VabeW2902/7rVtvC0P7tX+WofsbTfMtY8wcvKUfsapNujf8Ah21Fcov3a1nsJIdi7P8AgVMm01t77Yt22o9pT7nT7OXLYx4bD7jN/wABqveWHz10aaDcOiMsTp/s05/D1x95V/3qj20YvcPq9SRx/wBj/wDHqrvYbHZd+/0ru7bwlNM6SRvv/wCB/wD1qLzwrMnyyfJK3/Aqj61Hm0D6vI86ezqpNC0Nd9c+G7jYrbK5bUrBrOZI5v8Alo3y1tGtGRjKjIxUmmsJvMhfZu+9Vq5uft9g+5NjfxU25tmT7v3Gqj5LQu/z/NW5xyiZ/wBm3zIq/wAVTXNns31q6JYfbNSeTZ8sa7m/3ql1Kz2UGJxUyfPUTpWheQ7HqpMnybv9mqAo0VNspmyrIIqKe9MoAKKKKACiiigCVKsQ9KrpVuHpVgXbZK27ZPkrKtkratkoMZGtpqV1Wmw/crn9NT7ldhpVs3yVqc0jo9Ktm+Su10ezrn9Hh+5Xd6JD9yg5ub3hmq2ypbRNJ9373/Ae9eT+NtYXXtV8u3t9ltY7trf3mK4r0j4o6l9j0qKFX2PcLt/2vvV5Fc3P2ZJf42+Vd1dVSt7KgoR3Z34OjGUnMis7ZndI/n2/3kroobBk2MqfL91f92n+DNEbVblI9/zMu5l/u17b4V+C2pa3N5jbIrb+HzU+bb7V83WxUKUrH0lOjzfEeDzabJN8sf3l+81adn4P1DUoUa1t3l3feZkb7tfTXh74D2dhcv8Abkd2VtyyPtr0u28JWNgm23tETb/e/ir5+tmvLLlierh8HDlPjq2+EWoOkTTRPuboyJ972rYtvg/dedtaLypf+efzNt+tfVD+Ho5n2/cX+6lOTw3DDvVfusv3q8qWZVT0o4OHxHzV/wAKQm+7JKiM39zd8uKsQ/B9oUSRvvN935Gr6FudHVPu/wDjtUodEb59qJ/e21h9eqHT9VhzHhqfDRnheOR08/8A2Ny/KKtJ8Ol2f6rZF/dr2t9B3/e/4DVf+xNn3vnWsvrki/q54v8A8IBHZzS7U+9/niql/wCD43Tb877a9gudHb7ypWVc6V8+5vk/vV0xxEjGpRPGv+ESX7T5ez7y/M3zVxPjbwBGkLtD95V+X+GvoibSo/vVz+vaD9sh2yJvWu6jipcx5tSj7vKfGtzpqwu9u3/LP+/WTc2yo/8Au17N8RfBn2N3uI02bm/8dry+a23/AHXr6ejW9rHQ+erUZQkS+EvL+0+T/wA9kp+vWexHrPhdrO8ib+JWWuo8SJ51sk331kXcrfWunmOOUTy+/ttj1n3kP7mL/aroNSttlUZrbfNaf7K+ZW5iYs0Pz7arulbE1t/FWZMlUBUemVM6VE9WQMooooAKKKKALCVbtulVEq7bdKsDTs0rds0+SsWzSugs0+SiJzSNrTU+5XbaPD9xq5TSk+5XcaJD9z+7WpzyOt0eH7ld3okK7NzVyWjp9yulv7mTTfD13cK6RLHE26T68VpGPMc0fiUTzf4heJF1jW38l98ULeTFGv8Au5J/OuXs7bfN833pG+WrFhpTIi/Pvlk+Zq0La2/0lP4GZvlauDEVNX5bH02HpxilGPU+gv2cvAELu+oXSebK3ytu/hX8a+mLPR1hRFX7u37tea/ASz/4pvdGn7pm+X+82OK9ws7b9zXytaPteaR0zqShLlOUSz3u9Pmh2b1rdms44X/2qpTIr/L/AHa+VqH0mFlzWMlLZk/h3r/FUT22/ft/75rQmeNIf7jf3qpQ7vnXf97dXHKR7cSu9n5ybtny1X/s1t77a0nmb/V/99NsoT5PlX5/4aOY6eUzX02RKr/Y2RP9qt1H875fzqu/+u2/98tXN7QPe+yc49s3zbqyryzX+JK6i5hZ3+5838VZ9zZs/wArfeWt41CJU5HH3NmqJ/vVialZ/I9dneQsmz+7/drn9Vh3w7l+7XfTqHBUieP+OdEjmtpVZPuvur5q1LTVsNSlhb7v8NfYviSwWazZvv8Ay/d+tfMXjzTfJ1i4a3X5t25t38Wea+py+s4txPBxlP3Uzh7y2+R2X7y1p21z/aWjxK3+thXa39KhmhZ4f977y1FpryWd5tX51b5dte9zHiSp8qMTUrampYfPu/u2qL/wI1q6rDs/g+9V37Bs0pJNn3ljX/x2r5jmkcLfw7Pl/u1jzJXS6rDWFMlbRMTJmSq71emSqL1sQRUUUUAFFFFAFhKu23SqqVoW3SrINWzSugs0+SsSwro7NPkSiJjI6PSkruNET7lcZpSfcru9ET7lanDUO10SGj4izbPD1vZq/wDx9S7WX/ZVgasaInyJUXxItofsGlSN95ZX2r+VaRFR/ipHCWe3zpdv8O5d1W9Htl+3o0yb9z/yqvYQrC8q7Pl3M2562NEhaF0/jlb7u33rx6x9RS+I+xfgLCz+GPMb59zbk/3TXtVhD9yvKvgPZyQ+BrJpvvMv/Avxr12wSvEfwsir8bMrUk2b1/75rK2L8zf8BWt/WId7vt/4Fu+7WE9t/D/FXyGKj7zPrcv5fZoyns9j7vJ3/wC7THtlRN1acNncbPM/2mqp9jm855G+638P8O6vP5uWJ9BHlIoUV9m7/vqrCW0fnfu0+ZqEh+f7ny1d8lX+ZXfd/eqPs8xsUnh2b12f8CqlNbfvk+T7v3a6LyWeHd9//aqu8Pz7v4a54x5i4y5Tn7lI4fmb52/u1lXLs7v/AAfxf/Wrq7mz3/N9/wDirPubNXrWmFSRxkyK6fcfzf4Vrmr+2kTzfMf5f7teh3Om73fbXKaxYeS7rJ8+771ehTOCRwmsWyvbPtr5v+KOlNbX7tInlbt0iyL7tX1Bf2yuny/dryX4qeGP7SsLho0+ZV3Kq/rXt4OpyyR5WIp+1ifOjoz/AO3/ALVZ7psuU+fZWxNDHC7rH8m1vu/Ssx3V3fd/e219ZGR8xUj/ADC38LbN1bt/bf8AEnsv+uCtWfNC155Sr91vu/jiuo8W2f2O2SNfuxqqqv8AwGtTgkeT6wnzvXP3KV0uqp871z9ylbxMZGJc9Kz3rTuUrMm6VsQNemU6m1YBRRRQBbStK26Vmw9K0rbpVkSNuwT7ldLZp9yufsE+5XTWafcoiYyOl0dK7vQU+5XGaPD93dXe6JCvyf7NdR5tQ7jR4WdErN+K6bLDR4/4m81vy2Vu6InyJWV8XbOZLDTLyFN6ws8bf8C6U4jo29quY4fZvs/lfZ81dL4S0e41XVbS1hTzZ5Jfup/drmrO5j/s1G+/825t38LV71+y74e/tLxDd6xNF/qV2pv/ALxrwMRzR+Z9fGMfiPqDwTokeg6JaWcaf6tVrtbNPk3Vi6alY+seNtlzd2NrFM6w/fmX+L1Arya0lTic9OMqsjqpnhR3+dNm771Z9z5aP5jPvZv/AEKvCvEPxRk0qb7Ou+L70i7HZW/HtXHv8ddUfZ9ndE3f8tJ3ZvxIrwZYd1T6bDx5D6beZUT5n+Vf7lUXvI3+VXr5/f4065+63fZrhG2/LEjfnxXQWHjm6v086a4e1Xcq+Xs+bd7HrXBWwUodUexRrHrbzKj/AH/l/u1b0198Lsvzr/d+9XOaVeR6km2aX+FdtdBpqR20Lq3yf7vy15UvcPV96Xwlj5v9X/d/2/lqlc38aO+59i/w/wC1ReXKwwsyvXnPiHXme58mN9jL93+7RTp84S9w6O58Z6fYXiW9xceVPJ821v7vt2qpf+PNFhTd9thTy/vea7L/ACryLxVf3n71Y9j3LblaR/7vtXn95puof6uS42RN/wAs1T73tmvVp0acviPNqVJy1ge66r8QodnmRy+bbbdyyK67fz61yGpfEhfOSbyvtEUir/G3dfevNLbw3qD37tJvi2qrQ79275vQDjiugh8JX3k/vpftDfxNK7fLntj2rvjToROaXtZROo03XrfWEl2/utv3Y/rWZr1gro7L91vl/wCA7ar6b4PvrBEZX2Mrfe/2a27xJHs08xPm/vfxU3GMZe6c0akublkfI/jnTf7K1518r91I3y/7Ncpf7v8Af3bdq/X6V638dbBYdS0+4Xeqt8rfPXl6I32y32pv3NtX+VfTYep+7ueJio8s2dL4e0GN7nSo/kf7rVN8QnXzn2/PuatjwfbN/wAJPZQr923V2b8FNcz48m337qv+9XTH3jx5Hmmpfff+7WFcpXQX/wA/zVj3KV2RMZHP3lZEv3q17/77VlN9+togRPTKdTasgKKKKALsPStO26VmJWnbdKsiR0Fh/BXUWCfcrl7D+CursE+5VxOaR1ukfcr0DRIfnT+9XBaInyJXoWgo29Grc4JHoGiJ8lW/HOm/b/AGoLs3yx7JFVf7waotET5Ert7azVLP99bvcRN/yzT5velGUY+9IdOMpzXKr2PlrR032eoW9w/lLHL/AAfxL6ivrj9lGGN9E1Xy0+XzY1/2vu1826xYWNt4h1CGz3/Zmbcysn6c19Ifsi/vtN1v/alRmX+71Arx8Vy8/u6pn1PN+65T6StoW+zMq/IzLWZ4h0G3ttHRZJfmbdt+RVVW2+1dBZpXD/FHxI1nClvHE9xKzKqQwJuZmNfPY+UYxOnBRlKol06nkviTQYb/APc3VrbOyr8sny7vzxXn9z4AhT/VuiK33ZG3N83pgV6rqvgDxEmiS694k1O28L6R/D5r7ZtvUZz3rxfxJ4z8D2dy9rDd6lrE7L/x8IjNHx/Ev1ry6dOvP4Uz6f2lCC3LyeGLO2vEaR0t7lV2tt+7x7f411vh5I7Oz2rs3K3y/wC1Xklt4q0O/miW3ldF/wCWSy7lbb9K7PRP33+pu3fb8ytvZqjEUZxj7534eVOceY9i0q537Fjf5mrq4dSazh2yP838LV5l4Vmk3xLI/wDF/DXpb6O00O5f9mvmK8eU9imUdS1hX31wWsaqsNy//fW6ui1uwuIUlVX+7u3f3q831tLh3SOP59zbWb/Zrow/LGO4S973SK/1i3d9siO/8W7/AGqxU1iF5nXyn2/dVdny7vWtK5trfTbNlkdEZfvb9zM1YWvW3ibStHstYtdMS30y6by4rifa233INehRo88zyq1SFLU6Kz166hs/+QZNcRf89Itu5fbmm2fjmz+3/Z7qJ7eWT7q3SMvze3avN317xNbak9vD4gtoty+YnyLIrMW9K7DxbeeLPBNhp8nirTLPVdFvoo5kuNN/18WVHDL+PNddTCTjoc1PExnHQ9Fs7lbn5Wld/TbUWpW37l2X+KuZ8Nvb38KXGl3v+jN1jlRVaLHtXUQu00Lqy/8AAkrm96MgqfCfPH7QlnHDYWUy/O3n/O3zLtU15Z4bs7d9VtGuPn8vc0S/7Rr3j9ofTZrnwZdyfw27RzKv+zu5rxfwZbSTaxbqsX2jazMrfWvp8LU/dcx4NaPPM7DR4V0TUn1C4m8qKSKSMbf7zL1rzTxU7Xl/Kqv8u+u28W2y/bHVvnWPbs/2c81zmpabsuXmb/vmuzD1JTkzgxdGNK0o9Tgr+FU+WufvE+/XW6xDsd/krlNS2wo9elE8k5e8+/WVL96tW56VlS/erpiSRPTKdTasgKKKKALsPStO26VmQ9K1rOrIkdBp1dRZ/fWuZ0r59ldXZp86VcfiOaR2eidUr0LRPuJ/HXn+iQt8jfw16NoKb9lbnBUkegaI/wAifJ96jxPNdaP4t0+8t5Xiiki+aPf8rdulS6Ii7ErV8Z6PJf8Ah63vrf55bPduX+8pwK8/G05SovlPUyitGOItO2qOf+LXgaPStmsR7It0StMq/wC9gV6b+yLbN9j8R3G/fE08e3Z/umuY+OU2ywtLe3l2SyeXGf8AdOTXX/se7X0fxKqvv23Sf98lTXkUekT6Ct71Lm9D6TRNkO6uX1jUrzSoZZtD0RNT1dv9TJKnyq545rtbaHelW4UjttjbE3b/AL1eZj6fLV5jDD1OSLja9zwfRPhvJrHxI/tL42agl2siq2i6XK6tp24L8/To464P615l+118PbXwl4n0zWvCeno2n3UHly29lD+7XHf5fWvsDxnbWeseHpbe8t0uIvlZfNTdtbsea+ade8KtZzPb2d272f3Vjfd+grjljvZPlgvme3gsLLE+/LTyPDfhRoNxr3idLzUNKtrfSrXc3lywsvyhcFR6811qaba6bfvdWrzPBJLt+y7Gbau79K63+x5NiK33V+7V6z0243/u/n3L/D9773euCpip1fjPpKOFVItaVZw237yF33N91f7tex6Om/R4vM37ttcl4e8GXlzeJC0UMTNtZdvyrt98V61Noi6VYRK3yNt+avBrdbHT7aMbR6s8v8Q2Ej20rKn3v++q83+x+S+5kr27UoVmSVW+da88udE33Mu1/wDgNRh6nL8R01I/bR5vqWmyXmpfLFC8cfzIrO33h6irfieZvGfhh9B1zTE/s+T5kkspmXyn7ECuzv8Aww3+sjf7v3l/rWcmm2+/b/Ev39393tXpRxHKvdMfq8avxHhXh74RWfhu/RriV5WVt0S7Pm+9xk16nr0N54tubdbz5La1i8tY/wCFvY+tdanh6GZH27Pm+ZmrQ03RLeF9zJ5vyruWr+vT+2YxwtOkeeW3w9t4U85U8pt38Lsq7vetCHTWs/3jfdru3s/keOsq5sPk2/8AAq5+b3jGp57HkXxg0qO/8Da2v3m+ys35c14D8LkjS/SRk2S7dy7v7vtX0X8Y3Wz8E63JvdNtq6/8CNfN/wAPbDyXRlTYzLtZq+hw8pRoHjyjzTN3xVbfbNbSGOLerKrLsrn/ABPbeTNL/Htr1bTbCN31C4b554YlVW/3q8v8fvJDbOsfySs3zf7te1hY8seY8HHVPaz5I7I8s16ZUd9r/NXGak++um1VGh/2/wC81czef7VerE8qXunP3PSspvv1sXlY7ffrpiQQ02nU2rICiiigC7D0rWs6yYela1nVkHS6V1Wuos/votcvpXVa6uwT98i/7NbR+I5qh3GiJs2V6L4eh+5Xn+go3yV6XoKfcrc82od7okO/ZXoXh5P4f4W+VlriNBTYiV3+iQtvSg5ObktKO5xvxv0S4e5t5of9UsSssn04/rWn+yFeLYeJNd0+R/8Aj6iSZPn+9t/+tXb+JPCq+LfD0UMab5YWZtrfxZ7V5l4Vhm+FHxLspLq3+zxKyfLv+8jcdh718xW/cV7W0ex+g4eosThbrtY+1bNPkp83yf7tPsNrwoy/OrfMtQ6wipCn/sleZm3wKZyYWPNUUTN1LUo/J8tq808SQwvM8ip8y/xV1GsTbEfbXLzWbTTbt/zf3a+HlI/RMHR9lDQ5T7HNfui26O7bvmWvRvCXgy1tkia4i3zttrP0qzjtn3L97d8zV3vhiza8uUX7n92iUpSkodzrqS5Iylsd34M8KwpsuGT/AIC9HjawXf8A7Kr8tdLbbrOzSONXeVf4Vrl/FV+3z+Ymxv7rV01owjQUOvc+Rw9SrXxXPf0PNLxPszu2z7y1y6Ov2lm/76/vV2d4i7NzfOtclqWlN53nR/d/irzT7hR5ogkyu6Kv3f4lrHv9EjuXeaNEi/vVYsLxX/dtKn+e1Wnhkf8A9mX+H61UuaIHOw2Els+5n+X7qrV1IWREVU3v8u6tO5s96fMny7vvVXf5H3L91fu1lL3i5RjL3hkybE3Mn+z/AMCrE1K5+R9taF46/P8A5+auY1W5+T/a/u100/iOCt8J5D8eJo5vB9xD5uz7Qywt+DA8f981574G8MbIbi6aJ4lhZWVv4Wzzzmu9+KiR3j6ZayfPB5v2h4/9ocVyni28bRNBdtnlS3jLHFHF8v8AKvqaPvRjBnztaXJeSOmsLZU0G7mjdHWRlV9n8WOleM/EJF852r2bwrum+HS7n37bp1X/AL5ryH4iwr521fkVW2/73zV9DD3fdPk+aUpM8d1tK5G8+5Xba2n31X564y/TZXfEwOfvKx5fvVt3iVjy/wCteumJJWptOpr1ZAUUUUAXYela1nWTD0rYs61IkdNpf+sSuosf9clczpSfcrq7BP31aU/iOaod74e+fZXp3h5PuV5p4eh+5XqGgp8if3q6eU8qtI9D0RPuV6FoMP3K4XQUZ0SvRdET7lScfMbT3jWENvNHv+Wddy/7PStbxn4eXVbPTPJsku5JJVk85/vbOuM1Rv4Y/scX97zV216Ro8NvqulRRs6fu/lb8K4sxw/tcOpQXvJ3R7eUYr2U3CT26E3ga/mfRLeGb55bdmt2/wB1eBW1rCNc2fy/J/tVz/gywms7/U1b57aSXdFJ/FxXUPZ7/wD4mvzvGSqctpdT62nyxq83zOHv7BnT7lZX9jt525f+BV6g/h7zod2yqU3h5bZN2z5l+b86+dlTlE+tw+YR5eU4mGzW2T5U/wB5q7DwTumv7eOFHlk3eZ8v90cc1i36eSkvyfd/755rrPhTew6VFq91dfL5aps/3RngVeHjGVW03Y2xtSUaDcFe/Q7t7/8AsqG4nvm/eM3yqr1wHifVftk0rbvvfdrxT4m/tS+H9N8X/Z2vnV2lVW2wtJGq/UV26eIbXW/C1lrGm3X2i2ki3LIue/QGrxXNv0RngcB7BqpPd/gSXk37n5nrPmuV+98jr938+9c/f+JGdHX5E27vv/415fr3xph0HUksfs9zqDSffa1hZlVfQn2rgjGXNzR1Ppfdgeoa94e8mHzrF98sf7zb/C2eTTNH1JpoUb7n3Vauf0T4nabrdn5kMr7l+VobhNrKx7Vd0SZoXl3PvWRty/w7c1tU+EjmOoeHzofl+f8AvVFNbLs/3auwvsTatRXm1EfbXGRKXKcVrc0nnbY32f7v92uZ1KZfn+f5v4q6bWH/ANJfb96ucv4W/i/2q9KjH3jza0up51rdmupa8sjbH8uJl2/8Crz/AOMe2G80+1WX5reLzG/3z0FafjnxDeaV4t8u1lRP3C/f+99/tXE69fzX6PcXEvmzs25mb724V9hhaP2z5XFVI/DZnqfgBG/4VFpUn/PZpW+b73Dla8i+IX/H2a9t8K23k/CXw/u/iWVvzcmvFPiEjfaXX/8AZr0o/EfPnkut9Xrib9Pneu51v7tcTqNd9MzlE5+/SsKX/WvXQXlYMv8ArXrsiYlSm05vv016sgKKKKALsPStuw/grHh6Vt2CVqRI6jR0+dK6rTf9dtrmtHT50rrdNh3zPW9OPvHHUPQPDafcr1Dw9bfcrzfw2i/J/wCPV6n4bT7lbnlVpHe6DD/er0PRIfuVxOgw/cr0PR7ZqDzZSNPUoWe2t/k+VpVrsNEhXZtk/wB1lrltS3eTaR/c3SrXZ6J8+zd95q6/+XS+ZyOpKE+aO512labHC8UluiIuxtyp8q1upbbH+as3R/ndI63Ydsz18NnOH91TPvsvxHtYehds4fkqpqtmux/krWtk+5mmX6b0r5KtT909ijKUah55NpX293tfnWNm3Ns/vVY8Q6U1to9xHC+xZF2tXYaPo6vcvI3/AAGs3xncxpshVNm6vLjh+WDnI+kji+eqqcdlufL9z8PV0q8eTykijm/5Zui7Wb19qopNrHhJ2j0uVEgk/wBbayp+7+bqcCvaJtHa8/13zr95awvEmiWumwrtiTz5t3zfd+X3qJSPpKMnOfvHjt5/a2pOiyXCbf8AnnEm38BVdNHktt9uv7r+Jfk212VnbK8zsyf7v96rd/DHMiq3+s+Xb/epRqRjI3rU+aLl2OJ0TwxH9p+0TbHlVty7v73tXodnDD5KyMn73+L/AHqxPsEiJ8qbGX+L/ZqZJmT/AGNv3l/2qJcsjCNWUToIblkTbUNzcs/y/c/2qzfO/c7lf/4qh5vk3b65oxCpLm94o36Kkz/3q5/Un3wvudP++2rYvPv7v7tYt/tm/dr95vlrtoxvLlPPrS5byPnT4hJ9p8SSzbNnzMq/7Shu1cPqU3yOuxNv8P3q9O+KOlLDqTts+aPcrN/CvzdhXl9z5zpEvyO33l/rmvuKMVyqPY+TnI+jfD0LJ8JfDnyfegZvzavDPiQjJcp/tV9DaPCyfC7w6zfIvkM35tmvAfiLueZ/9qumPxHlRPH9Y+ff89cPf/fau71iHYjqqbK4TUv9c6/xV2RCRz95XPv/AK5/96ujvErn2+/XTE5io336ZT2+/TXrYgZRRRQBp2yVu2CVj2yV0empXTEiR0uiQq8yLXZ6JDvmf/ermdBh+euz0RP33/Aq6acfeOGoegeG7b7m2vTfD1n9xq4Lw9bf6qvUtBtt6ba2PGrS947jw9Cz16Ho8P3K5LQbZU2V3WlQ/IlQcEixeQ/PafPs+b5a7PR4fnib/Zrl79P9M09f9pq7Wwh2bGrsl8EfmcMviOosE2OjVsJCqP5i/wCqas+zRntkZa0ERvJSP+625t9eDiqPt6Tj1PqcvxHsJqMtmbFg6zJup9ynyVn6bcqmxv4W+ZfxrQv5leHctfnFb3LrsfZqEozK/wBvjsLaX/x2uZ1C9sbiGXU764ht7SH5jNLt2rUHjbWJLbSruSF9kqrtWvknxPoPxE8Q6lDHZyvceHpp1WaH5tyufvEj0zXnyqRn7r2PocLhfd55O1+p6f4v/aGsLa7uLXwxZJqaxrxdSPtVm9q4O/8AinrWqeVNdtbbl3fKm78s1dvP2bfENrbQrHKkS+X5j+U6dxngVxum/CjXLOa4juNVd4vN+Rn+b5fSolT9noz6nB0oyjeEkat58TvsdnE0emQxT/Nuk37lb3xXKzfEXVvtP2iG+hdmbd5exdu0+lI/ws1R5naS9RoPvNs/1m33qvf/AAxuH2N9oRIP4djssn4jtRGMD0JU58vvNHV6J8UZtSufJ1C3heJVbddI/wA34jualm8eaO77o7v978qxRtt3Mx6H2rjU8GaPYIi3STXcv8Tec0fzd8EVLpXw60mbVft0lvsiX7i72ZfbPrRKjCPvHBKUY+6elpcs77ZvvfxKv3d1XXfZCv8A31XOW1yts/8AHt/2atveNcv8u9F/h/3a5o+98JjL4fd1JbmbYnmf3t1ZXh6/tb/xhp+mzfNLJFLcKv8AeVU9KZ4h1JYbb777V3bv4q8q+HuvM/x1srqSWZopLO5hiVvuqvt6V7OAwvvcx4OYVuWHLEsfFeGP7Zcbtj7v4WTdXit4jPcpGr7Hbdubf936fWvffi1DHv8A4/8AZ+evCtYh+zTOrIn8O3/ePr9K+jifPfYsfS9nbLZ/DHw0rf8AQOib86+dfHkyvfuv8S/dr6a1JPJ8E6DDs+WPToN3/fNfNHjaH/iZXDSfe3fL/u1tze8cEYnl+to2zc33/wCKuB1u23vuX/gVejawiujrXA6knku6/frtiEjkrl/71c//AB11GpQq+9tvzfxNXL/x11xMZFRvv016lb7z1E9bGIyikf71FAHQ2cPz10ulQ/crHs4a6vRLb7ld8YmMjqPD1tv2V2eg2e90/wB6sTw9bf3a63w9Z7NldNGO55taR6H4YtvuV6h4ettmzclcF4YtvufJ8ten+G7P503VconiVpHZ6Dat8ld7o8P3K5fRLb7n92u70eFfkWokcP2iLUof9M0/+4vmN+S13FnCrpEy/d+X5a5fVYf9P0zanzKsn9K7Ow3OiN/d/pXTL4IkT5YyZ1Wmw77ZPk+arb2aon9zd8v51X0eb5EWrF+kkybt+zaysu77vFebGMnUPddSEqSkYOlXn2nRLTUoU3xSblZf91tv860Ly/b7N8tcv8H7xtY+G7q3ztDqd5H/AMB3l/8A2ath5tn7uT7y1+c57T9hi6sI9z9Ky/lq0ovsZWpTLcwurf8AAqzLbUrew3rv8qJv/Qqm1iGR0fy0+WT+596uP16Fn2L9zbXyEoy5j66jGMo8ozUPFP8AYt3LcQs7+YrK34+9eX6x4za2Ro2ld23Nt/xNbGvfaLm8eNU/dLu+auSvNHmmf5ov9rd/jXVGX2dzvpxjS+Eov4nk3yyN8m7dVV/EM1ykUKvN/d3fw7aZf6C33f8Aa+9Vuz0qSFE/j2qvy0uY25pyKNtprTTbpH3r8u2t57n7N+7jT91/49upltZtM/y7P91KZNbfPt/5ar8y7Pu1HvSOb3oluG53oir8jNuZt1VPtjWzurfPt+9RN/z0Z03fe3LWU9/vd1X5G/2KKcTjlLllyjPELrNZyyRv5W5v/Zea8Y8N3P2D4kaFfb3if7U0P3Nu7eu3r9ea9i8Wps0T5d/mt95l/Ug14Pr14sOpWU0Lv5UN1FIq/dbh0H9a+twPwHzeKj77Pa/ipbKiS+cnzL/wJt3c14JrEMiXiKz/AOsXcuz+9vFfQfj/AM6aHzNiPKy7a8PubOS51W3sf70+1v8AeLAfzr0zx5fDc+oPGFt5Oj2kKpsWOzRdv0UV8qeLd32+43fP8zbq+tfH6L+9/gVVVVX/AIDXyh4z/wCQlKuz7rM350ROaPMeb6qipvrh9bh+fd9yu91X+9XGa3Cr7664yCXwnD6kjQ/7tcp/y2rsbzciOrVyX8f/AAOu+JjIoy/eqJ6sS/616hetjEhf71FPooA7mwtvuV2WiW3zpWFYW3z13Gg2f3Gb+9Xt06funNUkdRolm1dhoNn++T5PlrN0Gz+T5q7Lw9bb3T5K7KNPc8qtLlO78MWbfJXpWiW2zZXH+G7Bk2fJXpGlWa/JuT5aiUfePBrSOo0e2V9tdnpUP/2NYOlWex4ttddYQ/PtrGRwc3vFS/Rf7b09v7sUm5f+BV2ump+5SuVmtl/4SG3jjTf+6bc2/wC627pXa2CfIlbVPgj6ESl7xq2fyJ8tP1tIYdHuLjUL1NP09Ym33Er7VX6e9WNKs1uX3N8ir95q+RP2qPjNN4k1KXT7F3/sGzZYxsf/AF7FjzXz2Mx31PWKvLofaZPlksd709InvHwK8SeH9e0LxFb+G5bmWxs9R+e4uvl8+V0yzAehre1t/JeWRX/u/NXyJ+yR8SP+EYfWLGR9kF5P9obzfvNhAPzr6b1LxDDqVn5kL/7Vfl2ZYidevKc92fp+Fwvsvdjt0LtnqULu8bPsZqiv7O1dH/jauB1LUms5vOV383+HZ92m/wDCZslttkR4n/im+6v0rx/iPWpx5TVv9Ks0SWSTZ/FXBalqtrZzOvyOu35l/wBo1oa34kheF2835f72/wDirzTW/EKzO8bPsb7u2tIxO+NTl+It3l+u/wDg+X+FH/hqpNr3zv5f91Vrl0vG3u2/5W3bm/iqvNqSw7FX5933tlbezjHYj20pR907XTdSjTcrfe7f3amS8j/0hZH/AIV21xltrCwp8z/MzfLQ9+0z7f733azIjUnI07/Uv322Nd7fxL92rulWcaJ5kif7W3+lZmm6bvm86T738Lf7NbqPsh8tfu1Dl/KbezjH4jI8VfPYeYv+19yvnzxh5my4Zf8Almu7/gPJH8q+hdYeZ4UWGVE+b5Vl+7trn9S8MeH/ABzDcWd5F/Y+obfmvrXasbf7LoOOa+qwMo+zPmMVT/e8xo6lM1/oOnzL+9WSCNtzbW6qK850TTfO+IWiQ7/+YjFuX7v8Q616XN4YutB8MW63GyWCGJVWaB2kVvlAHJrkvBOjtc/FbQlZP3Sz+YzfRe//AHzXrU5R5TxJS5eY9t8eQ/Pds3zbWZfyr5M8YIv2+X+8zfOtfWvip/O+0Kv3ZGZvzr5S8fwtD4hvY9mxt33v72KryOOnLmPMtV+f+D7tcpqu167bVbbfv21ympWCo7s1dVMJHBarD871xiJ8/wDwKvQ9Ytl+euB2fPt/2q7omBmy/wCteoW+/Vi5T/SXqCX71dJkR0UUUAe06bZ/PXdeHrD+Kud02wbeld74bs2fYuz5q+qox5onHUOq0ezbZ/s123hjSvnTdWZo9h8m1q7jwxYfPXZGPus8TESlynZ6DYfIlegaPYL8lYmg2f7lF2fNXd6bbRpXBI+eqSNWwtlTZXV6bD8/zJWPYeWjxbq6izTZ8y/xfdrGRzf3jP8Asyvr25U3bV+9XW2EO/7tc5pqSTa9d7vkWNV2/jXoHh6wV33Mv3aWIlyxXkkdWHoyxNWMO5NrG3R/CuoSfxLAzH/vmvys8eX8cz7lu3l/fszzXXyxqvJ//VX6seObP7T4M1uP7jfYZ9rL/e2Gvx1+KOq+d4q1jS1ih8iGeO3l/vblQbm/76FfA4yXtcRyy7H7FlsYwpOnA6j4Y6wuxLqGXeyysu5/7u7+VfS/hXxyz2e1nT+HdXyh4JmWFPL/APHV+7ur1jwrqvkzeW3935Wb7v8A+uvksZGMpn2FOPLFWPeptVjvIfMVNjfd/vfN61U+2Run2W6i82Jvm/2frisLRL+OazTc/wA21f8A0GrD36203+y33mrxeU7TH8T2Fuj7oXfa33V/h3V5/rbsm/b8/wB1f7rfnXoGsJHc7FWV4v8Aa/hrhdb024R/Lh/0jd95v4dtVGQpR945qa/++vzp93cvzfepEeSb5Y/vfL8zVYTRJvO3eUm1v9utC20RYfmk/vf71bSqRNvhK8NgvnIsyfaGX5m2+9belaaqfNcJ977i/e+XsKsWdmrzO3/fTVqw20ez5f8AgVckqnN7oU4xGIiwwp/d/vVNvjhR23//ALNV33b33P8AKv3aqXkzOifIiK33v4aij7oVPeMrxJqsNn5TTb3i3bVVE+baeuKx7B7ebVbiNXe40yRo44Zm+9E23kt9DWV48vLiGFGs3TzYWZk3/d3Bvu/iKu/DS/j1vVZZptjwSRKtwtum2PeV7Y44NfTYX3Ycx4mKjHl9499+FGiTeJ7PXfC+pRfaImi86KS4/i+Uldg/CvMvhpoP9j/GaWxuE3y6W1yzqv8AdC7Fznv81e6/ArR7jR9etJpJfNimaRUk+98oUr1/4FWV4q8MLonx+1W8hi2W2oaTIzfJ/wAtd+G/T5q9anL7R8riJbnP+J/kR9v3vmb56+ZPH9s39vSt/wA9Pm/4FX0r4qdkR/7q7vv+9fPvj+2V3imV9jK3zK/8VdhwUzyrWIVR/m+7XI6wiunyt8td3rEPnQvuSuK1K2ZPmVE8qumJt6HCaruR3/8AQq8/2fvtv+01em6w8bp8yV506f6e/wAm/wCZq7omMjKvE/0l9396qkv3q0L3/j8f/eqlcp8710mJDRT6Ksg+lbCz+dK77wxYfOu2tDw98IvEGqpujsvKX+GR3Va9i8H/AAEmhmikvL1E2/wwJub8c8V9PTx1Klvqc9SnzxOf0ew3w/3G/hrvfDeiSfJ/G33q9A0T4S6TCiK32l1/3/8ACu70fwZpOmw+Zb2SbV/ifdJ/OorZxh6cdvwPMqZfOr1Oa0Gwk2J8ldxpWlTPv2xf3dvyNUPhu5kttVe3mt4U/i+dGVlX1C16jYbfJ3fJtrxJZvSlL3EYxyT+eRz1h4SuppoWZE8r+9v27a6uz8MMiIu//P5Vp20NasKUSxk5nTHKsPDpcwk0q10q8iVU+0Xl4zKqv91VC8/hXW21ssKbVTZVdLOP7SlwyfvVXarf7NaEKVz+0nV+M9KnRp0vgSRX1KwXUtNu7VvuzRNHu+q4r8X/AI66D/YPxj8Ww27p58MqyMvzM251ywOfev2w2V+U/wC3H4Sbw98fdQ1DZ5UerRM3zp8u6NeAPqteBmHuzjP5H0GWy96Ue55V4Vdodm103N97en8P+Nei20zQoit937yN978a818N/JN82/71ehWaR3MO1X+7/wCPV8lifiPsaMY8p6N4S1XfCkclwjs3y7q6e5tmuYf3b7Nvzbf4a8l0eaTTbnbG/wAu75q9I025+2W25pfm/iWvHqHfD4iG58ze/wBz321mXPz/AMH/AAGtaaH/AJ51SeFnR9u9K5qkuhfKV0to3T/2WnJCv+rZPm/vUJCyVetrb+8lRzFkNtbbPlb5/wC9/dqaZFhh3L8n97+GrEzxwpu2f8BrHvL+R027Plato/3jHmQx7lZqzNSmZP8Ad/u/w1N83nPt+795aqal/wAe26T71FP4tDGXvHnvjO5/cuv975l/uq1db+x/4S1bWPFWoabcI9xpEitI8n8MGVwuD26dK5S/0241u5+y2sX72SVYdv8AEzM2Miv0S+AnwKj+FPg/+z2ihe+uoPMuLhPu7y24D6j2r6GjKc48sEeDmFSEPdl8RN4V8Hrol/o8dm++CO18xt/y/Mzoen+6tYXxdto4dYtNSVE3RytCzJ/dKdDXsVhYfvpZtmzc21f90LXm/wAV7PzvCWp3Gz/j3nW4G3+6W2161Ln9jHTdnzEpc02fO/i3cltcfJvVl+b+L8q8I8T/ADwvD8j7f71e9eKkb7BLJv2fLu/vdK+fdVRtSuZWVPlb5t1d0SKcYyPPLyFk+Vq5LWLD77Kld74hsJIfm+5trlLl1dNrVt70S+U831Ww2I+5P71edPDsv3/gXzfuvXsGsO291jT+9XlU0OzUpdz7m8/5mX/ervp8xHL7piX6f6e+35PmrPvE/fPW3qsP/Eyl+ff8y7masy/h/wBJeuoxlEqbKKsbKKoxP1T03TbjTb91sZbl4I/lVZdzK3516BpWqzI6QtCksrfeZfurQ9s001pocKP5si+ZM2/+I87a27bRGs5n0/SYk3R/fm2f99ZrwvrH8rOnlOt02GF7zzFl3rGrb9n3V6V1ujwrc2cUips8z+F/4a8/s7Zb+aLR9P3vEq7ppN7L5sp6nPoAK9D8JXi3k0sMabILf+L+Js8hvQA1UcRrbuRKmUfEmj3FtrFvqEcU1xbbVjnjt9u7npzWt4YvLi5v3sW0zyra3VmmuJX3fN6Vu3Nn/aWleXDL9na4+433unNc/Yf6BbPprfJqt5L++j3t24G3Fc+I0lePUuPvROzS5Z7BLi3/AHrNLtiV32r97FdBZo3yeY6ebt+ZU+7u9qx7DyXufJXZ5Fj95v70proNNT/lsybJZPm2/wAq6cLP31ExkWkSrCJQiVKdsabm+RV+YtXukA7rGjMzbFXqzV8n/tofB1fi74durjSPJn17TdtxasrgsoCfP05+7Xin7ZX7TWveJvHP/CJ+HdTudH8J2MbLf3Fm7Ry3cpX5RvU52V0n7L2pQ6JrG64leKK6i8t5pZmk83PGGz3r5nH4iNdckdu57WFw8qX72R8m6PC3nIrJsljba6/xbh1zXf6PZs/3fkb7y16F+0j8CX+G3xB1DULO32eHdZd7uzmiyyhivzRf7Lbj8priNKhuIXTzov8AdVK+RxEuSdpH12FqQq0rwIr+zkS5i+f5lb5mr0DQX/0ZNv3fl3bvvVg/2JcX8O6GJ925f++a63R9K/s1PLuE3t91f4q82pLmid8R9zt3/LUsKb4fmqa5hVHT5Klhh3p/49XJyl8xU8mPZ9ynww7E+ZP91qu/ZfemzQr92jlDmM+/RYYXZk/9mrlLy5V3+VN396tjVbzY/k796r/F/jWJD9/az/N3rWnTjIKkiwiMkKN/erH1uZv3v/AlroUhVERaqQ6Dca9rEWn28T3EtxKqpHEnzbi2APp3NdVOnzS9mcdacaVPnOy/ZQ+F8fjv4j295qFv52n6PF9odv70p+6pr741ELDZttbYv3d390dK5D4N/Cyz+FPhKKwh/e3s22S7m/vvjp9BXiv7ZX7TFl8NNE/4RPQbr7X4y1bbCkMT/LaRbvnmYj7pHpX3lPDxweG97dnw1apLHV7nIfEH/gpH4G8GePtX0WDTNV12w0yRrO4vtNiRo/PHblv71dd8Ovj3oPxs8MahZzW9zpl5cRIzRzwsq7S3ygY7+tfm1Z6Ium6btkd/PmnaSaR/4nLZJ5969t/Zv8YSJNrUK3DtqFrL5kSyp/re5z64NeVKtKOsT0ng4KB9Yar4Aj162uLVk+yXKsytMqN5e7b0Ir5v8c/D3VPBPm/2hp/lWyttW4iRmhbDY6DmvrrRJofElhb6hqSf6S3lq01rM0bbtvHyjj61m36XU02q2dx/pCrtZl/iZN2SWXpzXdGoeVL4j87/ABC/2nese/8A2a4y8ttif7Vfdvjn4J+E/FULyWtp/Y8skW5Liz+Zd3uhGK8F8W/s66lYP/ot7YXat9zZ8rf8CraNSRcZRPme/udjvt+T+E15lf22zXrhvvr5u7d/DX0L4w+Gl9oL/wCnWmxZPuyRPuXcPcV4fremtDr0qsm/5lb5UrvpyI+L4Tl9Vtm/th12fe27v96se/h2XMrMldLqVsr+IX2/3lZt/wDu1j39m32+Vdmza33Wrs5jGUSlLbfOaK0p7b94aKvmMD9i/CTrNNqeuSJ8q/LF9377cLiutsIZrbQf3KP9s1KXy1/h2qF5P51zWj2zf2P4f0mGLY1wy3DMv98Njn8K9A022Wbxhb2+9Hs9Ng8lm3/3VyzY/wB7ivj6cuU6pRKl5o8fh6GLTbH/AI+ZF2zSbNzfN0X8a3rOGOzeLQbeLfPNtkmk+8vDcLmrGm7k0q41pkR7y4Zvs6u/3WOR3qKzSTwxolvcKn2jU7pm8lZfl256yH8K6fafIwO6s3X7TM2/etmu1mX+Jq5fUraTw3f/ANvSXCebcK0cUbO23zT3I9MVvaOnk6Dplnv33N1+8Zv738W78etJ4q0GPxJN/Z+z/RrVfvfd29yQautL2sRxkWNBfZbaPp7b/PuF+1St/s7s8/Wur0eb7Zc3Ey7PKVvLRl/uhc/1rznwrra6rc67rSvsihi8m1Zv4cqFT/0HNd94Di/4kMTMmzd839M1pg/jUQqHRolfN37W3x9h8G+ENS0DQ9Qih1y4228kqvuaDd2A/vV6J8dPjBZ/CvwrPIH3axcxP9kh/un+83sK/OHWNb1Lx/rf9salL9ovpGluEb5tzKGPzGuvH4z2cfZQ3OnB4f2suaWyMW/8PSaroNu11slvrqVmlkZ2Zt68A16r+zleWetv/ZOpb0vtPlaNPKdlbcFA6emayvB+gzPNo8bRfaGkdWbb/dLHrmmar4e1bwBrH/CdaT923nWOWPZ8zMe2fpXy3tOX3pn0Mv3keWJ926j4Yt/F/hO/8J6kv22NoC6SNjfCQPlZc9818X/2DdaVrdxpt8n+nWsvkuuz174r6C+FPxKk+KI0q/0GX7Pcwy7rhZXZd2376t/ez1rQ+KfwpfW9em1KG0eLUJ9swurXcyyMvGGFZ4qn7WPumGDn9Xqcsjxqzs/Js90f/AqfDbK7v8v/AAKtB9K1DRJvsupWv2K5j+Xa6fLtHpUuxf8Ab/2W/i2185U5oe4fXRlCfwnO3lszptZ3/i2t/Spba8+zI6zfOqqvzf7Vbc1grptV/lb7y/7VMTR49m1v8+9Epe7puRKPvGalys03lqj/AOy38NXbawaZ0h8re275m/2fWrsOm/P9z/a21bs/9Gfb9z/a/wBmlLERlHk5Q+Ez9Y8K2b223ZXGXPhJoZv3L+a275V+78vpXpupQ/Jujffu++vy/d7Yrtfg78KW1u8XU9UtX+xQszRRy/8ALR/f1FaYeEqstjlxNeOHp80jzfwP8EfEHi9/tEwh0XS1b/X3mfnXuExX0d8LPgt4a8HXCalaI+o3ka7UvbnllPcqK9Djskt7RYIYFiUfdWNQqrXnXxK+L0fhbVLLw1pXlXWs3i9N+3yFwcuceg5r7DC4WlhZqvPdHxlTEVsV+7WxzX7Unx5f4d+FrnTPDci3Hiq4jbZ5LqzWi5UeYw981+f1z4YvJr+01S8uH1jXtYd5L28un3SSsOA2TzjI4H5V7AkN1rGg+I/EGpOlxqF1FBC838TOZiOT/uiuf17wZI//AAjl4zvE0jTr8n3mQN97Pbmor46Veep6GHpfV42WrPCtYsGvLO4ZU/fwy7mVt21V3e1WPBOq6p4G8W2WuW9o72M33oW+6ynhiK9gm8Bw+HtY163XekW1/wB23zKrbfT2rCm0SP8AsHQo/n3SNcqzfdbcG5x7ZrOVbm6HZLlPrf4Y3Nneab/ot2/7xZI/mmZtsu0PGcHjbg7eK7C8s2h8QxSN/wAeN1Au9Vf725Qpz7Cvnf4ReLY9K1u90GS4SL7rQtKm5VbYG5PUH0xX0n9ph8T20WpRvDLFNYzxo0T7l3q3PWtKdTmPBxEeX3jkrzTfJs5Yd/7zTZ2jf/aiP3cVwN/bNf2GoLeWn3W2rJa/xKW+WQ/SvYL+FZvELqv3dUs921fdOP8A0GuHvLCOzs9PvlX97I08c3z/AHkC9CfYCvRjLlOQ8fv92mvaW9rcf6NJF5f+pXazjivP/HPwx8O+IUu5NS0dIr6Fl3XVr+7k+bgHjGa9g8T6C32mXS23vPZ3SzRSf9MiuT09KoeMNKa5h1BlRN1xZrcLs/vI3IreNbmFpE+KfHP7OuoJePfaPcf2rbbd3ly/u5OG44/irw/XtEms9bljuEeJmlVf3qbW+9X6EX9hDeW2mal/D81uzf8AAvlrgvEnhKHWJtTt9StE1D7Pu8pZU2sq+zda6Kcg9p9k+K57RopCvy4HTf1xRX0TN8EdG1WZ7iG6u4FY8xouQp9M/jRXbzGZ+kGj20em+KruSRN8Gj2u7+FfmEXA/Ft1W9EmbTfDGp61cbEub5kt0X/adv3n487q597lXsNb1Bt6NqV58yp/dL7lUfTC12Gq2fkzeH9Bhf5l/wBIlVf+ep9fwNfF+0l8J1nR6bbLcv4c0v8A5ZNB9odvq24/yq79mh1W5vdeut72MO3ZD/ex9z+fNZ8Opb/EniBl2JFY2rW6Mr/dbbt5/EVpIjTeGNC03/lrdbZG/vct8pNdMancwl7praC8iQvrF1seeb93Ev8AtFv6Cp/ELyWfh5LeFH+03nzSqv8ArNnepkSO51600+H/AJB9mrxsqf3wverVnNHqs0urXCbLa3+aFvl+6K6fL+vMiJ51fwtoK2Xh63dPtMlz9qmX/ZC5SM/8CavQtc8Y6f4A8J6lql2/lW2nr5KK/wDEQowB9a841WwZNYi8VXn+jwLP/pG7+JtuVUH2ryT9pvxxeax4E0LRv30Ut1/xNLj/AKabuUGR6K1c9OtKlK52Rp+3lyni/wARfipqXxjfW9evEdrOFkhtIW+Xd2wfb+Ks3RNB2PK2xEW1tlVWi/ut2JqxbaVJZ6DaW8KbJZJf+Pdflb72BJnvxXoHh7wwsP8Abe351h8i327P9axbkkVxyqc9S57ClGlT5ToPB/hVk8W+FIWT91JZr5sf3V3HeRn1PFdAnh6PWPhu+mtF5Stqf71fvbW2ZHB9jit2a2Ww17wVdbH/AH1nFu/3w5Qfoa2rPTlsdM8X2MeyZtOvI7hVb+8D5ePyFEoxkc3tDwCz028+CPi19DaXey3UHm/Jt2pKowB7hetfT/imHTHi0i+fVb63m8rdJHb7pN25c/J261g/Ef4S2fxV8UaqpdLe8liiurebndxCAPm68NWb8P8AxddeOPhzoehQn/io9MYwyrvVZEU/cm+bjG2qpy91xlt0MPafaOok0HTvH2m28dzPq/nq22HULyxVeAvQ49K8t1vQbrw9eeTqH3fvJNsZVZe3HrX0FpGi3mm21v5y6vdSt/D5yqq569BWhrfhaz8RWLW+p6RcTJ91ZN6My/rXHUwftY80TfD46VCVt0fMGxf+Wez5v4qclnvTcyf8Crs/G3w1vvCSPcWcU17pv/PRkaOSJR+lcfDeR3KfK+//AGX+X/61eJUpzpe7I+kp4qnV96JKjrv/AHfyLs2t/wDWp9nYNeP5ccTyy/3U+aruj6Pea9qSWNmm+eRdoVEbaq7uue1fQHhTwFo/w+077ffywrcIu6W8uWCrH9M11YXL6uJnr8Pc5sVmUKHuw1ZyHw++CqzldR1yHbGzbksm6MOoLV7JbrbwQiKAKsafKFhX7teJ+Mf2sNA0pmj8Pabc+KZ451t5GtvkjXPfJ6iuF8ZftEeLtUi0yLTYrTSLS+ijkZoC0k6qz7eD2r62nLC4GPJSd2fL1FiMVLmmeqfF74troF7Y+F9Ib7Vrl+3lyMPu2ybclmI+6TXzl4bsPJ1LxLqk2xPs9rOy73aRmZ/lXB6jHarWj/6B8Rdbmk3vL80zSSu3mMyoijd9csar6I7J4M128++03kQtu/i/elifxFefWxE68ueZ34eMaUbGb9jWz8AW7fZ0iW61OJXXf/CqZJI9jxVrUtHkm1Lw1pbS+VLDYqr7E/iL72GPccGret+Z/wAIl4as1t/+PiW5m/4FxW3eJI/xai8l08+1lgX5Pm+Uw8qf8Kx5Tf2kjz/WLb+0rzxbefOi+fKqN/stwtc5qulND4b8PySf61mu9ki/L/CK7iGFk8JeK7jzf3rLGyr/ABbjcEZ+uKpeJNNkm8PaF8m9Va8/pzRH4jL+9E5f+zdnj+JvK2s2z94v/XEqOR7rXsvwZ8Zq+iXdrfXH7qRnmh3fL5Tlisi564P3jXL6r4emh+IWlLCiJugik8v/AHUOB+VV/AdhHbabcagu/wCa6ZvLb5tyt3/GtqfxcxniOWUeU99hRf8AhJ/D8a/6r+zl2/7XyPXG3ltJc+CZYdn3bzy2b/ZaLr/49XQeFdVuNV1vQrhkRPJ3We1n+blZGqjZw/adB8Uaev8Ay6/M3+yyv82PoFrslI8rl5Tl7m2W88f6ZcNF+61Kxbe391tpH/stYX9mr9p0eSb+9Pbn/vo//FV1EPnPDpmofI8Vqzxrt3LtXd8i/wDfNV/Elsqab9ujTZ5N47bf4d5UMMD3raMiTxp9E8m21jSZP9bDL5if8Bbaw/KsTxDo+yay1hU+9+7mVf4mXj/0GvVvFujrD4zRo/8AUXirI7f7DLsOP9osKwX0T7To+q2P/LWFVm/4EvDfyrqp1PsmR4prXhr7Dqc6wp+4kIkj/wB0j/8AXRXr+h29rfaZAbiMtJGPLBdOdo5Hb0Ioro5iD2lNKaGw0JWTf5l88jt8q/KnBx9SM1seG79b/wASarr0n/HtZrLdOr/xbUxGPxzVfxt5dhqvhqOHY88NizOv3drvhs4qvC7WHw9dlf8A0nVLrb8v3mRW+b8M183I7YyL2lXMieD9bupN8VzfSxW/mf3s/OzfhnFei2fl/wDCT6VDN/y42O5v+ArkH9a4eaFUs/C+hsn726V7ybZ/CzMNmR7Vu/aVfxJ4t1BX3xWts1uu5/l5UIP5UR+Ik2NHmZPD+oX8f7qfUp/LiZnP3m+8a1XtFttH03SY/wDW3H7xo3+b5fcVhW0P2nTfC+m79nnb5mX/AIHlT+A3Yrp7a9S88R6ldMreVpylfxC//tV3xlHYwdjgfi3pV14rtn8OaaofyIuP4f8ASDzu/Bf1r5X8VTXWqzaZIzea0KrDDH/dZPkwfrivsq5kfT/CmpaugSe7uQwt2k+8N33+teFWfwr/AOKq0KzuLd7eC4l8xlbb8yKxO78a4asZfed+HqRgcPbeD1ufHOlab5XzQrFCzf7X+sbPvhcV1vhvRP8AiQ+KL5d7+ZqMWxv9nccEfhXR+FdHmm8Q67rzJsgt1nulb5flZsogB/3VfH+9WloOgtZ/DtrXa/2m+volT+9hVwx/OsI/CbVKhNqtg2zwVtRHX7Gq7XRWZVL4DDjgiuptLQDxZ4vtVT93JFM0v4IpTH0NW18PfaPF/h2yV/l0+zSOZf8AaDb8fpUunIu/xVq8Pzyss/ks33W3sVQf+OVpGnL4ji9prYPB1/tHh+9uPl8yJ7F2/uuBkZ+vavL/AIjfBez13wdqOr6ekyeILDZb4X5dw38/j81ehfZpE8B2TM3zTalG0P8AssE28/8AAlrobm1ddWvbRW3x6jbJeRru+bzUbdj8cU+XmiVGXKfKdsmqJ4t09W1XWLRptkbRrdvGvC4bIz3PWmWGg+Iv+En12z/t3WP3ct1HC32h22srDBzmvpHxN4b0nxb4a0jUWVLW+tZzGsqoN2/nAbvj+KsvT/Bx8M/EWNb2Xet7FJI1xF8qfPx+eVpVacoP3TtjiIyj71vuPNvAnxG8Z6L4BuJv7V/tU2s8aqNR3S7kZeVJ/lXUw+E2+JlxbzWFlDo93J++l8pG+zSqGw3+43tW54T8B28vhbxToN0iK29ZE835lXZz39qTT/FGzT9A8K+Fpvs1tNdeXLdsyySSR5LSNj+H5uKv2MZpSq7HN7Rxl+7NC48ZeGfhEqaNoyLrPiKSJmkCH7qqu4lz/CvtXgWo+M/EHxN03xHeeILqZoGgXyrNP9TAzPtGP8a6Lw3pU2q+IfGuuR70itYLnazbvm3tgD8AtaGm+HrXSvhZqs0Kf8fU9rCsb/KvH7xlpSrTlLl2j2RtHkh7278zhbbw9HYfDrRI5ER4JtTluNv3V/ds4rpdV0SRNb8NWbfJLDp0Ebr/ALRmzmtjxPo6p4Y8GaeqbPMs7m6SN923e7bRuH/Aq62fTYbv4rafatvfy/IhZf722Iuc/wA6JRjH3zT2nMcbZ6bJc/E7XWjffF/pkZ/i+6gArE03SpP+Fb3Eyp928tv3n975a9D0S22a34tvlfYsP9oXCsv3dp//AGazrbR/s3w4RdiOl1qdr/srt2ZPFRGWj8w5veOd8Q6az6P4PZondpLWSTaj7fmdgDj2rVh0eS5+Lt3t/dMs6blR/wCIw5/OtPXtNbyfCXlp8q2MX5eb2rdsNOjb413AWFFj89d397iAgGnGIpTPKtB0FdS8K66y7/K+yxs8f8XExI/9Bq7Nom/wNo800Sf8hF7f+L7r72OfyxXUeDdN3+FfFSsm9v7PVlX+LiV8VoarYf8AFsbJo38lpNWaZf8AZXacgenNKRl7TlOfm01n+J3h9pE2S+RErf8AfJGfyrmvCWleT4M1qP5N1rLBNt+78vmlT+Yr12bS9/xW0dY/naOJN27+75JP8+a5rQdCV9N8cR+VsZbFv935JXar5vZ6Fe0kMtraPw3DoniSH/jxaWWO4h+Zv3qORkfVa29Hhjv/ABbqtmu/7NqkU7Kz/wDTRN4/Q0eS0PwxiaOLf5N58q/e++mT/OtPUoVs/iFplwr7IJIoLhNv3dux4sVtGXMckpHI6J++8Dam0nyS27QTbW/75NRalpW/TfEdvs/e2c6XCSf3sNtJ/Q10H2COzTxXYsnzbZ1Xdu+6rb1/PNS2dmtz4n1PT5P9VeWflpJ/vJu/+KrbmcopIiR514ktvO0TSb6P554fMtWk2feZMmP8+tUvsC2fjNF2b7O+2zfN91lkUg/+PCuqSH7T4J1CFfnn09o7gf7WGKn+VY+sWe/w9ompRpv+ztLatJ93aoy0f8qcZe8pB9mx51eeFDa31zayTvH9nlaJf9pQeD+tFdR8RdOE/iBLuPdtu7eOYbDgdNvT/gNFdDlqY8p6Hfv/AMJJ4z8QXm/yoLdXkik/h2RrjH0LVn2cy63qvhTTbXzmiWCOFv4drM2XP5DNWnhXTfh7qc0ju899LFp6K3yty2XxWf4J3aJNqupN866fZtJCz/e8112KAa8T7dzplH3TrrCaPxJ8Qvti70i0/wAxlm/hVIlKKD65PNV9H1X/AIoPVbq6ffc6leRW7/7o+Yn6GsfQd1h4M1i+b/X3jJZwr/F8y7n/ACNXdSsPJ8MeF9PVNk9xK91Mu/8AgDBVraIvdO60pGi8Z+GrNk2tb2K7v97Y7f1qWzuJF8L39wx3S398ke7d6YZv/ZhWbDqi3HjLXdQDvv0+zl/d/wB1lhAotZmh8IeGrORNj31zLIy/Rv8AA1pH+ZanPKJ1+o2Y1HUNL0iSL5YYPMkZcfIx6/pXC+JrafVfGt5qls/2Qafbywpu3f6oI4LDHHWu3s7uNPF/iK4Vvmt4F+9/eCAf0rF1y2Np4Ee3hxFc6s3ltv8A4Y/4un+fmrapHmjzFxly7nJaVCtn8MribZva+uYLdG/i2qoJB+m013FhYQ/2l4Ys9u3bZrcD/eJ3t+eK4qawmhh0Lw+r7ItrXCLL8rb3b5R6969DsWju/H7svC2EPkhv4dqpz+ResKfQqRc0uGOPV9cv937+NX+b/ZPT8vLrEukbTfATLn555IIY2+7/ABA54/GrxmkXwfeTq22W4kREb+9llrM8a3/2PRNGijP3pJb1B93cE+YD8d9byj7i+bJXxjNXk+zeFNGh2bpZlnvFVf74UsP/AEOt26toj4/07YP9TAIx/s/LIcflWRq0GPE+jaZH8621sn+9y/P6CtLTnW88f6gwbf5M6so/uqsOxv8Ax5qVP3vwHIzYdLhh07xFa2vyrbzrdIrf3lc7v0GKZq99FcWGgXsqJcRbdjlvm3MjAd/xrQshHc2PiG5ZtrXVt97+7uMgwKo3NlGng/T4Jv3SrfbRs+Xao3A/y5qZe7H5fqXHzOb8fIsOu3Wn2dxsnvrlflV2Xgp8/Sug8PeBLTR5Hkj1REvfIaFFVNyx7vU1z9ppD3HjNLh5nuorWB7o73Z25QbhzXouj6nousaJb6pbzw28DRLIfnVfK4zg+lFGKn7w6kpR908kHhmXwV4N8RaZKvlXk08EaMvzJKCMfL9ak8Yab9g+H2j6fI//AB8Ty3SSJ/sr8v5A4rd8f3kOpJp81vcPLp8k6srf3li3liD361W8axNE/hPRwrG5W0VTH/D87IvT8Kyl8TL5uaJHruied480TT1T93a2dqqwt91f3oZv0Wr+g20d/wDFnV7ryv8Aj3ndRJ/d2RbP61dy918YZlb5445YlX/ZAtnY/wDj1ReEJm/4SHxFqDLjy/tM3+7lvX/gNLl/MOb8jnfC1n/xR/ii6/5+NOZd33vmdpAT+NS3mlQp8O9H/j8zVU2r/ub1/pVvTYVsPhrrTfInlrbR7vq4b/2erWsQtD8O9NEf+tjvp5l+f+EPITir5eVc3kTzGPq9nIl14Vh/jXT4PlT5V2+dW7plos3xk1KRtnyzrjb7W9P8R2aw+MNAj/542MC7f+3hK1dKtl/4WXqUg+8tz972+z/0NVGnzO/oKUjlfB9hH/YPidm/dedYrH8v8OXmUfqKbf2ez4caUu/f/pk8jfxfMN44/GtLSFWbw54hk/ha2TK/xf62Snaog/4QLSFhThru4jVfYtL1/Kso+9/XmHkXdVg2/FLSGVvm8hJG/J1qhoWj7tX8WWbb3W4W8j/Nv/sq09Xdf+E/0eRU+b7DA3+6pmx/7NU+jxrb/EPUoN332lJ/4EqtVxo+98w9o+hzGmxK/wANdQXc7+TPBI2732CmeIbbybPw1ef3bVo3b/rk279aseHkkfwV4ij2bljgSRfu9FLj/wBko1uFn8DaU2/ezajLCd/91/MGDW3P7oiDxh+58Va3GrbFurNf+AqUxn65qvc7rPVfD+qMmy2+ywbpN/zM5by/u+yVd8SP/aWsStv3NJ4daTb/AHWDHv6iqWpJ9s8DaVfRp/pMM726s7/Mqtkjn+VZqW5nLlkV7DSvs3jbWNJk/wBReefH/wABZfMH5ZrmbCz+0+ANYs5E33NqsV0i/wAXDdP/AB2ut8Q6hDZ+OdC1TynWO8tY5t395t2wj8Fqh5K6P4n8S6fIjpE0Uuz+98ybhW3MHxSRk6X4Xg8T6Jpt1NjckJhG3phXb/Giut+ElibnwRaSfLkySZDpyPmOP0wfxoqPeNDjfHmY/BPhpUYqJY57psHrJvOD+Hao/GDmxgs7CH5be7SF5h3YhNw/WiiuMUWx+tqING8J2ycQulzMy+rbutdDqyq3xI0ayKj7NBbQRpHjgLnNFFAR2HWdzJ5XxAvc/v2DKfTDTEN+nH0rdsSHtvh+rKrB5JGOR3L80UVpD+GKRdtrmQv43kJy0dwsa57L5p4rUvIhd6l4YilLMjWoJGe5KZNFFbRb5H/XUykc9cf6Z8aHaX5vLkVVHYBYtw/WtrwrcPOPEs7H50M7DHQEk5/9BFFFZ/b+Zr9kt6t+68Habt42Xfy/gz4rm/FcjSa34VtGOYfscX1+ZwrfpRRW1Tb5EovwStL8W7sMciJ0jX2XyCcfnz9a0vCHGr+IJx8sgkuGBHqX/wDsRRRWVH4ipFNG2+CtQIUczQKeO3yN/NjTPEly8el6CoORJJOWz3OTRRRLb5fqb/a+f6CeFraK38Sa8yRrvH2lAx67QyYFc14c0S1ufhpqCurYlvImfB6jYny/T2ooqKOy+Yp/EW/FVnCuheDrZYwsP2G6+Uf7iVreLYEHxK0lscqLWMfTz6KK65JX+4iO33i6Kx/4Whd55/0qbr7RD/E1j+Ep5G0nxXudmI0t2DHrn95RRWUfhfqyCyCF+Gky7VKT3FurqRwRhP8A4kU/xO/leB9HkCqWMF2ckdCVOTRRUfZ+X6lfaNvxHCg8d6fgdIIFH0E4I/WptLX/AIubqSbjt37sZ7+SlFFXT+L5of2fkYPhuIf8Ip4h5OWsUYtnnO6Y0mppt+G2l4ZstqLMWzzkvJRRRtLTt+oS+J+pe8QfN4o0jsfsNt8w6/66r1tcMnxSuowFw7Jk45/1FFFdNP4/uMZGPosQ/wCEb8XZJYLYSqFJ4wDPisrUXMvw/sA3OzV4dvt+6DfzY0UVCS5GUPsFE+vWyvyD4flU/Tan/wAUapWqiXwNrO7n7NcW1wnu2AMH1HtRRXOZxIPFUpn8K+FZ2AEqC6VSB0AXiri2seo/FkQz7nW4tFjkO45P7p+fr8o5oopx+Iv7R58viS+0G3gt7GXyIiu4qM8ncVz19FFFFFaGtj//2Q=="/>
  <p:tag name="MMPROD_0LOGO" val="iVBORw0KGgoAAAANSUhEUgAAASwAAAEsCAMAAABOo35HAAADAFBMVEUAAAD///8YOILRvcC8nKLKxse6trfez9TBpLDJsL/Tvs7Zx9ff0d7++v728vbk2OXq4+vm4Ofu6e/69vvt5fPy7fbW1tvGxsr6+v7y8vbq6u7h4ufj5vL19voCHHLIzuIOKn4SLn0WMoYWMoIWMn4aNoMeOoYqQ4ZsfrJqeqlxg7NygKjj5u7r7fO2t7oCJHYEJnoLLooKKn4KKnoOLn4OLnoSM4oSMoYSMoISMn4WNoYWNoIaOoYaNn0ePooeOoIiPoYqRYszTpIzTY43UpJMZJ1SaaBidqpmeqtrfq10hbCMm8CToMKZpsagrMq0vdS8xNjEy93U2ebc4OoGKnoGKHYKLn4KLHYNMokSNoYSMnoWNn4aOoIcOn4ePoYgPoAkQ4olQoYtSo0qQnc9V5REXZhYb6RgdaZkeaZugq55i7SAkbiHl7yos82tuNG0vM7K0N4KLnoOMn4SNoISNn4WOoMaPobN1OLm6vIWOn4eQoY5THDu8fZGVGnm6u5SXGLGzMz6/v72+vry9vbq7u7i5ubp7+pmom8umjHZ3tn6/vry9vJVn02UtpC4xbba5NjT3dHh5uCnw6G1zbDB0r2HrX2vvqvu8u3l6+N3q2LL2MXIy8Xm6OBgYVzq6+b9+wJqalX6+vO6urb+/vru7uqjo6Lx5wXj0gfh0RJ4dE3XwQ/69+L20hrRshiPgkL58MP39vH+zgL6ygL+zgb6ygb0yhD0yBvBoBvHpyP0zC/21lb245H+xgL+ygL6xgL2wwX+xgb+ygb6xgb8ygr6xgr2xQr2xRDuwA/itxX+wgL6wQL6wga5mS2/njioizixhya5lUiFhILZ2Na3k2KuhVWdaTa6mHythXNzcG+fcGK9nJJBPTxVUVCPVkrGqqQtKCfdz83o4eCyjYnNtbIXERHYx8fm2trs5eXy7Ozu6en++vr69vb28vKWlJTNzMy/vr6trKz+/v76+vr29vby8vLu7u7q6urm5ubi4uLe3t7a2trU1NTExMS6urq0tLT///+/bri9AAAAB3RJTUUH2QYEFAo3oLrDmQAAIABJREFUeJzsvQtcU1fWNzw7CrUXaDudToEOOh0vnfaBouTwmHjsCEKQW+6WYT6tBUxIuYQCPvOL71vUAcdParHtWO2M7Ti0IqD4Rcc+M4BVpMM7oK8iINeCBVsY206tgZP7BTLv3ie3k+QkBKud9/v9ulqBJCfJOf+z1tr/tfbaa//gX99LwPKDf/cJ/P9JvgdrHvI9WPOQ78Gah3wP1jzke7DmId+DNQ/5Hqx5yPdgzUO+B2se8j1Y85DvwZqHfA/WPOR7sOYh//eBde7cuY8++ujsWfgD/vnvPhs3+b8HrLNNHR2dHR1tly9fhv/aOtCvtrYO+GRnZ9PZpn/36SH594PV1PTXzo72K22Xz59vhXLmzBn0629/Ix/A/1rPt57/+4X2tnaIWtO/F7N/K1hNnZ0dV9ounIcI/ffHFy8pW1q6u0+dOPH++0eOHPn0yJH33z9x4lR3V4tSeeni/0K4nW9HqvbvQ+zfBlYTMjmEU2uHsqv71Pu7Xt360ou/Wp21ipTMrKysTPQ3/L16+YtbX92FYLvUgdTtwr8NsH8LWBAoEqf2i8ruE0defQlClLV69TZ8DcMpv3b9tQZfs2Z1Fjxk29YdR050Ky9+fOY81DFold/1eX/3YEE/3gaB6rjUdWLX1uVQd1bjjACFBVEtW/fqrlNdl9rPtF6AXuy7VbDvGCzooy5Ay4NA7XhxNdSmgHFyCdSyVfhWBFjrGaRg3yFe3yVYTdD4zpzpUJ46sjVr1eo17tY2L1n+q6xVrK3vn7r0v6ALa//O9Os7Awsh1XrmIlSp5auyfnVnGHmo2Kqsl3acaoFOv62t8+x3cQ3fDVhNTW3t5890tpx4dfWqrDVz4xAwXlBDd5xQ/v3Meejv7/1lfBdgkeZ3XnkKIrV6jqvHkdh/B4YXvnrV8h2nLrW2tl+55+Z478GCNOFjaH67np8TKQZjRc7yTctztuDx8ZvW5dieYsWx2ZmYf/1iZW19v+vvZz6+1+p1r8HqbGtrPXPp1KtZvq0PZ5exbWrElhQrFAq5JJbDVwgLNqGnMGmxQFCcuoI8gM3ypW5QZ3ecutjaem8Hx3sLFgz6Wj9ueX+rT6XCmEwsW8qRrFhKPty0TgGEm3AGO1H9bBwJjzRcLJXwQRILDoErpIl4LJPtC6/VW09caj1/L+G6l2BBUnXm464jjFU+Bz88rzCDLyyOBgKb6jDi+EDOhM+viMojTa9MAApjYpN2JkAw8bVFIgUvPZlFvpNGx1avevH9lv++h9p178BCBtjatYuV5YdL4XlFtaAgRhoOUjNtmiYAcgyBJSbBwjeJgOhp5pbCLSQ2MelEaKqE/DNhbRyNiq3Jev79ltZ7Bte9AguOgK1/a96FZ/lGigTnBSHgbmQKwLM2sJ4SEHawkknNwrgARKWymbaj44qBcCOJEVvGT1lP58DwVS8eUZ5pbb8ncN0bsCBU5/+75cjqLM/rYWEeA9tPeaA4Jl6sWLfNBh7frlmi5DLy2lcUAwAECTbTY4iIDBuoDGYaiCyMhW/w0i981fMnlMh33f3LuidgdUKolEfWeGsVlivjuOMXWwREaWJ1YRLLpjsCUIzA2iLi2MCKZW8QQ7RISFi50WCDHWxmASDE61g5qYlxmOcd+RmE69KZ9rsP1z0A669X2s9cOrGchitgLwv5hMxNtzAZUHML+KDSZnbQwQvgH6wcsQThg8fLGL+MXwIqSSxZkn2EDUOoZApuJcjLxJ+N4ufHe9njmlVbT108c9dd110HCzmrj7u3rqKhVezEyvTFIvlGjL3C+RwrqbJCErNcDHg/JRUmA2zPfSEzpkDMQAiwEkVb1qzcAMpzEXRYHhG53mZ2GEfEEAEekxUfzt3gDRaD8Z+rdnS1tt5lknq3wepsaz+j3JVFy6uwPCBaJihMSJZvcGoXHh8FUjLRIEg6cbZ0N4gqzJdXpmG2h+A/Vq7kAvlT6FFpIYiyA5Mply9OJ6ITmHkils37r/WwRjxr9fuX4Lj417t4cXcXLKhWZy6een4VPdFmQ59TUrwlA/DKKM8qQMFithjYeBVUGX5UWHlJiu0IllRUyReE8bNJK4wpJmzOixwtN0rUYEMMnxtr++y0Akam+9dCW+xub227i8p1V8Fqavv4by07fHNQLCUMyEuXi6Uut4VvFAJBqiA6zTGqlWEv5eawHQew1nHy86VshNXSpNRowIshAcE2RK3btgwOBiyx1DYy4FtKFCmb4tzhWr1qlxI6+rvmue4mWNBbXTyxxodakdcofZIAvCRhPI7bscFz0sUioTw1l3KZOJvyCTgWl+nQsgwYORatgy9iMQJeJoOZCi1Wscx2MM4oAZHCFAbT/dtXrTsFletuDYt3DyxkglCt3Bw77kar2JKd0jQCRPOZL2RzbMEgnpD39PPs0jiWT4BdwiqNw7OlaGxIKQrjMJFVEyGFdr4KkSNkHEFJioe3X7pq16W7NizeNbA621r/corhRq3w0pzCwqUUsATbWRtlUaCSn67It6OIly2bRx7eppE4p6ikOHEpI7MYVEjsTmytCAjZWGxKbX6mx3ug5zpzvu2u+Pm7BRZUK+URD7ViFwmXOBw3uskJkZXSmMVF0ZGApOl3LjD8SZawIEcjliy1QY2lAUK6krUsXpTkpaRZrBMX744p3h2wmiBh6Nq6yv0ky3iiBGa+wKk4cAgjdnKLo5IkBamMO5jWoQr+FOvX8APDC21jIb5FDK2bw+EmyGgMes2qV1ugn//2afq7AlZnx4ftp1ge3ApypILFZbH/03X2mExLADEHYzPjviVWjq9Ildg+HXqsME6eojbF4SNxzA20rHXdrX+/8q0d190AC4aCF494UfbYNKBITpJKk57a5kQr6RnO5qfuCk72DyQ91mY2jACKY2PyFHajZGDrOBI2NcRenXmio/XKt6VcdwEsyBiUr3oThjIpAYCaALvlW5yvsTO9ot5vL+wkuRCESzBM5ggM2BwREc6XMJ2HLF++Bo6K39pxfXuwoGvveok6CuJ2C2BzawEp3Hl5cxxfymKx2FBYrACneJIytkflMlks6MCQfuM5TwLB+mei3EN25Li+JVrfFqymjvbWU8so7gpnxkvtwzk7ubCooFABfkIX6XpjxMYymRjGxrfk5CZJoCQlPh2/mY3FlcZivmcqSGExs9NFGQkrigrIb8aSAUhZGVMEJG7JrqwXu860fyu0viVYTW1/+fgERnFXZYzC7SES+y3FYlZmrsyNjp4DrDUsjBnHyEnKK+DK+UKROLpcU1kRpq7cHb1TtERQzEt/Rpqwgs3E2Et9fgQrcz1PvFOYTc45siSVgBcbm1Gy1iP6YXXDQfHfBhZ07e3vU107llSyJGNJVKLtstgyCbzEaL6vCRl0ZRgT25KUXMQXRUXajLaC/Hn6NHAIQRAh0WIhb4MkASLmS8fYTGl6NvlFSxksAQiTYnJpmccxv8o61fptQsVvBdZfYTB4ZBVjufNsyiRPFmAb2YXJNnjiCsQciVyR4AMsnJ3JjuekycV2mAgXPCebOl1oOV6o2C4okiXipRi9hrFshCS2MG2ltBIIWQzvw9asOtH+lzsnXN8GrKa21ks7qEwUXyvOWIm0xY7OGkxEiNMZtFhBlVohSRNEUTCyS0VFSMVHly9/tI+oIDxfAyBcxOVkY5k+g0lW8m4pi8klCA4d5cJXHem480HxW4AFo8FLr7qxduzngOM2ApUl5yfQkgV2LAzwRGovKJB8cO7kB51tlztP1p47XeH9MrTK7bwNCUwfJAQTgJyyjRsAkRJne5zDSaLAha/aBWOfO7TEOwcL+iuIldukIMYHyc77aUOL7pJYGDspvYTUGm/NAbUfdapPNrW1dZ4kznaepEMTvSlKLltXSqeybIlYvm4zH4TnkghheWIQLs+hHAnR+vAO0bpjsP7qpVfwRIUgfaMNqxUFW3x54ticFGEkrU6Rcrqt7TQyw7NhJ5sun6v1eRwhzpCwf+r9JVi2XBQNIp+x5aVzy4kl0gxFNsUUIVof31n+9E7BaqLBihHHA9okUvs3FgjpvQrGlKTv9I0UlJMdlzvPfdR2+ey5s22Xz/k7klDz85YzveBiYdL0IglG6nzmBki5Ylbyl2ymJBfvWLfuECxPrNg2necAoMhhstgbObuT4+igKuPII5EdeZkfMkqi9oNa+PusbYUFWmpx9gOi9uTJD2oBrcGipxRpL5V63RYWk2mblcUwqRoUMmN55bmUoREndesOxsQ7A+v/8xgHMzkc8uzYxQCIZevXF4bQhTjY0mQBvU8nh0Bw7mzT2bPnTkI7hFCh/9rOnYTPdXaeC4MH7POhXlGF2Ux6LcbxwmxcBMTLc0Tu4w6+6v2/3Ak7vSOwzra1d+yicNFYjsDmTtnZCnj6kQTgeec/saeSBbQKQsrpc2HEB+egRrU1nTt7uaP9Skd7R1vT6bNQvS5/BFXrNN3AaFevnxTmxNIOuVwRmrkGebiE7Z4TwSHfuoPI547Aarvwl/cpesVMDlewl9nOL4dbTtSKZF4JK3Ych09amwd1Ih8TxOnOj2pB7b5zUKkud3Si5U1tCK4OCF7bRxWQb53rPEeEeL7ZYYtAXIB7w4WlgHwma70GcGNpCiJOfTh/3boTsDraPz5BwQovgMySj9ucAisuVypZ52mDOFMiD3NdG0VCKpDGnL54+SP0IhwFIUxtULEgUB1X0FKdtqaTEKPac20dpyFmIYAGLySKFLbnl7JyxbyVMUmVgOuZloeyDUU+8x0S7wCsjrYPT61a44xx8OxnEzJAhbzMfmtZZV7hW+mKonDSh38z8aXHRVagIJCATKHpA+S4zl1ugzi1t5FQwX9/b7v8UQUcDyqgPX5EEBUnT9NjBZ8VSD15F5Yk4m4oAUQyXYpozbbuM/MlEPMHq7PtTHcZ1QXAeAKVUXF95fXYkBiSl0h8M7LQjTdBlTndAcH64GwbCUqFGrqrjisdyAKh10KQdVxu+jN84Vxnx+Wz0MX/uemcp6PX9mltf1RmxHuoEJZQXElE5dPnZn/1YsuZeRKIeYN19vKZlv/xM48vxtlyADIw2uJFZq6c1KrPJ0OGBv/pdp21Facvd0CSXgvZQkfHR+fOQSuEf7QhwOAv5OWhmz8Ln++4TIJFhJy9fI6qWzqD1rhHZdlzi3wkznNPvUPKlSuJx3yUHmZtvTTPwGe+YDW1/e3S1qy1LpTsZ7WUDyoKVz6d4+3Yn/kJeSGfj9y8r/nqj+wX+fU/EYcgPoAonYb86tzljiuIV0HMoPVBX9XRRnotBJrt+SttVz6CgfXJzsuuEEhtMptNT+iA3qAzoU+DWsvL8aB3LLbvXFrWjosfz2tInC9YbX/p2OHKIbOyJXbNZ60TgjB+ca7HqcHYA13WN58TIyO1ow1dD6NHD08OjQ0jHas9jajC6ZMnz7WRCoVce4fN+trJAbEd/QGfR48unzv559OIsDrcltqk1WlNOi0cOYyhDgDFyd6U3uP2OV9fs+r91nkRiHmC1dneShkI17AFRIoj456jAKJcdxeLMzlidAW3hhd81jwEhuqbPwPgwaGu5p7Rr8grPofWQrf9tZMcAJGrugL/tV25bJM229OkZSIX9tcmRCqcdqgzE0CvA+Ax9Vsq9FhvQJFBWNFSP7lGNHa70muQQMzLbc0PrKbLZ7pddaJ4Jq8kTfSMfaxZmb5khXtqkoUVaMjLmhgBQw39ULOUn4UONTc29z9o9/OQrEMQrqCfHTatQhh1QiIPpQk69cvkmnLSIpHikf9O2t+sfkKr3n/o2IHD1XtDQ/v0+j0WsxYRC0FuqR+wYtMEbKdjwxkt83Fb8wILRoQtL7oKimKLxIyV67LtZSy5PI+MKBZPevYFN78YHCcGaroen2xoWTTQ3Ny/IMwxGoah0Q+hRPIFiFTH2Y/OnT75530VIfs++PPJ06c/OtuEAGu3EwrkzM5+4BgGzVrDu9X7q6uq3jBbjDPGr9Uqk5FM3yTTEnr7DeRSx+1Vr87Hbc0LrI72ixSHxUwDOzmlzgFwhUdGNFOiQIPgZyNfDTUO1Q7Vtzw0pBwbGxm9Lww4mGVIxelOEglE3CHVOnvu9L4KYKf18GdIbUXIn899dLbTrmFoFGhyppvD+8wa8N6h3Qf2A0Jt0Gu10AiNIeiVsAK2j0wqazm8geHpruqBebmt+YAFGdYJ12QqMz8qCqjzXTfR7W7izJfD4cmrQ8dGawdqekPHG1omBgd7egZuUpMOBDh9FqUYkOV9dPpkRS3heJ4qFSchYE22hg9nXayUMBt04EDV3oNvhAGdkbwBDsoF5Jtp5yqxbBie8uLTpK77itxWoNx0HmA1tZ3pysIdzJ398k7Jeui+C2m5KI4VoosavznZg8Bqfni8YXBsZEBZX9+1MIyKRkXY6XPnkOVVVHztK9EHwSXCTp5GnUTOqV15eY0ZaMDBqqq9+8N/uL9657uH9h96Tws0e/ToHcJcL7RwBpYI4/x057oqUta8qDwfaLpmHmC1/eXSVudsKh4fzX8By1UgLoozPJWexeaiy/ls5Bvo2OEo2LJgoGdscOLmAwONNcrhyckFlIkcMpFVSxD7QnxgZQ+/iVoEGsmm7GCptKD2D1Wi8mh9tAL6rurDhyDvMuhVfRp4kFji4ebjGSslTwKioNTj5q7a0RGoIQYOVmdb6xFqui85SsrC4gWA4LHYEg+slqN1EWHqkWGoVV2PLGpoGRnrbqxv6J58fGHv1e6xiS98ZWrmJYYZE3j3bbBbZSHAGwfeenNfuLZPpSe0QSYDfDVCynQ7J6n85Z2gMtVBw1x9EVadCNQQAwYLGmG3Wxo5Nk/GhioFHSZfXujm21kroGcAN8e/6OknhuqVC8aRY58c7WqoUQ7dnFz4pdpX6mC+YjREmEMIjVGvCzlUvR+GPI+EVlTC0CDMhCwxmuOGFpYKiPI8J2XNdiaa1zwfKH8IGKyO8xQjtOkWm/zBJaNCKlbroLoRX418sbCh60fjjQ2jI4PNypahhx4e6lL2jI3cpEkq36GoTXr4WQYtUNceqqp+VP37/btBCAEqXyNjKVCeHEs9L2a+Om+jE7q8QieUWa92XAhItQIFC1L39z3nJ2zQsMU8Nx/P2oL0CoyOVSCtuqmEajVwtbGmvmf88wcXLvjyriEFgH2c+G1fJfHB/uq+W8bfVO1/9/DhQwegFWrRuBie54ZWbHqa866Wro9a7zSHQEfEAMFCIyF9xwq2VO6Wa2AjG/zqZngvpAuN9aOTLYNjw/c/vAi6rObBsYl/3k2oHIiZgyo/2P/mF6ZbFb+5dujw4eqjfXqj0YL8Vngy1RLx+DyHw4qVCCoEzrqRn70IDfHugdVx/uKr9EsH8fVuxJ3NgDYIRscfblFO/qirpn94sOd4A4xvHhkfGhr/7C75Kg9RmzXmL79+Tb8bvHv4rWO1/9RBNw+0sxYNtEQ3v+XIkWBLi8QCglKRlLXrw0DSpoGBBUfCE7RGCGXbNsqDpTgf4vH52Fc3lfX9j/fWQ7UauqqsqW/pn5wYvxdAkaI3VtYaNGotcajq0NcAhOo0Wk2FToNin2iOB4MoW8PKTFYI1suBgkKjs7rPBEC2AgOro7Vlk3OoxTLLfCWJyCTgNx9MDn7xaFdN14O90J8PLXhksrelpWdk8s/3RK0cYoBmB938Xl3lngN2CCPQqBstcRt9NqetSJCXF2CMaAJ6eKdqrd566fzcZCsgsDrbP97lNEK8MF+auDaOmVmGM1a702S8NB2AfROfDzWOEsP1KL5prIdK9cBDDy5aEOJ7Iv6uSLjKHAYOH/5S++g7VQf/eODgm+8abS+IE6i5EHaaaHtJEjNzA1BLsWyOk00jsjUnfQgILEixKAXaXECEi+SFG6Q5cYkytxqo2DR4cjdHHuuv73lksrEFqlU/GgebB0aG7w4N9SdGE2F5+yuLgQjbf+1wdXX1gS+BGgaPMPJZRw0wMAE/DmMw5UDIxjcVJzpeWoMH4OMDAavzwsVXXRQL3yK2K8nOErGMetcy8yrhs0MjML5pGL+phP5q9KGHR3u7rvZPau45VjCWNuqBzqQnKg7sf/eLN9+57zWjwaRCaPGoqWa2hIeTiwzSN8YmRfPtprEcpR/mLP0OAKyzbWdOUb17qWxnckFxOEIsgzrWYEkRoOLmI71dP7qprOmFw2BDfUPX0H0P3Zx45J4jBYXQhsFxEegqj1VXqWpra49ZzFoYESEGUUClW0uTVqBlomESZkG0nO9YQ8T49eqW1rm8VgBgIdrgtoQQK85YnFgilQlFaykjIc4QwtB5+JGuhomwgRro2nt7W+pr6rsGx8bV94YyeItGpQG1EKw3APGNGRC6sFC9fg/kFm5VKtDySjOAIkkoymOucK1vz9rVPhd9mBuszitnTrlTLFZulFSQujKmMI/q35kZ8Gwnxh+Hw+DDow3dI8OLHlow1HW1d/Rz4LvE4W6LYUYP/lB14GuDce8B23fqDfDLo9yTuDhDBLaLMzZjv8ZdbmQNq+tM27cG68OLHkEhg5mm5kGcEqhTrbEvw5P7anAoZKC+YXS8Z7DleGPv0OQDC0c856Dvrag0mnfe/sKg+2Zv9VsHDvzxjxY9+bTAjeyUcSqAQuo5DZS1Y65ikTnBavLwWOSd+S9R+soyt9RoWVI0+Gry4a6uRx5srukfGexSHoc22Dw48tl3ihVh1JsNtywmAogP7YeRz2EVQao1UUT1rkxeZRHDO5W6uqvVv2rNCVbHXy5t9Vr0jEnD8/KzqatzGSUAjI8+3NwwXDFc3z02sujByf7e3t7x0Lkv8K6KRgsBI3Sh+w5UW06ePPDZI0a9xawBIIxa8MCScehmF7N2dFzwy7XmAqupg6JYri9gckERtYSACdkoGB7/UU9NM0pfDV692j/+wIMLhj+7e/mYgEULtalCV131NlSo35uDDBVGNF8tppaVsp2uisVkulBcPYfXmgusjnZKBL15s1O18kqoXgCTQoYVOTAMhhrqh0YHmxtqamoaWrrH7l046EcIi6mSuFVd/Zt9INS8L9RwKzzIAnWL55YKdKCWkM51VQWu2uVfteYCi+qxsEKJ4+6wkjkUOoovVwDN+MMtzQ982V3TNTLW39/f1dh4dfgLyhXcYwGUQrfwIA3xbvW7hMm09yBA6W21BqVO8zK9upiwEtGMeRGVa/lTrTnA6mx3lTawckU5TlNfSg0hYosQw3r8an136GgDZFgLJx+87/7J0cnvjjK4SYRJa3rntT7TY+XVe//01pvI7cOYGojj3eZV0DqQTC5QpyeLnBQoa9fH/lRrDrDaznQ5FSuuiBDK2DQrdtmScAKMDof01jSOLmhGCSxlV//Q8MiXDqiK8mTzlZfnK7LUcAdYFYY9kLsbDASY2XuouvrQAdVu8nm3eIOxKU8giRUSIiwmz1mGjubF/LAH/2A1XWh3phvweFS/XiJDlefuKRo2KqztHwwfV9ZcnRjsaWyshx6rZ1jrvNXSGOyeC3NdBFW7THqwJ2T34f1v/fHdw4fMtmEmktKphIEXg6KlZUKwhJUpiXROuqLkg++8ln+wOj5WMpyGzkoLQxauyI9fmSehaHSpjAAL7utvhFFOvXJsbGh8fLS/f2gi1GWDtHWKd1m2JURTwbL0wRv4TlX1V7W1Xz1iNunNKBMooPB4rFjM3lQmAAp2tnCnE6xtWy996Dvm8QvWWbcEKR5bWCJDkxEibkn2JtfTK8Tg1sjn/ZA0PNiiHBvpHxqdfPDmxMQt15lDsNZgsfMT5rwEZ2x72g0sbdCeEGJ/1aHfgtrHjBaVRo1y8tTqUixPvDSWqYBmKONSgqFV3Wd826FfsDouXKQSUhzjyrHkYjUA+ZRcLVaE8siPjzbU9D7U29MDeXt9Y8vg8DcEFSx8RWE6KUWOH84/3P52PlE0P8ndhme7gUWodOAP1Ycq9Po337kFNBHgxzBqBCLK3Aqbz5MUVYJiDKc2d/FLTP2D1eo+r4qz+RkxsRKBmLKeloXU/7PByR921zROjAy2XO1qbFD2jodRzxyC9YvHCcJRHAPsoyS1CsT1Cl2x+5wixXB3zVKbtX1vvGv5sTH0UBX5+RqNETrRApePZ+VGwefLJR7LXVe3fOhTtfyB1XTlL65sss2L4oo05sq0ol+6PpxZBL75bFLZ++gDzTVo1gvy9vEFo+5slIOhnmL3UMKkbJa7zwJanYbQG/aAird2vfP224/BQMgImamYslybnZAhlEs8ywSz3m+94MvF+wOro7XFURGAr5BtyMtLTuYUhCfH5LmmJ+H9KQc3R+9T1g+ETjQMjvXCOGdodHjkmNuJJ997sMo8fBYSgw7ow8Db+w8cPnz4gMpYifSXolpo3aN3M8pfbb143peL9wdWW6uTvWPJNtuwTZdQiMNP0wkYQMOYsHFisnnwOAxzauqbR9wruEkzvNdg4TleYO3Rg5Dad6uqvyR+f3j/lJrMP0Tl0JW54WxX76qs7g+vzB+sJkrqHROASnFUxG+jy8s1AtzdYxFDI5GjjTUtw2M9V3uvtrT0TnimZTj3HiwMT/ACSwudPDhQVf0oAI+FGsw6fQTEq4BmbQqewCn4uZNqHTnjy8X7AQta4Ro7LGXJQl4UV7Lppaefzs3NpXwN9Fiab/qbRyMH6o+PjU3c/+CDDzxwc3iBx1nTa1bITPDUjE2mgoMMvhbXQSF0ltlZdBg8fmr2OSMNWHSaFa7SgIrqva+FAhBqsqi05FoM8Tqaxa8yvtjZfGLN1ksf+7BDP2Chokj7p7HTkmKSuGKehJkZt8VFsRibsqNqFywYrW9e9KPuhrGRXqhW/f1jo57DGT1YqjqLXqvT6Y7pDUYLRGF6Rk83Dmr7poODplQmvf6YTqt9XWsMqvM6jN5nGY2a39Udemu3yfD2OwShjSCMCOZnY73AYmwq26RwcrCsLl8zF77BarrS4UrOsJYD4DxWAAAgAElEQVT+ms1M5IoF0rwMik+MzQdg9OaCxpquBUPNgygxA+Occa/pVHqwZkOBps4hM+Y+S99U3RN692M0FmudxWIxq6y2w27ffgKAKYPnR4VAM/TWLLUxQv8HA/Ts2uq98GEtYQyCaClo1sywMmO4zsgx60irj5DHN1gd51tcoQ75FzszlxsdSVkUihL/YHji8e76moGJwWbksa4Ojd70goXWZ2nr0PwCNC1oXKopq3W6bqrPALWoz6U3eqhtxgjVdF2w9WhQELLCoCBVCOhTeX4WMkNvnwVQviE0XA8q9u89ePB36LERGrvbNAsEjl3KzpXxop3RNBwPfZRr+QaLJvfOYMc8w6eMvahDTkh/z30PQUI6Nja6ADqsByZHvvA6ZTrNItAlmyBYR2chWKrZ2femp1XWKaNups5ig8tonTYaLHWWqbqZmeAZFQQL+q0gFdJHTzsMk7BpzBB+iT4IVGrBsb0zhw4fPqjVmwxwOOdT7nZiUSwrMVWA3rrPSblWd/kIeXyCdfbC33d5FxlhMup9ieOD+24ONXQ//EAz8lhdzVevdo0tqPVyKbRgWSOAZmqaFOtR5LGmgs3w8axBPTttAUBnndZrZqang1Uzwarp54KmrPZjoSVZdTSa5W2GAIWI0Kf/s7rqjcdCDlQfOopmzIE6yeVI2HKuALVN0AjSip1zGqve/5C+i5tPsDrOX3rRtQLTJRT3zk4sB6OTkw313Q8NKQcbSY/VNemNFS1YSD201uBZZIZHZ6EhTs9Y+2ZnZyFc8Pnp4Lo+0AehmZ0NmoI2qlJNBcMD4evWPgD6gjw+LASClU0HFlCZCACp1hMEceurRx9V70Mnl+6KbGNl8HG4ID8Ji0kWOeYYVr/qIz70DVZr1xyN7xFvABOjj3bV1A+MDjYrIXvvHVrkNRQCep9lgVZoroMIQOuCAFlUMxarZSrYijRIB6x1BjBVB6GyTgXNQgu0zFghcBAt+Koa6KY9vqTCKza0ix7q6J+q9/4+HPoqo0VltqBsPCW0ZeVGl6QmljHZaL2IM1HDaqHP0/gCq+nKh3Q1pNToAF9WAkKGBn843ow81sT9D5Aei26ekE6zpqE5WYIsFpUK/pudnp2BdmgMnp0Nnj0KrXB22qCF6BydPWqFMEIztVpn0IEWyxNT0LBmte4f5tsMjXrT9AGL3mB+8w1diFEPESMAQXEluCCR3LsAKxBnOHs/rDp1hpbE+wKrs73DVTmDsTB7G3aJqzk5A+PA+zukHH58obJ+bGT4KpSuwYV0VIkGLPUsAdSW30ClCYJwqaamVMHWWYsVDotTwdMmcHTaqJ61QuSCoPefnVbNHJ1BuMJjVSrILmamPDWL3sFDvhBC6CLMJkKz9zCM1fRw/A1zm+hhyxJJNcM5ua6pxKwj52mDaZ9gnVe+6HgzSyaQo4wsvjGpeJOLpMSmg88WjDc0DPxoqHGwpx65rOahW3RnTGOGllkAKvssqiCEVR/EI+iJmaA+hE7wcxCs4GljZfBRaxBUKpUFUlKrNagPoYX0ENUiz3qCRcezbKLrQzOvYH/1nlshgIiwmFGASMk92OkRpe3b2p9tvUQbTPsCizK3iggC2M1ZWZojE2W46C++TgxDaOixGvoX9nQ3KFtamvvvn/g8QLCmoBUaUfASjJhD0FSQOcg6ZZoKhk5qxgaWejb4CevRYGufyTprVpEHQQcPqRYypOkfeoBVhj8dAWjF2AfUGqA79M7ew2T9pAkOpTL/ee412+jLj3yA1XTljNNlYa9o+GIgyJNHAWp7rDJpBRgfISaUNcdHxrpH73/gfhgVTtCerzdYGuiiCehxZxBz6jNBMFTBM2azNWgqODh41gQgxbo1M2uFw+RzKoNqOmhmxmIyIT0MgnoIfXSQxQMsX2ZoW+ID3qyuUn35x0OH/qA3oyCUR79805mQyDpFy7R8gXWhY4fdZeHZYs5GRgbpi0Q5roIsLB0Qk4PjYUPKmp6x4aH+3t6rPSNf+QIr2x0s83PonptNZrPZZDL1zRwNmnoCWtnME3B4hEAhsHYHQ68/O6WaMkPeAFVQBQ9EK8hNZnjx2mkvzfJlhno4ANbur9prAsSb+6ct5Nra7dl0FcRbnnFQpaxd59tpyIMPsDo/VD7vMGZpyQp2jGSfmJsqpfbEWqYA39xsbh6NnDjeNXYVuaz6bnrFIjXrJ27PoPDOMF1Xh2hmnTXIGKE1zliDTDPTkD0ETSPNMmkgVlZLMARpesai1en7Zsnj66atkHQQdd9QPy7ED1hGrVr3TtXbv38dFQceM1aG2M6Iok82D48xVwgd4+HqV2kjHh9gdZzvcuxugsmIncLCDP6mxYtzUyjcd304MWHqrWkcfrC3p7m+ofF419AEHcmi0yx1XRjK8+ojjul0Or3RZJ6qmzJH6K0zlqOzMOaxQJ5l0s5aZ4KmLappU4RJVTcNzdCg0x2L0BvINV8qNzskqYMPn6U1GlTvvKHXmrShJr1lymjpg3AVUVIPSZuXYbFYtrRAuM/ZV+55JV2axgdYqIOK/bMyi8nvjFRkpPB/7io3LE0D6pF/jjbWNAyMDHYNLVw4sXBizEfhGgdbmu2mWUZIwcNUyL9DrwSDviC9Jhwq1G4jVCKrymomgutMoTBUDILuSmsItuortRbo2m0ZraAZ6KL/VBcoWAgvg6FPq1ZVHwQhezSEGXIPvutCMK6MkVxQTHZAcyad6WfE6ME6e+W8IzDE44WylAwFOTceQkm+l8ohWKOPDTTWHB8bWzja33tV2TPuY17GywytZvhDE65FEro71Bg0MzttuhU6ZdVZpqFymZBmvQ6N0DqlhZpVqQ+2Qg+v02hC0fGhWmRJs5WUzwvxC5YWjp8QoD1VJoAGxh/DvyMSnM4cy4sm+ymA7cVcvpOWnmhtCxSspssXtzrWBCXkMUuZjEROurCcsoAD3ywiQH/P+OOjzTWDw70N0Gc1Dkz6KATxNEPCCkckfd1te45qeubH5giDpc4caqwL0gfPzPaRZmhVTe8x11lC9SgXYSJTWrfJ/+tm4GdMUfM0/nwW/KagECIUgPf2Hnrr95DdWWY01DwNHr8dgChBoTQBY6Y79h+DtJRmDQE9WJCSvuTIZa0hd0JgYbG/zJdTmK807JvPRxuah3+0SNk1WAN9Vteoz9U5CKztlMemYEDOFIagJk9E7esRptm6qSkDNMJKqEgqMjY0q4NmI6yztyzWIB2Msqcteh28xhAChOwjJxb1VF6KqINvzVKj4eT1/VUz7xw6/DrSNKjXrtWGjKVLijnxbGYZDlXB0TcGenia0mV6sDpaW7z3g8E4+a4xJDMFfDHxEGSk3ff3dyuvDo0uun/cl8tCYKEySqfazVo0ekitjh6dsph0GlvyXaMKNhtV0xbtdBCMsSFY2iljnUk/PWUyqaZsKRlCozVaZoKtwZB0aTXTGsfHEaBCwsKzfYFFmFGd5NtVVRCjQ3tf0+pMyGlRJvIzOCsdZuR4bs1yZWvAYHlWc9uEkrGJzQCfj4RMNNbU944MjiwaH+q/2jPuqxwLDtTsXLHr1duffvrpDZtc//STTz6xIp8LB3YYBEK3NRWsgWD1Acu0dgYGi9Pk/ITGFHTtk0+OXIdv+Qf5tk8/pcxbFLJw3z4rxKLV6g5WHXojEoD/9+DUlC6UcGNamxITvFkXbSKeHqy21vfnyM+whcRXY5BjNdfUj42NXG2sh6MiTdrPCRYDSxQ7H/d9cuMH/6AIvPZrwYgQ6KyzcFB8AmlWn9aqs4U+AHwTBOG9QX3HD/7xqdU1HVRUijO2+fZZWlPf0UP7QZiW5BFGtIoa5VZd1+KN1XLa2UNasJqoq8AYdHt6os07Qnqbhx59oLu+e6wBElLl0Oior7MlKSCWUOJcSE4Ybt9wu3QE2Cco+aK3QvVSQ7AshGF6ahqNmn3XjrgBheSTIOdHgZA01IjDH3WAd8H0Y4ve8Na7Jh204D4TQRse4ixXKzxUqBUYWCg/85/Oz8CwtYynPPbhYiXu/uazhQ0N3ZMPdvW0NLT0Dy2aHPNZ8m7jy2XxfOrtvn3k2m1IO2eO1l37BKoNBOzGp9OhBKGarkPUoU8zPT0FdUD1yQ2E5o3r5OEw8pmG5mihTCCFy0iCuc1XII3EYCQ0ehj0VKMcYGWICh6a4TUjhsdLpByHh8/a9XF7gGCdd9W+4+wUvkgkKMzx3Jbwi+HPu2tqlBMTgz2j9y8a7e8Z9tnFAoK1FmczWEsz3KpMKX8em7r9KWlcMMDW30bUwRJeZyENFurR9WvTfbQ14lC9RPb2DZv8aBahMhJaDaiYrvoaej+NegaqsNCryoGdJCh3TrWigMeLO9CCBQfDFx3MYSnX9oVit76osUXgq5FHJntqUJJ0ePiqsqG+a/QbHy6LpA68BIyxLW6DT8cCb/n0p9CVHVFBEonA0pqA7hp84vo1i8b3ws7ipx0RSs52nwcBswVyFPVbe+v2vw0HVt0TlhAg/jWlgbD9F54kduxxtGbrpfNeu0DRg3Wmy1nkkAJulfAFkMGHJ1LuRRwXPDYy8sMFkMD3jHWjKLpr3EfKwQ5WuQjtVhKbJPB9SZCAXbv+g39cgwTSitRq9voPbhyZUvsaNqCUpznbGW3zA5ZW1Qf5/qGqw4/sOXQIPbFHB4dD19TLls0IKRbGjBE6yOqa55Xe+T8fYDkiQ3ybSJDExrClifnRFGqCmpnXDjUO3P/wqFI5Vl+v7Bq4f8JHygE48lnl+RiLUbasINzncVD+HPzpP64HEYhnffKPG7dNPg9ECAokrlSwP82yIJ72dvXeNwD4ffX+P2kjTKFwOHQFPM9uiInD43M5+ek/cdaN4DT5P1qwrnzooFms9aIc9Hac9YJUTEkC4aLaBQuaa5QDDww1t7QMLbp/Yf+g90w0BSwykJYnxDLw0vXF/kv7VEdu3J6evv3p9Tqt74PgR0Tl49TqY3+aZekz769+U60FRIX5jWkTigUowyG2QZH+ikJcjmqSXJP4NDOt9GA5S0LYUqc+sfmuMHppQjQY/ny4oaa+a2JsEIbRLY0NA/f5A8uWKd2e+v9AfoolC/2iBSyfXL9+ZNpPWQ2U6PQct2bwfn0WUJtUPzYaDGGQ3BqMNurvCnhYifagPLqkRO7QLLpkKS1Ybc6cMltSYk+24rgg0ZnTZ0vUxPDCcOix0JLVAcSzeid85RxcmgVQn1omm4FtkiG4/CiYyhri81X0Qnl6IpPl1n/Un89Ciy4ItemW5r39lmNmi9Gkg5+R4Uwt45vFEfz0NBkMpaXO6u+sU4GZYdOFVleCZidvLTMTw2JfKKDMTaI5jNHB8UfHexvqxyCBaFD2PzDiWZVFBcuVz4rkJcWy8Ew8Wb7bz8X5F0VhbqbnyO9XsxCzMuhAxf4qaIl7NGShlmvXwF8vE0jiYjOxMtZKSZQj9Fn1vjcrpQXryt+dC3ZKCwkxNz85Oa0YZLhq5iDNAvc1Iwc/3DjY2Ng7unDRwKDvpYWUCQt4S0O5SRi2DYtNKiIDICLQVXb2oyIFss3ebbjnMEOVAVSGgZC9e6Ft/3k3MOrcQmnctrsyjj8rUjs268k60truyR3owDp7wTXBim8W2LkmdcFeZgq4eXMYjoIDiwZ6uhYuGupVKid80iyqGZISLpeyS3E2Mz5ZHkWBIQCwdpcUrGdn0s02+AOLMJKFhQcP753e/97rFUATFOG+3MIWHeLZGbKkXzjMcNdfvCg8HVgfXb649WfOz1mXQRJJQRJl6ClNAwsmvoT2V9+FOGkLdFoDE/7McJN7WpkIE2zYEstmYVh8Hk8R5ut9HrKdX5i01Nf2rf58loZkIO9WVb0RGnroAHT3BgsBFDSQo63K7H+u3tF++aNANAtGO64yNjwuV5afyllG1XxmYe0XY1882A0dfPfYIFrX1L2Api7LBZZHDh7hJeZKlpVikAkypPk8sSM5RThXDjiXESAJiRYW5SXEMX13SvarWXqz6bX91Qef0BHEW9XvwmeMt4B4s8/PIjVrR1tgYP3vSy9Rc38srDTOvWckMx2EDQwueHh8oKFx7HiNsnfo/uER3zEJbeUfASpLCiWMWIxVFstctz65oHiJONqLLhDhUSJBxstScpswfxfn32eF6Gf2q0JC4cfvtrwzbekzuM/h0wiqO/Ksd6DXLOekoQ9BPRzGG5UDkw8OK3saBxYtmrjaPPSNz1P19Fk2GJDWhCmK8p7GmGUsNlaK4etyJHnPFmZweXK5nMfjZhQVpHAS4xnsUqxsqd8rmxMsTZ82xASpKYFafFvIxpXRud6jhBtYFwMCq2lOsEq5YPKzARhF946ODA4v7IdOq3c+PstNovjpyU8zMLS3IRtixmSWlsaWlmaWlpYyS7E4doAbQvrnWUYjqDQS4LVDB44Zpix6pMDh62nBciwDh2CdDwysFmc2Gi/zXrEBHSEPjI5/hipnmqGDb0G/6SuzHGB5+yx3iRYVpyVLchlYbGxmHEbxs37Eo0O4X7BMRvANpAtvVR2EUbRRh1pjRLqBxbYt8Yx5xhEFBaxZrU6w8BypjON94hCsm2OP3hxQ1kMG31xT33h10eiIxuep+l1h4eJZYeUifkZhWmpeMkcy92abbrViczj4PTOo6XLI63VVFjgW7gFG+KuSUlrKwHLzZBtkMlmeMMUF1nnPhJYPsBxmiD1zS8B5gcn00K44Hggd6Bl/8IFh5fGxemX/wkX9zcOB86y5hKit5fgvCkLCzw00NtQY0Xjy2OHqw89Nq14P2QfMkEtEUsDCCp2pkGSKZgUIlqNmLTNfGJPILcrId7/R0GcR48rGrqH7F3YhUjrQUq8cnvR5sv59lo+3+MMJx3FW4mMpmbjLofnzWSFGo+HYW4cP7z34GDhwAA7DKrObGZZxagFRHg2l3Dn7Og8H/z/smhWXymfGp/yWJ4EntdZ1spkZYPLmQH0NhGhscGJYCYnWxKjvjhdz+yxPIdyWJnhJzgpI9YD8l4wVOYGAhbIOddUHKrThgHht75+glvVVgnLXaBjLBXJpLpSEbHmq/YuzAgTrrKtEEkvhM1kxxdKVeCy1Ah7yrPHRR7pRtmFwbAT+auxfMOYvn7Ute56rwlxg4TmUu2QTVl6JWBFdG64Qi5wq79/BR5hef9RiQHkszXvvmfU6kwZsp5Q78CPWlbLRdszMvOSy+WmWG1iCLQlb+DL4g7eBAlYR+GJswcOoq+bxsRbIICYW9nb7buuHVrLesRmWZUi82CiboyCPejKPHRBYlXD40xi14ZYQtVEXcdSIVgA/Ge/MK2N8hbOq2/FdgZPSS45KBywvbPv27ZXR27dHU5euMwsAMdwz9MCDiwaODx6HTmtY2TAwWunrXCkOngDCVA4nOTWdm8EtibQ9UynMKErnFqbk5T0rdETVdrDW4sz4yPwYlrMJjuPyUI9PoMhxJUL8mqF2SgMMoQC8U/2eHnV8RSJy2TeTJ37KfsFb4l1gXQ4ErI/+tzM2zJTR3WxGaT6ovdlcD8OcRQM93QsR02pZNOIztUn1WbzkgkJZEnvxC7/8JZ6IdsUCxYmbmMxfxizGExKzl8lsWa4K25fh2RkCARDx+fbtg130jy0AkSCKmuj2O2HxhJa8CXurXgfqvggy+bfkv1zQJ4fINjKZsbGxMWkO6pC1o/1CQLHh5YuOOVbs5yWpafn5aVAUFJ+FpRCfLRhtJJf42jKljaMLR3yeLOJZ9ksRppPlM+LCBDYDj0lGCQ3BWrQVlEz+k0p1peiZDLc7g+fKURcZ2c/sX+zQMJaEEEp44BnKMJDjc0NOwqQGYQD87uCBvbfhwz1aog8SVAF1/iW9UpCRnp6RwY2S2cvcVu9o95q/px0NXQsGsP+QxZSSEpNP8VlYHvhi5PGJZlSVNTZyvKaha2Jhz5A/sByaVWirIySAIr4MTyN1kRAlscj+W6QUlFPBgjQ9AoCXY+zfu67QjhZWlIH/FEvjufoM+NMsnUkXAt48XFWtes8SDjRqMvknp852YMlFPBiRFvPDHSqBanADA+tjV1p5hUPT4+NdH45JCTA8/NCCoV5lTc9gTdfowmGl0mu1rxtY9kvJUzieFKxNsu+RRhRAHuCg8WkiN7CwDVEpfKGdTrGl4Q4mmQQ9O47luki8X5+lNk4fOvz2wXduVejr9gHCqPIq78ZgSAr/iylyUocjgYF1tq31iLNdj2tijsJ3/mt9OFjQc3Vo8oFFvcqerkUT0Gn1TvgpDHGAFZZsr6VBK2iYnBKEkFjGWrfTmboqIGd+KpxbZm9I2sjOz7W5UGYaSHVst0X+pG606tfBG3/3xuzXXz8Gx8VDvwP7DNCFgXS65mN4giMsWHWiNSCwKLM7PgR1kP16uKG+sat/YnBwAjkt5aLhAMCq5DgKj3Zz2cwYKXLwRS8wV+aJHWAVLnHTLGSIONvOtP5LAARsH/kQPz4LqM0GQBiMr6GKrvfeg2RLCwfEZ2kXDmxzqMSqAGd3/tVxxmdDc7uwhGD0PoRRDdqf4nhNfcvEwkGf8Y4LLIJjszIQIXkh91l5NEoYhikyNqA28jaFK1B4gOUS9vpIEJ2zzfsFG1h+fJZFjSZ3gMGkfVKrmzEa0EZsc0SfWTT1yj40i9IU0TlasyjcMFMORid+2N/cUA89fE9N4wB0Wi1e/RyoYNkdvMxe6yCMYwmAw1ERYMNi+ygI0sQ+wcJ+Dl9I8XGNvn0WYVCpNADlRN6umjlmtBiBGrqscP+5P9SHM0DN+tDZsAfP3UKWTDBZ2ZIkSjfJDHBsbPShBaP9V+sHW5SQwKP0ny/VQjzLrlmFPNtTilLmEufrtUC6WG77s7KAZKoVVLBwUqA/R/CSRcC2JwIEC+UcIDohIdHVeyuAxmIma5OiaJJAlCwazmjx7tFGP33f6qqiKXyZGS/ZUJgh2O5qJAg161kARnuu9o8vWtTf1TMx0UI6rQCqlblFtt+Rck6a6wCuhGf3OKJCx1uc37Xl6XUvPr8JX4aRcES9FLcM38R4cd3TbuksPz6L0KM2NMcOHz68F61EN1QeQ2vwFa6Nd+wLUhgrOPHOqQbU0C6wKprOVuWLzsUo0QrRThEXngl1rWEZp4L44QC0QeXVkbFBlHZo7B8fnPTRzYkClnCD4xBxYbnj9SiZwvGsnOsJFh6f8aRYJFqyRKggZzAVwiUKhUj8ZJF76w/8f/r2WaHv7d9/eH/1G48bzSFA97U6CPr3YgqflZKRAL6GK+JLKPVZgRWzNZ13rhlgS6NSpbkbYRQioG5yhedEfz1h8/D1g2MDyMFPXG0Z9uG0KGBFJtv/IASpzvIQHucVR6hUpPAEC1pEPpmas2VU7ahGp25yNyM/Dj7EqHrn9u9rP78VAt55Az7WoUV1lLbnbHniCxjJ2/IiHXW5Wa+2BVj519nmbLgJ47eVZSvz1KBki3vjawWYGH14qEXZUF8/1lI/AENp6LR82KHLZ4GKNFthKVEbzXOARQi5kXYUtufblNPdZzFz+bYOyeTR6IjiBM9+v34cvMn8GPijyaCDb3z7HQLcspjdEmb4WpE8Py8pHsde2LLE4cmyjvytzQsXes1qcy7dYazNYcRCOiTKZrvRUqwY/HNs+IEH7l/Yr+xq7l3UXV/TMO6rno26wkKQb/stFFMOIBSVNt3hcd2zDnZhYTJXPozw3tWX4c9naWZ0kJWqNRAyEIqmKsItBIh01TGyc9GtioxSFBcUCl00K9BqZejhXUQLxxKjgDgRnnw8JchHSZrxZtSPdHQE0lI0k9+7aHCUfgcUVyBNEGF5JEoRxREljvrSMAWIEpJgROZFO9/ijkVmrtwxy6+WJ9C1dfLhswi9akYLtJA5vLb/YIRB26fS7TOEUBM00NMIxDY3QDgDxlXdZwKsVoastNtZB89OEIFoaSzOikl51i2UJr4cRnmHhquQltbXHB9Y2KscXkh7whTNIkDGBuSwhLIEqcL+TPkrS9LlQsQpMoocPsmLZ2HrHGBEr3CEQu6aRQ+W1gyISnJrlgNVByp0KpPRgPgp1xXsYKkFMSskefnpAnFYmv02rFndRdPawefaHYfN4dkKEM5Z/EtGopRPWdLIzo2unfhsCOUdIC0drIEMvqsesgdfYK1wmlGkpEiUJ1DI8srS7WApCpLzMkBhnpgncUyyVHiBlZni/DhHrOuWEfSxaIAIMZA9kQ6++/auvdBpmY17SOeX71JOPDcex8sglXwKFzjrb1+iYQ4+V4W5cqUcOJ6npBeLy6PLudSmPQIwOfLoArTOsL6rp3Fiormmpvf+EdpaeLTQSeQ8fVHOC8/WhhMRK3LtYOUnRNVG1IbJmOuElLd4apZrxYF9ZSUrjToX5ntVmP699947cLj60DvT5SiZFWrSkB0VKTjbPgbfyC5xPL16R0fAq8JQBzu7C10aHxWpEGQUbJAmrJevoDitdPD1yODoovsXLRpo6emfUJK0dJB2PEyJI1sKO0TMJ8DOSGFmYlqRvCQClCRixUQJAX2RyHWMJ1isRMTKFKnI4ZWjqQaMyYiWxbhKtViJkbRQETpD36Frx2rf+xNRofo90NqSWQrvOSPW+gxhZa79qlEPrUDXG/6r7bwz77BWyMExZibGYrGT1lHudDIBvuxuaFS29A5Ap9ULsRqeaOylLYaH5hub4f5URJQcK5I9GRkWCfgF67nhAo+KNk+wmDBkAPL4lTkoebghDs/+eWohKH65wBmCkd0naERj0Yfse8uoRd053kYdz3UWyLJ43u3ZWJJ0HvclZ4KGro2+L7AooXS6szU4dbxGzTS/mCQbhdS3jI011nRNDDfW99NWPPAy0YDgggP6jkoxfzOPTDGDYjlHHiUGbtWSXj5rmRCUp0LCwMbSwoGgDMfhoLoPRBY5+wHEFtBipVdZCMJgCN1jhp/+DmRZGjTBSs1HO4Vd6tp0gL6Vna/V967okLHC+3PJW8kHk6MPDSBWWvQaJpcAACAASURBVKMcO961cPh4zfGJMbpgWvAUg5Ub7q47AkEu30aqBGIZn+dpQ26klMy5kys0kI5JRUQiixGLlsylxDitKZZLh1WEyWIiCLStk+r3YRoNai+Jdm0IS6Lcd5qyL/wl2lbnvvo6UJc6UT6EWkuxATqtiQfvHx8dunq8u3miH8Y+3cPNwzQLpaOhK8Dk7s9FCaQCHnloVG2KRO75HipYm9GMAs9BGBjYCjkM6bG8Sq6YYk3LSujAMmgdKdi9VRajMXzGogsxEkBI9Vgeu+8iWf3qFe/I0DdY7e00fdlYUg619204+GIQslLU8XZwDHr4+q6xluMTwzTRdArT1hOJIoSwQMAnYxgRkCR5TTlSZ6QLcMZaKZvyzWh3YXaRLCY342nHVZdJ6CtTDcfgV7z17h8hyQoDfTMGnUEf6tYHlyXlveDl7On9u8/GPW2tJzzBwrEYGY/Cncv4IGRBc319fcPxFsRL6wdGWmqUC0c+9z5lVEb9FN/9ufA0AZlrCH8lbL3X6ieKz8I4KE/nnqmDlrN5HQaf/IXjOpmFgKZMs1KnC3rHNF19+ND+Q+EEDHpsqyuoxCG2QCRleFYJ0aVJ/YDVQd0IeSmKzmIZnAIRdZVebApQf7Ggh2y4WT84COPorpqaqwsHaSZ5KmEwz5Z4FMrzueJKAhEJUaG35brAgjDk0WVHcQbFQ6CWS94KrbUYtMb3bv356BePP773bTgyGkJMaD2QkNKpG/E3RaGEhWp7t9ifW8OYV5ejf3V+6HRaeG4Bk/20jIeik8hclztk5Uarh28+PHT1alfL8eODyglIHxqGB5STFd5o8X76azReUS2UqOQLnoS/RfISx4wPpbu5DSysFGNiS4A8hhnrefPdhWQWHkJoLZYQgjCatSjwO1B1kFBrgBF19qT0KWCvj0KxRaWwMBErcjiZX716kbYJrs82du3tzlUW7GK5kAy8oviKFMp+bkw5+GJs/KEHH7h/0XB3z8AEarUy3Ng4MeN12mibStsepNQnQQkiTYoiuuAbgYVnFxSmPVOgBtH/8UxaUf4vvFyL677leNedqPeogvVAbQ7V7kHFDfurDkA7VZNZh0TK8odCOSO5GN2tcJGTqa56n34Xbp8NEinNgmML4OVULOHmxTOTCikDLZZHgMnBLtS/7urg2MhEff0IdPPKa1NeJ27rO8ve7JqjICUyA95zUR75d5iYL3+F/4rdTdt81iaOyOmJSqR+CieZNLxBawBh4SAMDh2aR+G3vlt9OAQyVEuI+8T9UkUeE4tJVchhgFDomBxb1U2/s5Of1pstjmVX7PXhgnzpJmYc7hHoM6CjmCRjaXIav6EX5eL7hV6ahQQt4GbHC9x3cs8QAiLs5TSBgFuUIS8WRYe/InTLZ2GbiyLJx9qCpX5mrmJT6JTT6Gg9/Gb1AZMh5GDV7xBHJdxa4LIkirVw4CrOi0ksiHZkSdc8r5xfN8l/dX7sclor+PGxGM2NzSwC30w+gHhpQ0N9o81rHX9jn9X71CFE+Qgthjvb2p4KyWjlEmGJIqqCfFO0wD35h2+UocehHO/hnaJX0nAa7w5M0699/dgf3n7zj3urDobqLYaZd+BYCEnWk5R5HWZRFLY0JR0SwY0coaOs5j93tdFvZusTrKa21iPO+bCU/0l7rjB4JSZGv5wcGpqYGO7tGhyBXmuo3L2njhMs9TOx0BKxAjeuzk9zZKEeq0TuPdoz+RebSr49jybd58JqOx1WWus/3zhcXV1VdXjvO/AT3lOFAJ0JBdGF1M0GOFGFWDJXwVu3ket8nj4w9AcW2uLXSR58LQRh8sCtkcGh0aH+/v6RsbEx6LUUqFFOsMUMpc9s3kOhC0QBcxsDZ0oVlCsihM8UyqFiKQQlaNUt0FbYnnfwLBwvASX5Yup6N69zyCunfKDehL4WfveM1QyItyBW1ccOoMaIRp0tkQXKqQvjGVhCRjZaPsRmKKT2q8Sfp5kynAMs1HzT/zoL1CQxDDwyoITEFHmtwbH6rmnyanVkl0yVKmjKOuXogwzPk4t29cQYRdQl5Wohj/eKODqyljzEmQ6zg/WUFPBWrEwQEPTLIVCx/7OPudygxXp0xvbNKpMaqnPFk1VVr4PqqncBYQI6I3mcx250LNZyNJryRELH/Vj9Kl0uyz9YTW0f7/COeDwEUbofDiMfD/GqH1QObydc2JDSN21yWiIQJjLhIMFMQvl05xXSLpCyg8UuLMDYm9lsZyWQ5/ev4Lk+KGR21n2jEfjS3uqKg1VV+2sJaISo0AhEeu2HgmQzp0Dm2gKLnjjMsdMAbasj95NFG4EQC4Z7uwf6B3qbT/3G/WT1UyagnTa4zj3iGRZULlachLsdAH8b7Dh8VgKGtBtn59J9O6uUQ8kXgqkgoFGp3HO1e/fur7KBpbGYEa4+DJrtIr0/87lHsh+wOudc74S+hBzricdDI8PCHh297REQz/ZNvQcMVqq28ZOY0DeUZT5doAC+xVWfZfv1a5oBBmfGZ+yjvMdohU7d4ja6EBV7q6oOvF1VTRAaVRBSrFqpHwpCio9OknOA1dR+hSbz4CFYHuXcnjC7X7LpdiiYNZDdbl0SXZSN1k6xmIy8Yt9ryudcjsKKZeSL3d6CvskEVLcpzeKJn1Rz5eUVbx56txY1bUH3yn/tDIN+JfncYLkH0z4EX+aaZDDOutuVzmo1AeMM+t9NdmYkYdgmBh6HJRaKAL3MARbGTCjweGvoc0BtBcCqsrrUm/jtkxV/slYAtapPi4ppQBjHDwexya987TMwB1gfujr/+ZS4ZKeRzbrv1qG26s0q6LZA6FE3EGthDF2cx4DWuJxVuilPTlIrf8k/rxuU+RSHG+35JrOK0M2ir7O4wi3ygBmkUuo9Jg18WDyXwkIrbKPfZmAOsJrmLJdEwnaolsWDi0LvoX5Oq7ZWElM0fVIURbloLTGOMRPTvL2X97yhUzBmfL6ApuQ+yIg6vVrhaDLl3nhZE2xXNYKgHwrdhHbePgCw3DLxVMGXUUpYMKlt/NFZ3RcckjfYNAvMszqvPSfIex5dLFsXS3qv5ZwMscfrPsBix7KTuVHAWxORAhmtatUTAKm0+zZGlhlHgaGz0wy+aRn9Ctk1Lyp9ufc5wGq6QNl6xyEsjP2LhOz4ZZkOWh9nK+Zzb+ALx0Dy7sO7bK6jiaxttEGUkcSOYyH1in9ZEEbFgA4sHMMSCny2sdHWzYYarGTWQutx36x2zd6ew7Z9DntLdkI8TrdGN+uIj80+5gTrrDfVwmNz00q2R0dvF+YnxNruDSs32hssjdXGD9VWncbqa50KgbYl2ZCDZqDwUraES1k55g0Wi7k5We6nVxkwz1TaVZgwuQ81jl0cCsn5DWyLTBAVHR0hKkryKsZZQ9fcKDCw0BYp7i6ejRdFA/ErRYUCMdheYN8fmUlO2bm5LGLWwSIirMFeGzC5DkPX9JMMKdlSkB0b7xzhPH0Wjv3U98jpkJk6R7stIsjtZJ6zKZpiOWqkmPmyGIQX81KEQrCbm+NxT3yHOnOD1XThQ7cib3a8MDQUpKdLkwoLgbpSsIJEC2ejWloTNeenclme2XtrL09RC/LjM1HpHXOTTGALd93AYv0UcjJ/SmWTKdcOMyFUt6VDekYQZP0azuZWlgN+4YaX0mXq2khxkjtaq075CnXmBsujFS7OECxJFBaLNNujdotfUUgUQhvDJndzV0+7xjzjcxSALHSZU0+JypCgHjPQGjl8NGBQwMLicgtEAbSrUVFdo9bqOhtSzQjARRlxjLddIueXhEdHhUcJxMnyqASqJf5q66U730faLatFrvZNS+MuzuVJJXLJYl7qM4S9rgbtwANDfodbDZ2mcgVihjZ1Sj0C/VDzyS2qGRjGEbjAwrE4Dg/lYObcqVU15XaEyRlkmWyNhcXZbLQTHFEsFcSxuBxJhmxxKldCCJ+iKtaJM1e82iIGDBbaotzJHsqkkUViNXcLp2jx4nQOo6gyiquxhVr4ZkSVLNMzpgitRk3M2n2H1o7ZnGjZRVGwJRYVyLBT7L0rcWxpnsB32xaqWGY9hpHfQJqn0RosszavT+YP2QnRGUK1MDE7PWZx6rNYSvhv5eWUfMYaht8NyucEC21m4RgQmcWCGKlYtH2nKIMritou3s6JEdgpMSaFd48INT2BtjuZdvgOdZ3Nc0DdCsCMkO6IC3JQEic2AVVk4kyGjHZSnkZUsza2Z3b6qhDr9NHg2SmLwfbV5Ew/syiKvalEtD3qSW6GcHuUODptcYZomUux3j/jmzcEABZKmNrBWpqry1uZzCuVyBVyuaiYE8dLiclzTCTGksX+5HmZrY6ZdMuN2w7dmvLfwY8KV3wmvhatdcBwG1SBdNeCNkgeprp220mxtNMULixaxyZnWApXrhduTiwSyYuFJXnLCjJiktRO9+hrbjVwsDovtNlVKy4v8heLC6ACbyhYvLggFf4rXLwl2r5yGo8rtl+Vy7Wab9R9E2w/YYvVT2tIdxGnLsNQzis5UK0C6lm7nRuDqU9TAvtwCTpNdlKkdHGyPCbm6fTFi5PTF8dI+TGxItcM2Ptn/AyFgYCFvJYdrPzo1A0C3oYNvGKZrFi+YYOcL0v5yTP2WVdWti1iUQc7DMFw4xNAaB1omax7Arlucl2AQBKL5XAD0ShSdFYHHw6aAZWz1xxchVA5/AGRStJRtnR3gYwn2LChSCDbkAF/F4pSZApHDLTmRV+598DB6nR4rdL8kO3RkeXR0eHh26PLI6O3l4dHbw97xnFfMCk5b2O0EYUQ8M31T2aMoKLuqMVxSd6TPr4kWiYRB9rdDt4G++0JMRmPfHr9xqfXbzswes7Oh7k/tY9QYfCs4RWU77b/g1dR6QDL1zz0fMByDojYz6NyWNzCpayCIharqHA1XpDB2iJ+2TmYoFoGeOq2zLLG+inUq1mr2UJc+8Tmw9QznpvH+RIC7NMEClVIULD9UzWfqMCPb1s/D1Ffc3yPPZNWwnAsGy6XsH7OY62VcnHWBu7StVLBlqUCO1hwKPzYv2IFAlZnm21Xd4xTuT4mjRuzOKUIw4pSF8cUFsasj+Q4K1LwODSDqrO7DcMneuiprqmB/vptRxbebPVIpfpGa25eZRO9U181U58esWcX6hxO3vQe+qyoXPs5snMrk2OS+RtjcjPYrA3QZ8G/GdufzbRzLLo9PuYL1r/aPiS9Fr4lKiVGWrw+Q7RdJIoQcaXy5JjUaMr0LmuzEJ6bPZsEvZWG3C/2009C9NfsaUHtFF1q684lRGV1Bp6VlbeufwJvUpBh2mnvs3pUlJLsrA9kLclYmS2UFAojxKKoKHlyekGMtNKW41rzkvLDORQrILCaLthUi8kTYSmaqCUCuVQKh96osIJNCmppPKMsV4wM0O7S9bM6nZa4fV0NedY1h56YrRafbePnLQbrbxyMhNxrQXf9GlBf+9QZIppJ/5nmqqUsfXZ3vOTJnaJiPkeaIeCL1TyG3D5fiDaAnEOxAgLrX22t5C7JrPXRQrE4f/F6xOAli2VikSh6PTW0Wo5JYLj7qCMlo//kWnjQjT74V9inTgVQz1h9t+Kel2inrM48tn6KtDzTjTpC7WR0OiuaEEmntDXF14mEUSLeCyxIgH4uW5wkKnlSY+M+MCq8MJdiBQZWk73+KDONyJPyGclCHleRwuBLk0GaxxL2TE44JXLWqaZv2Mbx6336GdeFzQbEIvyLJghtZWsTou+63VNabnzivBUoYUoAHkbZchdVy3M3CXMTBTyesGhZekG8vb3Dr1E2mX6n7fmC9a+OC5e2rkahWsbOFFGUKErwCrR5cX55hldtTWxeJQBPOJxGSN11cqpedUNfed01R2WYmv2W2qUNOmpxxQTqPdPXSdXVg2vOPcSI2R/Dn/JlS93Oj5kWXsDfLooSysWKJ8sLRALbQJm1o8OrOfCdgtVkrxLBMZReSEtLTMh/BpUb0tQh/VJWCQgHtwJE0DQELwLS02tH9FrXAKefsVp8NkWaU3Tw3R7h0yefop+zFBOfQXesGPfMhWbKwgEhl+XFFUrLCSDfTL6+Bm9pbZsbhsDA+ldn+1922dDiCCpBlIC/HUQKpHQ9NxjMFDW0AGeO2Xz79rUbn2rNN4wEoQ5yjoWELsiq8tjoPjAhjFPBZgpUtpSGhmSi1247n34C+QI+vszr/LBEeXntToU8Qk0oZPa88qoTH16ey7sHDhb08crlZIIZY0uKigWC4iIJVuZ1Ija0NlSCSidaROj0tWlIIMjLuH2bMpOgtszOWny3oKQXnSrYfYIbHL1BfrTqhoW6CTCZ3eIz6Ga+2HGJBXKBsDiDs8lOqP9z68WP2wIAIVCwmtpaHat52Mw4dlxcqfdWLA6NZ0JLvOXSLUQvrdcRYdB7zLoAg+q5WbPfPS3cRIvg9SRqx2Y+/SQUusfb1ymOMAhh5W2DdmGVMuPi4pgOJ/Lr1d1+pnTuACzo4y/u+E/677afgdRZc8HM2w3Us9Q914+Qe6jOGkDftLtifK1XWY9aDHMrmMagCg72NFwzWotjAUeum9EWPc4XiSmUP+MtnXNG1Sarjpxpn5M2zAuss21nWnAffWBIwfKedGb/mZxoyESnXPTzNjIQyBFvX6+zTAW75T4JQquamp1SmbU+A5xQk2rq6JSXTums125XwhE32Fx3fVZtcb5dE4x8e8ZTfhtXu2T11kv+01jzB+tff6Uuq6MTJi8q0YFWrERMAJXVaWG62ya0Y/30PxB/n74NPCXEYAmamp2dUZn0Wo1aHYLWD4SoK0N1e2zPWwzeyUMChjpoecks5Fu/uXHbWZETQRKwwrjAejIz8KzuOdJYdwDWvzpc3R5oZSMXiJMcoUVmrhBNFTjYJ6GbnoZhkC15YiRt0luPNDpjH1QyJEfh/1Bmp2YsJr0Plfs/7V3fT1rp1s5Lond404tqZzzOHKvJ9OixsLcfbHcnlQpURRTBMPRrbauCtopG7TfBRG1P7Xw38/0NJM0xXvSiJjj9epxEdGoOak6JCV6RaNI/4EToBhV/oJx3bWD/AOyIYjsXrgsLbLCbx7Wed631rnetf/vijtsatsHIX7ni1X0IF4vr5SfESiJ7+e74DftTg/UrXhFFfeLFIm+UMuiKLYnW8L1mNi3H1dgUMGhnfY9JwHTFl17/kIAQVCqMBStYRkzjePvW0OaHjQ1nPtqbCjOc3oXyDsMwqytxG8dRPC+W0ZMaYVZgsa7psaolb4TybVNhd9L5+vPQ4wIkvSwsCtnaSD7ZmlrfQscnIH4nPRNwTgV8H7bxarHpW49u+f/GkWOEXYRbHibp4H4n+ekioztlsyc1wuzAinkW3cfVIBHfPWcQ00g1Tz4iEgM2awgbJq7dI0ENxGYiDvr35YON55GNkyYDhbIb2Mxbc/oYHG6yani0ucslyZjA0Q6+Czt3NpGsr9TbyEznHZICMeEJjTBLsGKemZX0shpWr25jQ5hsJKAtJJ8SIeH4dzj4d065/u/jLrO1hSY2Lx84UfAosOkPRiInzrVjhYwe5e3uXsYeaDjow78aU+JH3hGNHOVhFavQ8m1qKJsUhQw9N449UiZ7NnMyr+EUYGFDnG3PULIl77mE4iOrYZen4Zvk60qq9wVUxgaSnIK/oy9c+HF/1+cEvfD71zb9O2vHOw1C2ckL5q8fITSBSWnD518PIMbvO+J2cMLRfHC0WlTfCG6M7U+GTHZ1ZvXCXsPMwsm/fnZgxWkr7b8lusGptLP3Q9qkYb4imJZbSzDrBvgAd2snz4cNM98PTzaCzyOBkN+5D9Owj08KMuH96A7a8wdxOM6g6BS253U09eEjczCVzJMxB6y5F/VSIiUiEh3NJgZ6brLqJbr3Gtp7csLKHizsP4jraiQUKZF3gz+liy/W9P0KUa05HOyCyZiHiYYeDNqHfeqPkDvd+7ADwZB/ShrezN/PY6sTGBFm2Gh3j3zRwPom5qLNCNpbD+Qf4gDzp/Vd6d8/+LlgYPcoCjN8W60/pIxDVRU5EuVvxia10mwWNmqvsWRDWKcAC5O855kALaWunuiGQ1nJ1BaUtlUKzrti5bK1xr8OR11bKOLDlMN8dMKz0DoOWACMQx9cm3JOvUCBqb3A1ARChR99keCHCMpfxx8+mkCTG74tVBDGH3DuoQi3Q3nI1v5WNl5NW/pIg1GiNcTbc4Vb63scgiPxspcnDHNODdbbhTkhySt7KluL2IRk4k861I2YQnGdK3m18SmkM4+i3Oq3vYm/NOOP5wvWpR/XIdqWOmHq+Np6GK6Hd9c3IOMVRNINbGB+J3ahMKBTgO+Wv2DTzy2ykeAhi1p/HZEsvLvLMRSpRdoqsm4QJfwRO19KKnvmOVGu4QxgQf5h9gFP8oQNCoIGko0Y2br4UEoHd5pQ6Qth+jWvXdLIVjjwgfUkpvyTfpbBkA/+WYM0HlS0Bzc2YNpvGGHHE11aP5JCZB75EAnvTX3c3k1slTG7h3GoHFp+MBYp0SeHnDypHeuXt3UX6XuhBrOwoY3DCrzRbAjrVGAByXvv8Z68WW1ELcnuGDQBLVOM5akRt7LaBuehC/cFCeWCQx+bssH65fexr/j9GIEDAEuKHYKDsHNjC+Xt4DcwoH9sYR+z4Yvuc2FgOHAYZSne+N09flFpszkc3NBxQjdR2zBpJ9tq64tCPXy6UtH1OlusTgNWzDPvWlXwpabVnSZjoiEgTfQBY9szpFDJao0hbjR/TWb8GOlOGG2DfrHGhdA6JNADrGYdIiYannSuhwN70k326uY6hpmBZTEpV6JHAVZTR3prBcNZHzZNICt3kAKvzgamF18mbS/q25KvlinaZ91ZkftpwcIk75oWOBBk3ZWScrasSsIOih4UjCyjef+GpLQsXNuBI3YMTkK/DnxToZAftCa4UcCBBWYYQYxzI7iHDtn8eti/LYyDttYO8/fZNH5FX4cwaqabWysqa3nVVpagRvjjkTpBn5A74DRki9XpwAK0hA4Eqa4waSXUgx4HHN01ChrxkmXf8R3BaAzXAJzjku4F8//Ga8iElNmZCgQON9kwe20D/yyIInQIFO7/sM8cfjgCFAv4Biqh/WB+XmK6Qm+tmWdImMdee735kooHi7BL1fEEOH9bNYpV10JWC+EZwIotzC8Ko0RS1YpMif6QBhXPHoS1VdzugyRtzWySa+sgmB+4IvCpttmJ9ACEz7e/dxRBoampbWyp/ryCYGC3UODjhzHUebvP4eFk66ObAq2iCY0Oap71SNC5gVL/rCOGxX1DISLMHqvTgoWjxAUhWlTpd2xB8QtHA98JiSztLRJ1nIjD1ZkoaN/GhnR5L0MsfRCF9PFOfpy7RRnnUOQAfygS30Ub6beVDgkMEAdXY43DbDmwsOUT5ags12iEnp9s2p2dg3VGsH5d+M0jqGMGE7v1qPGRmucorFZQHm+qFe4Iszc/JNE2jySUJHoYzNtPneaaTHqJJfS/AfzuwHb8yqShVyUK+Gh5XQuzpR0iJeYGxibYecLYOSq0ggEOcLp+4TRf+rRgxZYXFkVoAV8MCabHkWX25yZM6CUZDhTRJKF6lDwF8NNa3iHGILJ1fNVpqGDnIArJ5d1LiRccfTaKEKksfbW3Egq7WmzkdQ3SCgOublRpFTSPhBkCp9GrM4AVe+uZX3Ael5Sn5DYHar7bLBoVIUSt1Fyt6hkwJfRnK4LByD+MBvZ3IzvbBZAkDUEGfieyux+AK5i2tpNgVrb2qiVEyqYl3WGojB/9CbXYbklvC85gVutG1PzTGssr1+LC6b7y6cGC4/mY5TOd3qTNHU3FRi1BYXK6xt3nDYk4TUJVkzc19pavuc62BZG1QDQaDAaxprGZ+MNgNBpYwzrH2eTYoL5eRQ1lGH94X9tR29MS7zrcOlEvKFi5q9Pwz+5YgK+ydEZzAFZsGTwISypaFKav+koUwiEZNFzjDEJZN/j44Q8pcRBJkLXWR/2DFUIbZLBahUI/p6RsKo2GPlvnk5TRrDxsw09oklTDqX7hwUL2PfxSeOfO6qn16mxgYd1adE8rxWiVWyXWFmS6PfC8qVoLYSJ3p3T9SEWGLBxNmav/p9baoGs2GMcyZQHDFa0DTb1alYQ0k2mjWa1iSlTKVX1Qultsq5ZkEEX7quv96fjqzGBhf2vRtfpEuFFN17Z+FULNtW3/3TBmbGaEs94kVY3sfPHyDGN7aaqaqCYlnTZtT0Njn13XpNfrm+x9vY/ruzV1tcpqgiCfpJueRNmZVvVEETf6MOSOe0pJ6jJcZnnwj1P5VzkCC5KB3nZhWp6+2Vf0VTUFmQbofzgoKI+i8AsjDlRhTz3lx31WqSRJ0iyXy81mGBkkHyLMJKn8RJOxumKUViOmJKAQWHddrkoZx2bpen0mrM4MVszz3jXbJUKLULfqQXeGJSZR5xclUJiuSlv53KQ+YRXCMZhyjyh1MUpHi+qoQEzIrh9UiS7Ixleyj51zC1ZsacG1Mi77UXBXZK2Wvee6IlH/pSE7g17UKavseLmKM80N5bcn3Tfm5AlJ8G1mKSssDPrhlN9i7pFiSzSIsmo1MufyzJn0KhdgYbTcy2IXgmYPylTZGGErcejjhgzDEvk1jvZpjaaDJNKLl44TJV48H9rsRu5oEmULQc/kZiqFBeWtaKShWjj8SaGc9vyWbf7qHMDCaP3mnqZT6pGoPjs0IOJdaXMPzAcjJW3YU03knZV/cTwdsF+zics+jxd1vX1gBH3Vw206kJqJv4Ar2n9X7E/YxgydhPDPZ3kALsMZscoJWOBCuLxdYm/+iQa2KYr5iBa6R5kkbVXWMYSMN+KGQ1J6xDAlSdWiq1O8Tbk4omk2QojUW8W9Ut2N6tRXsKswUCp4Z6nKaBfVZtXIRl+fxWVISk7AgkXRteIU+6fkcI8RjXUkb5qyYnr/2dALbtBkd9ILamvEYCWn0NPlj6x3q/nW2fQNu00U1dy7Xe6bnQAABzZJREFUqnoqaupE3mbU163Qz7XlpgCtcrWI8xWWV8vuHGCVK7Bg08c9XSre2ifKm6SNXMVWE4OuPGJTXk/5w1Fkf/EEwyQ2ZYlGVDzY0vw42ZSdsiKDOA9Fm3FoXsG38CcbmFvfxGfZtdYK/BHRpyxdXtfc2ZbBhOQKrNjS+0X37Kg4VFTKHzk644TEzuMY+JMOoRItP9yEvvd1Pxc/UmwzjacD+o4EGHI7EqUPJHBsAXoPc0pkvlaoutX09Clsxjk65Rm8XWyCz8C7OitdsZIzsGAfw738SinmebI8oRLQFbKwu6oXI1YlyGLeYhoMbHN9/J5htol3d1USHpp2IDQonmdIWQsZ1MuBPdQXap002lU2gNnUrbGm999un/bkRq1iOQULm+K825uiXPG7V92XOGAYsbxHNJIYtkBtfVjZwGyIRsbAoEo+PKLYruX1ogMvNAzv5qepEjpk6JYQ1JCGTY5V9qZEhHdk47M5WAWTkkuwYkvA868UaUVJ3+pMsMD3yYc14sGChO5FuYZBRbcoCWmV6rBT0Sq8GDYxImwBXhzKGMu4TUF9IbsJVlbVAlHnwxSPTYbVyn1GR1QoOQULXK45l3c8Lcl1Q6PH1N5zfdjGiGhouMQx1Inp+TbMmjHedSCmn+ezUuMA9MgTjwOF9tyXuGjJ3DzxEDiRslc0Wclq8XEKBWarmcVcmSBIjsGKvcXKtTzdLpOUiW6cJDoetY70kRCe8CfJ6JtXBuR0CQyTbdM/t96sRIIZAKQGdRODMLVRuL0NY4D4DSOyP3TzOtasu91qIoXca2Rdq4tz7z2/e9QrC8k1WKBc867XzjRbLDWXaptr1Vizmrh9YUrN2OXQmsVBdGNfExukYDgcoSvsbOtmUsbywujceFcZ9j0tSNcEejacGjJZ6JcreBHMoVrFzgOs2K+ehbl33nFFaoUgTZKUqrUQVTxMmhr5GNskiUm/SFtpoNow1Y9ws9vo8q/7/yTHXITG+O63tFJiHuCJjbKOhQZ1qvRg3KJ4Npsj30oo5wAWa4szntVRS3pBJS1RN1WYNImvRzRLOynqVhEqHKvooIhm4VJJahh9g64fputwXQ2Hu/vZHkEJsOgbhmY1lV7wblGMe2dybIGsnAtYsC4uujzTo7I0uOjhoXJ7c/xhNeUYuXE33mFRK4eiBIFXYO5nfjKVGGAYxGRySSBvI1uVFi+rCdW89zBDJzqFbHx18fSbEp+ScwKL9egx03fJ0g9H0fGcDKk1GFGxbZg26zEvDUkomAZ2jetgWDtmKJd8O1SleY4pLZF6p+oKDaWPkamDs9XU3/2jwjK6uuyaz6G/IJBzAyv2/x7M9CsYrowNKfEXVWkb9SWmgfvYuR+UKKnrMOyL4/ehBvSYLTxjJ7L1xt16SIkVTbSqM0Q1cbEoWKhOdB7uFHJ+YGHqwl6Xe3l61JL5WEYNaa6mHmrvU52DNvK+xobdzeJbiSwDTRiKO+BxWVUPZHrsGvbl0r5+fc9xR0xqMFetekCrzgmrcwULmP79nGt59VmN7E7mVro0W0Zyl1LeGqyEYqT6hMGR3XiFVN3FutRkmhj72mRqiQ9CJn8gjjkv8V+y751ej2sh50ugQM4XrFhsGdyuxdmXXbJPHChj51+rrFq74atB1sZIe2WFyaHDHnl5vVbd+bBcQv94/MfhGJyl69XrN+fFVUk5b7Cw27X0fsGNyWtcITv+SBnsHFKknHqgYb0m2mZ9cO8Gmz3GzpmSzrRnyEmNQkY/W112Y2fhHLUK5PzBirF+15zL433VpciwOKZAllj3qLTh9seIRaYcnZ59MzO34Pn9xgxnlM8CFnA99iTeLXtfjSqOWx2zlzKsU4rxV7PLM3P/8iydF6sL5DOBFWPJft7lArwkFssxfJ+N3JHJ2senZ5dd7nNc/8Ty+cCKsfkuwGt2+hk2yLTym2yAssgUXc7p1x733Hyuo+VPyGcFC8zRs7Dods+seF+xgCmyQ6ysDNM5ZqmuZ9PeZbdrbhHr1OdRKlY+M1ggGC9QsDcr3mlnV7sSI3YiyGowTBYL/WD05bR35Y1rZn5xYemz6VRcvgBYsbiCLcxg1VjGiL0cH21XyGQsaDVpsNXU3AGQZNjuRp+9nJ5dwRrFqtTnYPQU+TJggSxhh2Jxfs7lcr9Zfu1dnX7pHB/tav9eCdBworj6fTsGyflqetW7srwIOM0vfF7bE8iXA4uVtx4PhmzOPTMz4/rln56V17OzXu8qJ17vP16/XvH88x1+gxsMz/MlFIqTLwwWyK9Lb5eWPIsLoGdzeHlzgfzyC/uP+93c3NwivobNDr/tC9/pHwCspLzF1rXkAeSweNif2JfFL77N2cbfGeUPBNYfXy7AykIuwMpCLsDKQi7AykIuwMpCLsDKQi7AykIuwMpCLsDKQi7AykIuwMpCLsDKQi7AykIuwMpCLsDKQi7AykIuwMpCLsDKQv4D+dayzr5ktewAAAAASUVORK5CYII="/>
  <p:tag name="MMPROD_11599PHOTO" val="/9j/4AAQSkZJRgABAQAAAQABAAD/2wBDAAMCAgMCAgMDAwMEAwMEBQgFBQQEBQoHBwYIDAoMDAsKCwsNDhIQDQ4RDgsLEBYQERMUFRUVDA8XGBYUGBIUFRT/2wBDAQMEBAUEBQkFBQkUDQsNFBQUFBQUFBQUFBQUFBQUFBQUFBQUFBQUFBQUFBQUFBQUFBQUFBQUFBQUFBQUFBQUFBT/wAARCAFkASQ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8skp1FPSgAqZEoSpUSggESpUhp6JVuGGrAYkNW4barVtbVoW1hQRzGa9n8lSw2e/+Gth7D5Ku2em7/wCCtox90iUjNhsP9imTWHzpXWw6V8lRXmm/vovkrajHmkY8xz8Nh/sVsWGm/JWnZ6V8/wBz7tdRpWg+cnzVdSPLEOY5d9K/c/crMm0pftLLs+7XqD+Ht8O3ZXOX+mx215ceY6Iqt/F8tRRjzXCUpHLpo/ybqpX9h/sV1c2safYIitKkq/d3K+7b9aqXkNvM/mfaE2t/F93+dbRovm94ceY4zTbDfcv8v8VZ81hv1K4X+6+2uos7y102Z2mfZub5apQvb3N5dyK6fvG3LRKHvP0NdeXY5XVbbY6bfu1USzrqvENnsuYl2VShsPk/3qx9mXze6c5eW2yGqSQ10esWfk2yf7TVnpbNsrHlLj8JjzJ89DpVp4d81NmhrGRZRdKZVmZKhqAIqKdTaACiiigAooooAKKKKACiiigB1PSmVMlAEqVYhSooUrQhSggIYd9attbVXtoa27O2rUiUh9nZ762rOwosLOujsLD/AGKDHmM+aw/cp/tNWhYab8ifJWnNpvyJ8lbWlabv2V1Rj7hzVKhVs9KXZ9yqmq6bsubf5Nn3q9DsNH+T7lZOvaV5Nzbs3yfe+b+H7tdOFjzTOeMveOdsNK3/AMFdLZ/YdHtnuLyVIol+Zmf29K4rW/GzWD+TpqI8u7b5kv3fwFcff3N5rDo19cPcfxbWdtu72HaujESpR91s76eFnKXNJnceIfi7aujx6Tp7yr/z8S/Kv5V5zqWq3mtzPNcS/e+by0qaZG+RmplzC0PzbK8j6x9mCsepGjD1Md7ZXh+X56bZ/I6RyReb/djldq10s/8AQ3XZ8zLuah7BYXTa/wAu2sZVJdzb2cTPfyZofmi8pl/h+9VXZ8/zJtlb7uz+KtJLZfO/v1XeHY/+zWXPIPZlV/O+RWfey/5606HVWtvlki3rt+ZqsPD8lVXh3p833v71axrTj5mMqcZdCvqV+t4iL5Wza27+9RDZ/wCjO1MmtvnRlohvJkRo1ferfK26to1o682hi6fQrw6bsh8xvvN92qVzbbK61IY7n/V/wr8q1lX9ts3N/CtccpAcpND8/wDtVE6Va2N525v4qJoaAM90plWXSoasCKinU2gAooooAKKKKACiiigB1TJUSVYh6UAWoUrTtkqlClatslWRIt2cNdBYW33KzLCGuo02H7lUc0jQ02zrq9NsN+yqOlW33K7DR7PfsoMCreabshi/vM1buiab9ypdSs/+PRv96n6l4ksfCum/arp9+37kKfeZvSvTpx5qSOWr78uSJt39zY+HtKe+1C4S3gX+995m9BXiPjnxtN4zmSG3svslivzLv+831ql4n8T33i25W4vN6RK3+j2u9mWJT/WovsbPCka/dauapiPYe7DV9z18LgeX3pbmZbWbbNuz5fvbqleHZ8qpWwln5KbV/hps0LOiNXmyqc57HL7pkvZs7/c+VabeW2902/7rVtvC0P7tX+WofsbTfMtY8wcvKUfsapNujf8Ah21Fcov3a1nsJIdi7P8AgVMm01t77Yt22o9pT7nT7OXLYx4bD7jN/wABqveWHz10aaDcOiMsTp/s05/D1x95V/3qj20YvcPq9SRx/wBj/wDHqrvYbHZd+/0ru7bwlNM6SRvv/wCB/wD1qLzwrMnyyfJK3/Aqj61Hm0D6vI86ezqpNC0Nd9c+G7jYrbK5bUrBrOZI5v8Alo3y1tGtGRjKjIxUmmsJvMhfZu+9Vq5uft9g+5NjfxU25tmT7v3Gqj5LQu/z/NW5xyiZ/wBm3zIq/wAVTXNns31q6JYfbNSeTZ8sa7m/3ql1Kz2UGJxUyfPUTpWheQ7HqpMnybv9mqAo0VNspmyrIIqKe9MoAKKKKACiiigCVKsQ9KrpVuHpVgXbZK27ZPkrKtkratkoMZGtpqV1Wmw/crn9NT7ldhpVs3yVqc0jo9Ktm+Su10ezrn9Hh+5Xd6JD9yg5ub3hmq2ypbRNJ9373/Ae9eT+NtYXXtV8u3t9ltY7trf3mK4r0j4o6l9j0qKFX2PcLt/2vvV5Fc3P2ZJf42+Vd1dVSt7KgoR3Z34OjGUnMis7ZndI/n2/3kroobBk2MqfL91f92n+DNEbVblI9/zMu5l/u17b4V+C2pa3N5jbIrb+HzU+bb7V83WxUKUrH0lOjzfEeDzabJN8sf3l+81adn4P1DUoUa1t3l3feZkb7tfTXh74D2dhcv8Abkd2VtyyPtr0u28JWNgm23tETb/e/ir5+tmvLLlierh8HDlPjq2+EWoOkTTRPuboyJ972rYtvg/dedtaLypf+efzNt+tfVD+Ho5n2/cX+6lOTw3DDvVfusv3q8qWZVT0o4OHxHzV/wAKQm+7JKiM39zd8uKsQ/B9oUSRvvN935Gr6FudHVPu/wDjtUodEb59qJ/e21h9eqHT9VhzHhqfDRnheOR08/8A2Ny/KKtJ8Ol2f6rZF/dr2t9B3/e/4DVf+xNn3vnWsvrki/q54v8A8IBHZzS7U+9/niql/wCD43Tb877a9gudHb7ypWVc6V8+5vk/vV0xxEjGpRPGv+ESX7T5ez7y/M3zVxPjbwBGkLtD95V+X+GvoibSo/vVz+vaD9sh2yJvWu6jipcx5tSj7vKfGtzpqwu9u3/LP+/WTc2yo/8Au17N8RfBn2N3uI02bm/8dry+a23/AHXr6ejW9rHQ+erUZQkS+EvL+0+T/wA9kp+vWexHrPhdrO8ib+JWWuo8SJ51sk331kXcrfWunmOOUTy+/ttj1n3kP7mL/aroNSttlUZrbfNaf7K+ZW5iYs0Pz7arulbE1t/FWZMlUBUemVM6VE9WQMooooAKKKKALCVbtulVEq7bdKsDTs0rds0+SsWzSugs0+SiJzSNrTU+5XbaPD9xq5TSk+5XcaJD9z+7WpzyOt0eH7ld3okK7NzVyWjp9yulv7mTTfD13cK6RLHE26T68VpGPMc0fiUTzf4heJF1jW38l98ULeTFGv8Au5J/OuXs7bfN833pG+WrFhpTIi/Pvlk+Zq0La2/0lP4GZvlauDEVNX5bH02HpxilGPU+gv2cvAELu+oXSebK3ytu/hX8a+mLPR1hRFX7u37tea/ASz/4pvdGn7pm+X+82OK9ws7b9zXytaPteaR0zqShLlOUSz3u9Pmh2b1rdms44X/2qpTIr/L/AHa+VqH0mFlzWMlLZk/h3r/FUT22/ft/75rQmeNIf7jf3qpQ7vnXf97dXHKR7cSu9n5ybtny1X/s1t77a0nmb/V/99NsoT5PlX5/4aOY6eUzX02RKr/Y2RP9qt1H875fzqu/+u2/98tXN7QPe+yc49s3zbqyryzX+JK6i5hZ3+5838VZ9zZs/wArfeWt41CJU5HH3NmqJ/vVialZ/I9dneQsmz+7/drn9Vh3w7l+7XfTqHBUieP+OdEjmtpVZPuvur5q1LTVsNSlhb7v8NfYviSwWazZvv8Ay/d+tfMXjzTfJ1i4a3X5t25t38Wea+py+s4txPBxlP3Uzh7y2+R2X7y1p21z/aWjxK3+thXa39KhmhZ4f977y1FpryWd5tX51b5dte9zHiSp8qMTUrampYfPu/u2qL/wI1q6rDs/g+9V37Bs0pJNn3ljX/x2r5jmkcLfw7Pl/u1jzJXS6rDWFMlbRMTJmSq71emSqL1sQRUUUUAFFFFAFhKu23SqqVoW3SrINWzSugs0+SsSwro7NPkSiJjI6PSkruNET7lcZpSfcru9ET7lanDUO10SGj4izbPD1vZq/wDx9S7WX/ZVgasaInyJUXxItofsGlSN95ZX2r+VaRFR/ipHCWe3zpdv8O5d1W9Htl+3o0yb9z/yqvYQrC8q7Pl3M2562NEhaF0/jlb7u33rx6x9RS+I+xfgLCz+GPMb59zbk/3TXtVhD9yvKvgPZyQ+BrJpvvMv/Avxr12wSvEfwsir8bMrUk2b1/75rK2L8zf8BWt/WId7vt/4Fu+7WE9t/D/FXyGKj7zPrcv5fZoyns9j7vJ3/wC7THtlRN1acNncbPM/2mqp9jm855G+638P8O6vP5uWJ9BHlIoUV9m7/vqrCW0fnfu0+ZqEh+f7ny1d8lX+ZXfd/eqPs8xsUnh2b12f8CqlNbfvk+T7v3a6LyWeHd9//aqu8Pz7v4a54x5i4y5Tn7lI4fmb52/u1lXLs7v/AAfxf/Wrq7mz3/N9/wDirPubNXrWmFSRxkyK6fcfzf4Vrmr+2kTzfMf5f7teh3Om73fbXKaxYeS7rJ8+771ehTOCRwmsWyvbPtr5v+KOlNbX7tInlbt0iyL7tX1Bf2yuny/dryX4qeGP7SsLho0+ZV3Kq/rXt4OpyyR5WIp+1ifOjoz/AO3/ALVZ7psuU+fZWxNDHC7rH8m1vu/Ssx3V3fd/e219ZGR8xUj/ADC38LbN1bt/bf8AEnsv+uCtWfNC155Sr91vu/jiuo8W2f2O2SNfuxqqqv8AwGtTgkeT6wnzvXP3KV0uqp871z9ylbxMZGJc9Kz3rTuUrMm6VsQNemU6m1YBRRRQBbStK26Vmw9K0rbpVkSNuwT7ldLZp9yufsE+5XTWafcoiYyOl0dK7vQU+5XGaPD93dXe6JCvyf7NdR5tQ7jR4WdErN+K6bLDR4/4m81vy2Vu6InyJWV8XbOZLDTLyFN6ws8bf8C6U4jo29quY4fZvs/lfZ81dL4S0e41XVbS1hTzZ5Jfup/drmrO5j/s1G+/825t38LV71+y74e/tLxDd6xNF/qV2pv/ALxrwMRzR+Z9fGMfiPqDwTokeg6JaWcaf6tVrtbNPk3Vi6alY+seNtlzd2NrFM6w/fmX+L1Arya0lTic9OMqsjqpnhR3+dNm771Z9z5aP5jPvZv/AEKvCvEPxRk0qb7Ou+L70i7HZW/HtXHv8ddUfZ9ndE3f8tJ3ZvxIrwZYd1T6bDx5D6beZUT5n+Vf7lUXvI3+VXr5/f4065+63fZrhG2/LEjfnxXQWHjm6v086a4e1Xcq+Xs+bd7HrXBWwUodUexRrHrbzKj/AH/l/u1b0198Lsvzr/d+9XOaVeR6km2aX+FdtdBpqR20Lq3yf7vy15UvcPV96Xwlj5v9X/d/2/lqlc38aO+59i/w/wC1ReXKwwsyvXnPiHXme58mN9jL93+7RTp84S9w6O58Z6fYXiW9xceVPJ821v7vt2qpf+PNFhTd9thTy/vea7L/ACryLxVf3n71Y9j3LblaR/7vtXn95puof6uS42RN/wAs1T73tmvVp0acviPNqVJy1ge66r8QodnmRy+bbbdyyK67fz61yGpfEhfOSbyvtEUir/G3dfevNLbw3qD37tJvi2qrQ79275vQDjiugh8JX3k/vpftDfxNK7fLntj2rvjToROaXtZROo03XrfWEl2/utv3Y/rWZr1gro7L91vl/wCA7ar6b4PvrBEZX2Mrfe/2a27xJHs08xPm/vfxU3GMZe6c0akublkfI/jnTf7K1518r91I3y/7Ncpf7v8Af3bdq/X6V638dbBYdS0+4Xeqt8rfPXl6I32y32pv3NtX+VfTYep+7ueJio8s2dL4e0GN7nSo/kf7rVN8QnXzn2/PuatjwfbN/wAJPZQr923V2b8FNcz48m337qv+9XTH3jx5Hmmpfff+7WFcpXQX/wA/zVj3KV2RMZHP3lZEv3q17/77VlN9+togRPTKdTasgKKKKALsPStO26VmJWnbdKsiR0Fh/BXUWCfcrl7D+CursE+5VxOaR1ukfcr0DRIfnT+9XBaInyJXoWgo29Grc4JHoGiJ8lW/HOm/b/AGoLs3yx7JFVf7waotET5Ert7azVLP99bvcRN/yzT5velGUY+9IdOMpzXKr2PlrR032eoW9w/lLHL/AAfxL6ivrj9lGGN9E1Xy0+XzY1/2vu1826xYWNt4h1CGz3/Zmbcysn6c19Ifsi/vtN1v/alRmX+71Arx8Vy8/u6pn1PN+65T6StoW+zMq/IzLWZ4h0G3ttHRZJfmbdt+RVVW2+1dBZpXD/FHxI1nClvHE9xKzKqQwJuZmNfPY+UYxOnBRlKol06nkviTQYb/APc3VrbOyr8sny7vzxXn9z4AhT/VuiK33ZG3N83pgV6rqvgDxEmiS694k1O28L6R/D5r7ZtvUZz3rxfxJ4z8D2dy9rDd6lrE7L/x8IjNHx/Ev1ry6dOvP4Uz6f2lCC3LyeGLO2vEaR0t7lV2tt+7x7f411vh5I7Oz2rs3K3y/wC1Xklt4q0O/miW3ldF/wCWSy7lbb9K7PRP33+pu3fb8ytvZqjEUZxj7534eVOceY9i0q537Fjf5mrq4dSazh2yP838LV5l4Vmk3xLI/wDF/DXpb6O00O5f9mvmK8eU9imUdS1hX31wWsaqsNy//fW6ui1uwuIUlVX+7u3f3q831tLh3SOP59zbWb/Zrow/LGO4S973SK/1i3d9siO/8W7/AGqxU1iF5nXyn2/dVdny7vWtK5trfTbNlkdEZfvb9zM1YWvW3ibStHstYtdMS30y6by4rifa233INehRo88zyq1SFLU6Kz166hs/+QZNcRf89Itu5fbmm2fjmz+3/Z7qJ7eWT7q3SMvze3avN317xNbak9vD4gtoty+YnyLIrMW9K7DxbeeLPBNhp8nirTLPVdFvoo5kuNN/18WVHDL+PNddTCTjoc1PExnHQ9Fs7lbn5Wld/TbUWpW37l2X+KuZ8Nvb38KXGl3v+jN1jlRVaLHtXUQu00Lqy/8AAkrm96MgqfCfPH7QlnHDYWUy/O3n/O3zLtU15Z4bs7d9VtGuPn8vc0S/7Rr3j9ofTZrnwZdyfw27RzKv+zu5rxfwZbSTaxbqsX2jazMrfWvp8LU/dcx4NaPPM7DR4V0TUn1C4m8qKSKSMbf7zL1rzTxU7Xl/Kqv8u+u28W2y/bHVvnWPbs/2c81zmpabsuXmb/vmuzD1JTkzgxdGNK0o9Tgr+FU+WufvE+/XW6xDsd/krlNS2wo9elE8k5e8+/WVL96tW56VlS/erpiSRPTKdTasgKKKKALsPStO26VmQ9K1rOrIkdBp1dRZ/fWuZ0r59ldXZp86VcfiOaR2eidUr0LRPuJ/HXn+iQt8jfw16NoKb9lbnBUkegaI/wAifJ96jxPNdaP4t0+8t5Xiiki+aPf8rdulS6Ii7ErV8Z6PJf8Ah63vrf55bPduX+8pwK8/G05SovlPUyitGOItO2qOf+LXgaPStmsR7It0StMq/wC9gV6b+yLbN9j8R3G/fE08e3Z/umuY+OU2ywtLe3l2SyeXGf8AdOTXX/se7X0fxKqvv23Sf98lTXkUekT6Ct71Lm9D6TRNkO6uX1jUrzSoZZtD0RNT1dv9TJKnyq545rtbaHelW4UjttjbE3b/AL1eZj6fLV5jDD1OSLja9zwfRPhvJrHxI/tL42agl2siq2i6XK6tp24L8/To464P615l+118PbXwl4n0zWvCeno2n3UHly29lD+7XHf5fWvsDxnbWeseHpbe8t0uIvlZfNTdtbsea+ade8KtZzPb2d272f3Vjfd+grjljvZPlgvme3gsLLE+/LTyPDfhRoNxr3idLzUNKtrfSrXc3lywsvyhcFR6811qaba6bfvdWrzPBJLt+y7Gbau79K63+x5NiK33V+7V6z0243/u/n3L/D9773euCpip1fjPpKOFVItaVZw237yF33N91f7tex6Om/R4vM37ttcl4e8GXlzeJC0UMTNtZdvyrt98V61Noi6VYRK3yNt+avBrdbHT7aMbR6s8v8Q2Ej20rKn3v++q83+x+S+5kr27UoVmSVW+da88udE33Mu1/wDgNRh6nL8R01I/bR5vqWmyXmpfLFC8cfzIrO33h6irfieZvGfhh9B1zTE/s+T5kkspmXyn7ECuzv8Aww3+sjf7v3l/rWcmm2+/b/Ev39393tXpRxHKvdMfq8avxHhXh74RWfhu/RriV5WVt0S7Pm+9xk16nr0N54tubdbz5La1i8tY/wCFvY+tdanh6GZH27Pm+ZmrQ03RLeF9zJ5vyruWr+vT+2YxwtOkeeW3w9t4U85U8pt38Lsq7vetCHTWs/3jfdru3s/keOsq5sPk2/8AAq5+b3jGp57HkXxg0qO/8Da2v3m+ys35c14D8LkjS/SRk2S7dy7v7vtX0X8Y3Wz8E63JvdNtq6/8CNfN/wAPbDyXRlTYzLtZq+hw8pRoHjyjzTN3xVbfbNbSGOLerKrLsrn/ABPbeTNL/Htr1bTbCN31C4b554YlVW/3q8v8fvJDbOsfySs3zf7te1hY8seY8HHVPaz5I7I8s16ZUd9r/NXGak++um1VGh/2/wC81czef7VerE8qXunP3PSspvv1sXlY7ffrpiQQ02nU2rICiiigC7D0rWs6yYela1nVkHS6V1Wuos/votcvpXVa6uwT98i/7NbR+I5qh3GiJs2V6L4eh+5Xn+go3yV6XoKfcrc82od7okO/ZXoXh5P4f4W+VlriNBTYiV3+iQtvSg5ObktKO5xvxv0S4e5t5of9UsSssn04/rWn+yFeLYeJNd0+R/8Aj6iSZPn+9t/+tXb+JPCq+LfD0UMab5YWZtrfxZ7V5l4Vhm+FHxLspLq3+zxKyfLv+8jcdh718xW/cV7W0ex+g4eosThbrtY+1bNPkp83yf7tPsNrwoy/OrfMtQ6wipCn/sleZm3wKZyYWPNUUTN1LUo/J8tq808SQwvM8ip8y/xV1GsTbEfbXLzWbTTbt/zf3a+HlI/RMHR9lDQ5T7HNfui26O7bvmWvRvCXgy1tkia4i3zttrP0qzjtn3L97d8zV3vhiza8uUX7n92iUpSkodzrqS5Iylsd34M8KwpsuGT/AIC9HjawXf8A7Kr8tdLbbrOzSONXeVf4Vrl/FV+3z+Ymxv7rV01owjQUOvc+Rw9SrXxXPf0PNLxPszu2z7y1y6Ov2lm/76/vV2d4i7NzfOtclqWlN53nR/d/irzT7hR5ogkyu6Kv3f4lrHv9EjuXeaNEi/vVYsLxX/dtKn+e1Wnhkf8A9mX+H61UuaIHOw2Els+5n+X7qrV1IWREVU3v8u6tO5s96fMny7vvVXf5H3L91fu1lL3i5RjL3hkybE3Mn+z/AMCrE1K5+R9taF46/P8A5+auY1W5+T/a/u100/iOCt8J5D8eJo5vB9xD5uz7Qywt+DA8f981574G8MbIbi6aJ4lhZWVv4Wzzzmu9+KiR3j6ZayfPB5v2h4/9ocVyni28bRNBdtnlS3jLHFHF8v8AKvqaPvRjBnztaXJeSOmsLZU0G7mjdHWRlV9n8WOleM/EJF852r2bwrum+HS7n37bp1X/AL5ryH4iwr521fkVW2/73zV9DD3fdPk+aUpM8d1tK5G8+5Xba2n31X564y/TZXfEwOfvKx5fvVt3iVjy/wCteumJJWptOpr1ZAUUUUAXYela1nWTD0rYs61IkdNpf+sSuosf9clczpSfcrq7BP31aU/iOaod74e+fZXp3h5PuV5p4eh+5XqGgp8if3q6eU8qtI9D0RPuV6FoMP3K4XQUZ0SvRdET7lScfMbT3jWENvNHv+Wddy/7PStbxn4eXVbPTPJsku5JJVk85/vbOuM1Rv4Y/scX97zV216Ro8NvqulRRs6fu/lb8K4sxw/tcOpQXvJ3R7eUYr2U3CT26E3ga/mfRLeGb55bdmt2/wB1eBW1rCNc2fy/J/tVz/gywms7/U1b57aSXdFJ/FxXUPZ7/wD4mvzvGSqctpdT62nyxq83zOHv7BnT7lZX9jt525f+BV6g/h7zod2yqU3h5bZN2z5l+b86+dlTlE+tw+YR5eU4mGzW2T5U/wB5q7DwTumv7eOFHlk3eZ8v90cc1i36eSkvyfd/755rrPhTew6VFq91dfL5aps/3RngVeHjGVW03Y2xtSUaDcFe/Q7t7/8AsqG4nvm/eM3yqr1wHifVftk0rbvvfdrxT4m/tS+H9N8X/Z2vnV2lVW2wtJGq/UV26eIbXW/C1lrGm3X2i2ki3LIue/QGrxXNv0RngcB7BqpPd/gSXk37n5nrPmuV+98jr938+9c/f+JGdHX5E27vv/415fr3xph0HUksfs9zqDSffa1hZlVfQn2rgjGXNzR1Ppfdgeoa94e8mHzrF98sf7zb/C2eTTNH1JpoUb7n3Vauf0T4nabrdn5kMr7l+VobhNrKx7Vd0SZoXl3PvWRty/w7c1tU+EjmOoeHzofl+f8AvVFNbLs/3auwvsTatRXm1EfbXGRKXKcVrc0nnbY32f7v92uZ1KZfn+f5v4q6bWH/ANJfb96ucv4W/i/2q9KjH3jza0up51rdmupa8sjbH8uJl2/8Crz/AOMe2G80+1WX5reLzG/3z0FafjnxDeaV4t8u1lRP3C/f+99/tXE69fzX6PcXEvmzs25mb724V9hhaP2z5XFVI/DZnqfgBG/4VFpUn/PZpW+b73Dla8i+IX/H2a9t8K23k/CXw/u/iWVvzcmvFPiEjfaXX/8AZr0o/EfPnkut9Xrib9Pneu51v7tcTqNd9MzlE5+/SsKX/WvXQXlYMv8ArXrsiYlSm05vv016sgKKKKALsPStuw/grHh6Vt2CVqRI6jR0+dK6rTf9dtrmtHT50rrdNh3zPW9OPvHHUPQPDafcr1Dw9bfcrzfw2i/J/wCPV6n4bT7lbnlVpHe6DD/er0PRIfuVxOgw/cr0PR7ZqDzZSNPUoWe2t/k+VpVrsNEhXZtk/wB1lrltS3eTaR/c3SrXZ6J8+zd95q6/+XS+ZyOpKE+aO512labHC8UluiIuxtyp8q1upbbH+as3R/ndI63Ydsz18NnOH91TPvsvxHtYehds4fkqpqtmux/krWtk+5mmX6b0r5KtT909ijKUah55NpX293tfnWNm3Ns/vVY8Q6U1to9xHC+xZF2tXYaPo6vcvI3/AAGs3xncxpshVNm6vLjh+WDnI+kji+eqqcdlufL9z8PV0q8eTykijm/5Zui7Wb19qopNrHhJ2j0uVEgk/wBbayp+7+bqcCvaJtHa8/13zr95awvEmiWumwrtiTz5t3zfd+X3qJSPpKMnOfvHjt5/a2pOiyXCbf8AnnEm38BVdNHktt9uv7r+Jfk212VnbK8zsyf7v96rd/DHMiq3+s+Xb/epRqRjI3rU+aLl2OJ0TwxH9p+0TbHlVty7v73tXodnDD5KyMn73+L/AHqxPsEiJ8qbGX+L/ZqZJmT/AGNv3l/2qJcsjCNWUToIblkTbUNzcs/y/c/2qzfO/c7lf/4qh5vk3b65oxCpLm94o36Kkz/3q5/Un3wvudP++2rYvPv7v7tYt/tm/dr95vlrtoxvLlPPrS5byPnT4hJ9p8SSzbNnzMq/7Shu1cPqU3yOuxNv8P3q9O+KOlLDqTts+aPcrN/CvzdhXl9z5zpEvyO33l/rmvuKMVyqPY+TnI+jfD0LJ8JfDnyfegZvzavDPiQjJcp/tV9DaPCyfC7w6zfIvkM35tmvAfiLueZ/9qumPxHlRPH9Y+ff89cPf/fau71iHYjqqbK4TUv9c6/xV2RCRz95XPv/AK5/96ujvErn2+/XTE5io336ZT2+/TXrYgZRRRQBp2yVu2CVj2yV0empXTEiR0uiQq8yLXZ6JDvmf/ermdBh+euz0RP33/Aq6acfeOGoegeG7b7m2vTfD1n9xq4Lw9bf6qvUtBtt6ba2PGrS947jw9Cz16Ho8P3K5LQbZU2V3WlQ/IlQcEixeQ/PafPs+b5a7PR4fnib/Zrl79P9M09f9pq7Wwh2bGrsl8EfmcMviOosE2OjVsJCqP5i/wCqas+zRntkZa0ERvJSP+625t9eDiqPt6Tj1PqcvxHsJqMtmbFg6zJup9ynyVn6bcqmxv4W+ZfxrQv5leHctfnFb3LrsfZqEozK/wBvjsLaX/x2uZ1C9sbiGXU764ht7SH5jNLt2rUHjbWJLbSruSF9kqrtWvknxPoPxE8Q6lDHZyvceHpp1WaH5tyufvEj0zXnyqRn7r2PocLhfd55O1+p6f4v/aGsLa7uLXwxZJqaxrxdSPtVm9q4O/8AinrWqeVNdtbbl3fKm78s1dvP2bfENrbQrHKkS+X5j+U6dxngVxum/CjXLOa4juNVd4vN+Rn+b5fSolT9noz6nB0oyjeEkat58TvsdnE0emQxT/Nuk37lb3xXKzfEXVvtP2iG+hdmbd5exdu0+lI/ws1R5naS9RoPvNs/1m33qvf/AAxuH2N9oRIP4djssn4jtRGMD0JU58vvNHV6J8UZtSufJ1C3heJVbddI/wA34jualm8eaO77o7v978qxRtt3Mx6H2rjU8GaPYIi3STXcv8Tec0fzd8EVLpXw60mbVft0lvsiX7i72ZfbPrRKjCPvHBKUY+6elpcs77ZvvfxKv3d1XXfZCv8A31XOW1yts/8AHt/2atveNcv8u9F/h/3a5o+98JjL4fd1JbmbYnmf3t1ZXh6/tb/xhp+mzfNLJFLcKv8AeVU9KZ4h1JYbb777V3bv4q8q+HuvM/x1srqSWZopLO5hiVvuqvt6V7OAwvvcx4OYVuWHLEsfFeGP7Zcbtj7v4WTdXit4jPcpGr7Hbdubf936fWvffi1DHv8A4/8AZ+evCtYh+zTOrIn8O3/ePr9K+jifPfYsfS9nbLZ/DHw0rf8AQOib86+dfHkyvfuv8S/dr6a1JPJ8E6DDs+WPToN3/fNfNHjaH/iZXDSfe3fL/u1tze8cEYnl+to2zc33/wCKuB1u23vuX/gVejawiujrXA6knku6/frtiEjkrl/71c//AB11GpQq+9tvzfxNXL/x11xMZFRvv016lb7z1E9bGIyikf71FAHQ2cPz10ulQ/crHs4a6vRLb7ld8YmMjqPD1tv2V2eg2e90/wB6sTw9bf3a63w9Z7NldNGO55taR6H4YtvuV6h4ettmzclcF4YtvufJ8ten+G7P503VconiVpHZ6Dat8ld7o8P3K5fRLb7n92u70eFfkWokcP2iLUof9M0/+4vmN+S13FnCrpEy/d+X5a5fVYf9P0zanzKsn9K7Ow3OiN/d/pXTL4IkT5YyZ1Wmw77ZPk+arb2aon9zd8v51X0eb5EWrF+kkybt+zaysu77vFebGMnUPddSEqSkYOlXn2nRLTUoU3xSblZf91tv860Ly/b7N8tcv8H7xtY+G7q3ztDqd5H/AMB3l/8A2ath5tn7uT7y1+c57T9hi6sI9z9Ky/lq0ovsZWpTLcwurf8AAqzLbUrew3rv8qJv/Qqm1iGR0fy0+WT+596uP16Fn2L9zbXyEoy5j66jGMo8ozUPFP8AYt3LcQs7+YrK34+9eX6x4za2Ro2ld23Nt/xNbGvfaLm8eNU/dLu+auSvNHmmf5ov9rd/jXVGX2dzvpxjS+Eov4nk3yyN8m7dVV/EM1ykUKvN/d3fw7aZf6C33f8Aa+9Vuz0qSFE/j2qvy0uY25pyKNtprTTbpH3r8u2t57n7N+7jT91/49upltZtM/y7P91KZNbfPt/5ar8y7Pu1HvSOb3oluG53oir8jNuZt1VPtjWzurfPt+9RN/z0Z03fe3LWU9/vd1X5G/2KKcTjlLllyjPELrNZyyRv5W5v/Zea8Y8N3P2D4kaFfb3if7U0P3Nu7eu3r9ea9i8Wps0T5d/mt95l/Ug14Pr14sOpWU0Lv5UN1FIq/dbh0H9a+twPwHzeKj77Pa/ipbKiS+cnzL/wJt3c14JrEMiXiKz/AOsXcuz+9vFfQfj/AM6aHzNiPKy7a8PubOS51W3sf70+1v8AeLAfzr0zx5fDc+oPGFt5Oj2kKpsWOzRdv0UV8qeLd32+43fP8zbq+tfH6L+9/gVVVVX/AIDXyh4z/wCQlKuz7rM350ROaPMeb6qipvrh9bh+fd9yu91X+9XGa3Cr7664yCXwnD6kjQ/7tcp/y2rsbzciOrVyX8f/AAOu+JjIoy/eqJ6sS/616hetjEhf71FPooA7mwtvuV2WiW3zpWFYW3z13Gg2f3Gb+9Xt06funNUkdRolm1dhoNn++T5PlrN0Gz+T5q7Lw9bb3T5K7KNPc8qtLlO78MWbfJXpWiW2zZXH+G7Bk2fJXpGlWa/JuT5aiUfePBrSOo0e2V9tdnpUP/2NYOlWex4ttddYQ/PtrGRwc3vFS/Rf7b09v7sUm5f+BV2ump+5SuVmtl/4SG3jjTf+6bc2/wC627pXa2CfIlbVPgj6ESl7xq2fyJ8tP1tIYdHuLjUL1NP09Ym33Er7VX6e9WNKs1uX3N8ir95q+RP2qPjNN4k1KXT7F3/sGzZYxsf/AF7FjzXz2Mx31PWKvLofaZPlksd709InvHwK8SeH9e0LxFb+G5bmWxs9R+e4uvl8+V0yzAehre1t/JeWRX/u/NXyJ+yR8SP+EYfWLGR9kF5P9obzfvNhAPzr6b1LxDDqVn5kL/7Vfl2ZYidevKc92fp+Fwvsvdjt0LtnqULu8bPsZqiv7O1dH/jauB1LUms5vOV383+HZ92m/wDCZslttkR4n/im+6v0rx/iPWpx5TVv9Ks0SWSTZ/FXBalqtrZzOvyOu35l/wBo1oa34kheF2835f72/wDirzTW/EKzO8bPsb7u2tIxO+NTl+It3l+u/wDg+X+FH/hqpNr3zv5f91Vrl0vG3u2/5W3bm/iqvNqSw7FX5933tlbezjHYj20pR907XTdSjTcrfe7f3amS8j/0hZH/AIV21xltrCwp8z/MzfLQ9+0z7f733azIjUnI07/Uv322Nd7fxL92rulWcaJ5kif7W3+lZmm6bvm86T738Lf7NbqPsh8tfu1Dl/KbezjH4jI8VfPYeYv+19yvnzxh5my4Zf8Almu7/gPJH8q+hdYeZ4UWGVE+b5Vl+7trn9S8MeH/ABzDcWd5F/Y+obfmvrXasbf7LoOOa+qwMo+zPmMVT/e8xo6lM1/oOnzL+9WSCNtzbW6qK850TTfO+IWiQ7/+YjFuX7v8Q616XN4YutB8MW63GyWCGJVWaB2kVvlAHJrkvBOjtc/FbQlZP3Sz+YzfRe//AHzXrU5R5TxJS5eY9t8eQ/Pds3zbWZfyr5M8YIv2+X+8zfOtfWvip/O+0Kv3ZGZvzr5S8fwtD4hvY9mxt33v72KryOOnLmPMtV+f+D7tcpqu167bVbbfv21ympWCo7s1dVMJHBarD871xiJ8/wDwKvQ9Ytl+euB2fPt/2q7omBmy/wCteoW+/Vi5T/SXqCX71dJkR0UUUAe06bZ/PXdeHrD+Kud02wbeld74bs2fYuz5q+qox5onHUOq0ezbZ/s123hjSvnTdWZo9h8m1q7jwxYfPXZGPus8TESlynZ6DYfIlegaPYL8lYmg2f7lF2fNXd6bbRpXBI+eqSNWwtlTZXV6bD8/zJWPYeWjxbq6izTZ8y/xfdrGRzf3jP8Asyvr25U3bV+9XW2EO/7tc5pqSTa9d7vkWNV2/jXoHh6wV33Mv3aWIlyxXkkdWHoyxNWMO5NrG3R/CuoSfxLAzH/vmvys8eX8cz7lu3l/fszzXXyxqvJ//VX6seObP7T4M1uP7jfYZ9rL/e2Gvx1+KOq+d4q1jS1ih8iGeO3l/vblQbm/76FfA4yXtcRyy7H7FlsYwpOnA6j4Y6wuxLqGXeyysu5/7u7+VfS/hXxyz2e1nT+HdXyh4JmWFPL/APHV+7ur1jwrqvkzeW3935Wb7v8A+uvksZGMpn2FOPLFWPeptVjvIfMVNjfd/vfN61U+2Run2W6i82Jvm/2frisLRL+OazTc/wA21f8A0GrD36203+y33mrxeU7TH8T2Fuj7oXfa33V/h3V5/rbsm/b8/wB1f7rfnXoGsJHc7FWV4v8Aa/hrhdb024R/Lh/0jd95v4dtVGQpR945qa/++vzp93cvzfepEeSb5Y/vfL8zVYTRJvO3eUm1v9utC20RYfmk/vf71bSqRNvhK8NgvnIsyfaGX5m2+9belaaqfNcJ977i/e+XsKsWdmrzO3/fTVqw20ez5f8AgVckqnN7oU4xGIiwwp/d/vVNvjhR23//ALNV33b33P8AKv3aqXkzOifIiK33v4aij7oVPeMrxJqsNn5TTb3i3bVVE+baeuKx7B7ebVbiNXe40yRo44Zm+9E23kt9DWV48vLiGFGs3TzYWZk3/d3Bvu/iKu/DS/j1vVZZptjwSRKtwtum2PeV7Y44NfTYX3Ycx4mKjHl9499+FGiTeJ7PXfC+pRfaImi86KS4/i+Uldg/CvMvhpoP9j/GaWxuE3y6W1yzqv8AdC7Fznv81e6/ArR7jR9etJpJfNimaRUk+98oUr1/4FWV4q8MLonx+1W8hi2W2oaTIzfJ/wAtd+G/T5q9anL7R8riJbnP+J/kR9v3vmb56+ZPH9s39vSt/wA9Pm/4FX0r4qdkR/7q7vv+9fPvj+2V3imV9jK3zK/8VdhwUzyrWIVR/m+7XI6wiunyt8td3rEPnQvuSuK1K2ZPmVE8qumJt6HCaruR3/8AQq8/2fvtv+01em6w8bp8yV506f6e/wAm/wCZq7omMjKvE/0l9396qkv3q0L3/j8f/eqlcp8710mJDRT6Ksg+lbCz+dK77wxYfOu2tDw98IvEGqpujsvKX+GR3Va9i8H/AAEmhmikvL1E2/wwJub8c8V9PTx1Klvqc9SnzxOf0ew3w/3G/hrvfDeiSfJ/G33q9A0T4S6TCiK32l1/3/8ACu70fwZpOmw+Zb2SbV/ifdJ/OorZxh6cdvwPMqZfOr1Oa0Gwk2J8ldxpWlTPv2xf3dvyNUPhu5kttVe3mt4U/i+dGVlX1C16jYbfJ3fJtrxJZvSlL3EYxyT+eRz1h4SuppoWZE8r+9v27a6uz8MMiIu//P5Vp20NasKUSxk5nTHKsPDpcwk0q10q8iVU+0Xl4zKqv91VC8/hXW21ssKbVTZVdLOP7SlwyfvVXarf7NaEKVz+0nV+M9KnRp0vgSRX1KwXUtNu7VvuzRNHu+q4r8X/AI66D/YPxj8Ww27p58MqyMvzM251ywOfev2w2V+U/wC3H4Sbw98fdQ1DZ5UerRM3zp8u6NeAPqteBmHuzjP5H0GWy96Ue55V4Vdodm103N97en8P+Nei20zQoit937yN978a818N/JN82/71ehWaR3MO1X+7/wCPV8lifiPsaMY8p6N4S1XfCkclwjs3y7q6e5tmuYf3b7Nvzbf4a8l0eaTTbnbG/wAu75q9I025+2W25pfm/iWvHqHfD4iG58ze/wBz321mXPz/AMH/AAGtaaH/AJ51SeFnR9u9K5qkuhfKV0to3T/2WnJCv+rZPm/vUJCyVetrb+8lRzFkNtbbPlb5/wC9/dqaZFhh3L8n97+GrEzxwpu2f8BrHvL+R027Plato/3jHmQx7lZqzNSmZP8Ad/u/w1N83nPt+795aqal/wAe26T71FP4tDGXvHnvjO5/cuv975l/uq1db+x/4S1bWPFWoabcI9xpEitI8n8MGVwuD26dK5S/0241u5+y2sX72SVYdv8AEzM2Miv0S+AnwKj+FPg/+z2ihe+uoPMuLhPu7y24D6j2r6GjKc48sEeDmFSEPdl8RN4V8Hrol/o8dm++CO18xt/y/Mzoen+6tYXxdto4dYtNSVE3RytCzJ/dKdDXsVhYfvpZtmzc21f90LXm/wAV7PzvCWp3Gz/j3nW4G3+6W2161Ln9jHTdnzEpc02fO/i3cltcfJvVl+b+L8q8I8T/ADwvD8j7f71e9eKkb7BLJv2fLu/vdK+fdVRtSuZWVPlb5t1d0SKcYyPPLyFk+Vq5LWLD77Kld74hsJIfm+5trlLl1dNrVt70S+U831Ww2I+5P71edPDsv3/gXzfuvXsGsO291jT+9XlU0OzUpdz7m8/5mX/ervp8xHL7piX6f6e+35PmrPvE/fPW3qsP/Eyl+ff8y7masy/h/wBJeuoxlEqbKKsbKKoxP1T03TbjTb91sZbl4I/lVZdzK3516BpWqzI6QtCksrfeZfurQ9s001pocKP5si+ZM2/+I87a27bRGs5n0/SYk3R/fm2f99ZrwvrH8rOnlOt02GF7zzFl3rGrb9n3V6V1ujwrc2cUips8z+F/4a8/s7Zb+aLR9P3vEq7ppN7L5sp6nPoAK9D8JXi3k0sMabILf+L+Js8hvQA1UcRrbuRKmUfEmj3FtrFvqEcU1xbbVjnjt9u7npzWt4YvLi5v3sW0zyra3VmmuJX3fN6Vu3Nn/aWleXDL9na4+433unNc/Yf6BbPprfJqt5L++j3t24G3Fc+I0lePUuPvROzS5Z7BLi3/AHrNLtiV32r97FdBZo3yeY6ebt+ZU+7u9qx7DyXufJXZ5Fj95v70proNNT/lsybJZPm2/wAq6cLP31ExkWkSrCJQiVKdsabm+RV+YtXukA7rGjMzbFXqzV8n/tofB1fi74durjSPJn17TdtxasrgsoCfP05+7Xin7ZX7TWveJvHP/CJ+HdTudH8J2MbLf3Fm7Ry3cpX5RvU52V0n7L2pQ6JrG64leKK6i8t5pZmk83PGGz3r5nH4iNdckdu57WFw8qX72R8m6PC3nIrJsljba6/xbh1zXf6PZs/3fkb7y16F+0j8CX+G3xB1DULO32eHdZd7uzmiyyhivzRf7Lbj8priNKhuIXTzov8AdVK+RxEuSdpH12FqQq0rwIr+zkS5i+f5lb5mr0DQX/0ZNv3fl3bvvVg/2JcX8O6GJ925f++a63R9K/s1PLuE3t91f4q82pLmid8R9zt3/LUsKb4fmqa5hVHT5Klhh3p/49XJyl8xU8mPZ9ynww7E+ZP91qu/ZfemzQr92jlDmM+/RYYXZk/9mrlLy5V3+VN396tjVbzY/k796r/F/jWJD9/az/N3rWnTjIKkiwiMkKN/erH1uZv3v/AlroUhVERaqQ6Dca9rEWn28T3EtxKqpHEnzbi2APp3NdVOnzS9mcdacaVPnOy/ZQ+F8fjv4j295qFv52n6PF9odv70p+6pr741ELDZttbYv3d390dK5D4N/Cyz+FPhKKwh/e3s22S7m/vvjp9BXiv7ZX7TFl8NNE/4RPQbr7X4y1bbCkMT/LaRbvnmYj7pHpX3lPDxweG97dnw1apLHV7nIfEH/gpH4G8GePtX0WDTNV12w0yRrO4vtNiRo/PHblv71dd8Ovj3oPxs8MahZzW9zpl5cRIzRzwsq7S3ygY7+tfm1Z6Ium6btkd/PmnaSaR/4nLZJ5969t/Zv8YSJNrUK3DtqFrL5kSyp/re5z64NeVKtKOsT0ng4KB9Yar4Aj162uLVk+yXKsytMqN5e7b0Ir5v8c/D3VPBPm/2hp/lWyttW4iRmhbDY6DmvrrRJofElhb6hqSf6S3lq01rM0bbtvHyjj61m36XU02q2dx/pCrtZl/iZN2SWXpzXdGoeVL4j87/ABC/2nese/8A2a4y8ttif7Vfdvjn4J+E/FULyWtp/Y8skW5Liz+Zd3uhGK8F8W/s66lYP/ot7YXat9zZ8rf8CraNSRcZRPme/udjvt+T+E15lf22zXrhvvr5u7d/DX0L4w+Gl9oL/wCnWmxZPuyRPuXcPcV4fremtDr0qsm/5lb5UrvpyI+L4Tl9Vtm/th12fe27v96se/h2XMrMldLqVsr+IX2/3lZt/wDu1j39m32+Vdmza33Wrs5jGUSlLbfOaK0p7b94aKvmMD9i/CTrNNqeuSJ8q/LF9377cLiutsIZrbQf3KP9s1KXy1/h2qF5P51zWj2zf2P4f0mGLY1wy3DMv98Njn8K9A022Wbxhb2+9Hs9Ng8lm3/3VyzY/wB7ivj6cuU6pRKl5o8fh6GLTbH/AI+ZF2zSbNzfN0X8a3rOGOzeLQbeLfPNtkmk+8vDcLmrGm7k0q41pkR7y4Zvs6u/3WOR3qKzSTwxolvcKn2jU7pm8lZfl256yH8K6fafIwO6s3X7TM2/etmu1mX+Jq5fUraTw3f/ANvSXCebcK0cUbO23zT3I9MVvaOnk6Dplnv33N1+8Zv738W78etJ4q0GPxJN/Z+z/RrVfvfd29yQautL2sRxkWNBfZbaPp7b/PuF+1St/s7s8/Wur0eb7Zc3Ey7PKVvLRl/uhc/1rznwrra6rc67rSvsihi8m1Zv4cqFT/0HNd94Di/4kMTMmzd839M1pg/jUQqHRolfN37W3x9h8G+ENS0DQ9Qih1y4228kqvuaDd2A/vV6J8dPjBZ/CvwrPIH3axcxP9kh/un+83sK/OHWNb1Lx/rf9salL9ovpGluEb5tzKGPzGuvH4z2cfZQ3OnB4f2suaWyMW/8PSaroNu11slvrqVmlkZ2Zt68A16r+zleWetv/ZOpb0vtPlaNPKdlbcFA6emayvB+gzPNo8bRfaGkdWbb/dLHrmmar4e1bwBrH/CdaT923nWOWPZ8zMe2fpXy3tOX3pn0Mv3keWJ926j4Yt/F/hO/8J6kv22NoC6SNjfCQPlZc9818X/2DdaVrdxpt8n+nWsvkuuz174r6C+FPxKk+KI0q/0GX7Pcwy7rhZXZd2376t/ez1rQ+KfwpfW9em1KG0eLUJ9swurXcyyMvGGFZ4qn7WPumGDn9Xqcsjxqzs/Js90f/AqfDbK7v8v/AAKtB9K1DRJvsupWv2K5j+Xa6fLtHpUuxf8Ab/2W/i2185U5oe4fXRlCfwnO3lszptZ3/i2t/Spba8+zI6zfOqqvzf7Vbc1grptV/lb7y/7VMTR49m1v8+9Epe7puRKPvGalys03lqj/AOy38NXbawaZ0h8re275m/2fWrsOm/P9z/a21bs/9Gfb9z/a/wBmlLERlHk5Q+Ez9Y8K2b223ZXGXPhJoZv3L+a275V+78vpXpupQ/Jujffu++vy/d7Yrtfg78KW1u8XU9UtX+xQszRRy/8ALR/f1FaYeEqstjlxNeOHp80jzfwP8EfEHi9/tEwh0XS1b/X3mfnXuExX0d8LPgt4a8HXCalaI+o3ka7UvbnllPcqK9Djskt7RYIYFiUfdWNQqrXnXxK+L0fhbVLLw1pXlXWs3i9N+3yFwcuceg5r7DC4WlhZqvPdHxlTEVsV+7WxzX7Unx5f4d+FrnTPDci3Hiq4jbZ5LqzWi5UeYw981+f1z4YvJr+01S8uH1jXtYd5L28un3SSsOA2TzjI4H5V7AkN1rGg+I/EGpOlxqF1FBC838TOZiOT/uiuf17wZI//AAjl4zvE0jTr8n3mQN97Pbmor46Veep6GHpfV42WrPCtYsGvLO4ZU/fwy7mVt21V3e1WPBOq6p4G8W2WuW9o72M33oW+6ynhiK9gm8Bw+HtY163XekW1/wB23zKrbfT2rCm0SP8AsHQo/n3SNcqzfdbcG5x7ZrOVbm6HZLlPrf4Y3Nneab/ot2/7xZI/mmZtsu0PGcHjbg7eK7C8s2h8QxSN/wAeN1Au9Vf725Qpz7Cvnf4ReLY9K1u90GS4SL7rQtKm5VbYG5PUH0xX0n9ph8T20WpRvDLFNYzxo0T7l3q3PWtKdTmPBxEeX3jkrzTfJs5Yd/7zTZ2jf/aiP3cVwN/bNf2GoLeWn3W2rJa/xKW+WQ/SvYL+FZvELqv3dUs921fdOP8A0GuHvLCOzs9PvlX97I08c3z/AHkC9CfYCvRjLlOQ8fv92mvaW9rcf6NJF5f+pXazjivP/HPwx8O+IUu5NS0dIr6Fl3XVr+7k+bgHjGa9g8T6C32mXS23vPZ3SzRSf9MiuT09KoeMNKa5h1BlRN1xZrcLs/vI3IreNbmFpE+KfHP7OuoJePfaPcf2rbbd3ly/u5OG44/irw/XtEms9bljuEeJmlVf3qbW+9X6EX9hDeW2mal/D81uzf8AAvlrgvEnhKHWJtTt9StE1D7Pu8pZU2sq+zda6Kcg9p9k+K57RopCvy4HTf1xRX0TN8EdG1WZ7iG6u4FY8xouQp9M/jRXbzGZ+kGj20em+KruSRN8Gj2u7+FfmEXA/Ft1W9EmbTfDGp61cbEub5kt0X/adv3n487q597lXsNb1Bt6NqV58yp/dL7lUfTC12Gq2fkzeH9Bhf5l/wBIlVf+ep9fwNfF+0l8J1nR6bbLcv4c0v8A5ZNB9odvq24/yq79mh1W5vdeut72MO3ZD/ex9z+fNZ8Opb/EniBl2JFY2rW6Mr/dbbt5/EVpIjTeGNC03/lrdbZG/vct8pNdMancwl7praC8iQvrF1seeb93Ev8AtFv6Cp/ELyWfh5LeFH+03nzSqv8ArNnepkSO51600+H/AJB9mrxsqf3wverVnNHqs0urXCbLa3+aFvl+6K6fL+vMiJ51fwtoK2Xh63dPtMlz9qmX/ZC5SM/8CavQtc8Y6f4A8J6lql2/lW2nr5KK/wDEQowB9a841WwZNYi8VXn+jwLP/pG7+JtuVUH2ryT9pvxxeax4E0LRv30Ut1/xNLj/AKabuUGR6K1c9OtKlK52Rp+3lyni/wARfipqXxjfW9evEdrOFkhtIW+Xd2wfb+Ks3RNB2PK2xEW1tlVWi/ut2JqxbaVJZ6DaW8KbJZJf+Pdflb72BJnvxXoHh7wwsP8Abe351h8i327P9axbkkVxyqc9S57ClGlT5ToPB/hVk8W+FIWT91JZr5sf3V3HeRn1PFdAnh6PWPhu+mtF5Stqf71fvbW2ZHB9jit2a2Ww17wVdbH/AH1nFu/3w5Qfoa2rPTlsdM8X2MeyZtOvI7hVb+8D5ePyFEoxkc3tDwCz028+CPi19DaXey3UHm/Jt2pKowB7hetfT/imHTHi0i+fVb63m8rdJHb7pN25c/J261g/Ef4S2fxV8UaqpdLe8liiurebndxCAPm68NWb8P8AxddeOPhzoehQn/io9MYwyrvVZEU/cm+bjG2qpy91xlt0MPafaOok0HTvH2m28dzPq/nq22HULyxVeAvQ49K8t1vQbrw9eeTqH3fvJNsZVZe3HrX0FpGi3mm21v5y6vdSt/D5yqq569BWhrfhaz8RWLW+p6RcTJ91ZN6My/rXHUwftY80TfD46VCVt0fMGxf+Wez5v4qclnvTcyf8Crs/G3w1vvCSPcWcU17pv/PRkaOSJR+lcfDeR3KfK+//AGX+X/61eJUpzpe7I+kp4qnV96JKjrv/AHfyLs2t/wDWp9nYNeP5ccTyy/3U+aruj6Pea9qSWNmm+eRdoVEbaq7uue1fQHhTwFo/w+077ffywrcIu6W8uWCrH9M11YXL6uJnr8Pc5sVmUKHuw1ZyHw++CqzldR1yHbGzbksm6MOoLV7JbrbwQiKAKsafKFhX7teJ+Mf2sNA0pmj8Pabc+KZ451t5GtvkjXPfJ6iuF8ZftEeLtUi0yLTYrTSLS+ijkZoC0k6qz7eD2r62nLC4GPJSd2fL1FiMVLmmeqfF74troF7Y+F9Ib7Vrl+3lyMPu2ybclmI+6TXzl4bsPJ1LxLqk2xPs9rOy73aRmZ/lXB6jHarWj/6B8Rdbmk3vL80zSSu3mMyoijd9csar6I7J4M128++03kQtu/i/elifxFefWxE68ueZ34eMaUbGb9jWz8AW7fZ0iW61OJXXf/CqZJI9jxVrUtHkm1Lw1pbS+VLDYqr7E/iL72GPccGret+Z/wAIl4as1t/+PiW5m/4FxW3eJI/xai8l08+1lgX5Pm+Uw8qf8Kx5Tf2kjz/WLb+0rzxbefOi+fKqN/stwtc5qulND4b8PySf61mu9ki/L/CK7iGFk8JeK7jzf3rLGyr/ABbjcEZ+uKpeJNNkm8PaF8m9Va8/pzRH4jL+9E5f+zdnj+JvK2s2z94v/XEqOR7rXsvwZ8Zq+iXdrfXH7qRnmh3fL5Tlisi564P3jXL6r4emh+IWlLCiJugik8v/AHUOB+VV/AdhHbabcagu/wCa6ZvLb5tyt3/GtqfxcxniOWUeU99hRf8AhJ/D8a/6r+zl2/7XyPXG3ltJc+CZYdn3bzy2b/ZaLr/49XQeFdVuNV1vQrhkRPJ3We1n+blZGqjZw/adB8Uaev8Ay6/M3+yyv82PoFrslI8rl5Tl7m2W88f6ZcNF+61Kxbe391tpH/stYX9mr9p0eSb+9Pbn/vo//FV1EPnPDpmofI8Vqzxrt3LtXd8i/wDfNV/Elsqab9ujTZ5N47bf4d5UMMD3raMiTxp9E8m21jSZP9bDL5if8Bbaw/KsTxDo+yay1hU+9+7mVf4mXj/0GvVvFujrD4zRo/8AUXirI7f7DLsOP9osKwX0T7To+q2P/LWFVm/4EvDfyrqp1PsmR4prXhr7Dqc6wp+4kIkj/wB0j/8AXRXr+h29rfaZAbiMtJGPLBdOdo5Hb0Ioro5iD2lNKaGw0JWTf5l88jt8q/KnBx9SM1seG79b/wASarr0n/HtZrLdOr/xbUxGPxzVfxt5dhqvhqOHY88NizOv3drvhs4qvC7WHw9dlf8A0nVLrb8v3mRW+b8M183I7YyL2lXMieD9bupN8VzfSxW/mf3s/OzfhnFei2fl/wDCT6VDN/y42O5v+ArkH9a4eaFUs/C+hsn726V7ybZ/CzMNmR7Vu/aVfxJ4t1BX3xWts1uu5/l5UIP5UR+Ik2NHmZPD+oX8f7qfUp/LiZnP3m+8a1XtFttH03SY/wDW3H7xo3+b5fcVhW0P2nTfC+m79nnb5mX/AIHlT+A3Yrp7a9S88R6ldMreVpylfxC//tV3xlHYwdjgfi3pV14rtn8OaaofyIuP4f8ASDzu/Bf1r5X8VTXWqzaZIzea0KrDDH/dZPkwfrivsq5kfT/CmpaugSe7uQwt2k+8N33+teFWfwr/AOKq0KzuLd7eC4l8xlbb8yKxO78a4asZfed+HqRgcPbeD1ufHOlab5XzQrFCzf7X+sbPvhcV1vhvRP8AiQ+KL5d7+ZqMWxv9nccEfhXR+FdHmm8Q67rzJsgt1nulb5flZsogB/3VfH+9WloOgtZ/DtrXa/2m+volT+9hVwx/OsI/CbVKhNqtg2zwVtRHX7Gq7XRWZVL4DDjgiuptLQDxZ4vtVT93JFM0v4IpTH0NW18PfaPF/h2yV/l0+zSOZf8AaDb8fpUunIu/xVq8Pzyss/ks33W3sVQf+OVpGnL4ji9prYPB1/tHh+9uPl8yJ7F2/uuBkZ+vavL/AIjfBez13wdqOr6ekyeILDZb4X5dw38/j81ehfZpE8B2TM3zTalG0P8AssE28/8AAlrobm1ddWvbRW3x6jbJeRru+bzUbdj8cU+XmiVGXKfKdsmqJ4t09W1XWLRptkbRrdvGvC4bIz3PWmWGg+Iv+En12z/t3WP3ct1HC32h22srDBzmvpHxN4b0nxb4a0jUWVLW+tZzGsqoN2/nAbvj+KsvT/Bx8M/EWNb2Xet7FJI1xF8qfPx+eVpVacoP3TtjiIyj71vuPNvAnxG8Z6L4BuJv7V/tU2s8aqNR3S7kZeVJ/lXUw+E2+JlxbzWFlDo93J++l8pG+zSqGw3+43tW54T8B28vhbxToN0iK29ZE835lXZz39qTT/FGzT9A8K+Fpvs1tNdeXLdsyySSR5LSNj+H5uKv2MZpSq7HN7Rxl+7NC48ZeGfhEqaNoyLrPiKSJmkCH7qqu4lz/CvtXgWo+M/EHxN03xHeeILqZoGgXyrNP9TAzPtGP8a6Lw3pU2q+IfGuuR70itYLnazbvm3tgD8AtaGm+HrXSvhZqs0Kf8fU9rCsb/KvH7xlpSrTlLl2j2RtHkh7278zhbbw9HYfDrRI5ER4JtTluNv3V/ds4rpdV0SRNb8NWbfJLDp0Ebr/ALRmzmtjxPo6p4Y8GaeqbPMs7m6SN923e7bRuH/Aq62fTYbv4rafatvfy/IhZf722Iuc/wA6JRjH3zT2nMcbZ6bJc/E7XWjffF/pkZ/i+6gArE03SpP+Fb3Eyp928tv3n975a9D0S22a34tvlfYsP9oXCsv3dp//AGazrbR/s3w4RdiOl1qdr/srt2ZPFRGWj8w5veOd8Q6az6P4PZondpLWSTaj7fmdgDj2rVh0eS5+Lt3t/dMs6blR/wCIw5/OtPXtNbyfCXlp8q2MX5eb2rdsNOjb413AWFFj89d397iAgGnGIpTPKtB0FdS8K66y7/K+yxs8f8XExI/9Bq7Nom/wNo800Sf8hF7f+L7r72OfyxXUeDdN3+FfFSsm9v7PVlX+LiV8VoarYf8AFsbJo38lpNWaZf8AZXacgenNKRl7TlOfm01n+J3h9pE2S+RErf8AfJGfyrmvCWleT4M1qP5N1rLBNt+78vmlT+Yr12bS9/xW0dY/naOJN27+75JP8+a5rQdCV9N8cR+VsZbFv935JXar5vZ6Fe0kMtraPw3DoniSH/jxaWWO4h+Zv3qORkfVa29Hhjv/ABbqtmu/7NqkU7Kz/wDTRN4/Q0eS0PwxiaOLf5N58q/e++mT/OtPUoVs/iFplwr7IJIoLhNv3dux4sVtGXMckpHI6J++8Dam0nyS27QTbW/75NRalpW/TfEdvs/e2c6XCSf3sNtJ/Q10H2COzTxXYsnzbZ1Xdu+6rb1/PNS2dmtz4n1PT5P9VeWflpJ/vJu/+KrbmcopIiR514ktvO0TSb6P554fMtWk2feZMmP8+tUvsC2fjNF2b7O+2zfN91lkUg/+PCuqSH7T4J1CFfnn09o7gf7WGKn+VY+sWe/w9ompRpv+ztLatJ93aoy0f8qcZe8pB9mx51eeFDa31zayTvH9nlaJf9pQeD+tFdR8RdOE/iBLuPdtu7eOYbDgdNvT/gNFdDlqY8p6Hfv/AMJJ4z8QXm/yoLdXkik/h2RrjH0LVn2cy63qvhTTbXzmiWCOFv4drM2XP5DNWnhXTfh7qc0ju899LFp6K3yty2XxWf4J3aJNqupN866fZtJCz/e8112KAa8T7dzplH3TrrCaPxJ8Qvti70i0/wAxlm/hVIlKKD65PNV9H1X/AIoPVbq6ffc6leRW7/7o+Yn6GsfQd1h4M1i+b/X3jJZwr/F8y7n/ACNXdSsPJ8MeF9PVNk9xK91Mu/8AgDBVraIvdO60pGi8Z+GrNk2tb2K7v97Y7f1qWzuJF8L39wx3S398ke7d6YZv/ZhWbDqi3HjLXdQDvv0+zl/d/wB1lhAotZmh8IeGrORNj31zLIy/Rv8AA1pH+ZanPKJ1+o2Y1HUNL0iSL5YYPMkZcfIx6/pXC+JrafVfGt5qls/2Qafbywpu3f6oI4LDHHWu3s7uNPF/iK4Vvmt4F+9/eCAf0rF1y2Np4Ee3hxFc6s3ltv8A4Y/4un+fmrapHmjzFxly7nJaVCtn8MribZva+uYLdG/i2qoJB+m013FhYQ/2l4Ys9u3bZrcD/eJ3t+eK4qawmhh0Lw+r7ItrXCLL8rb3b5R6969DsWju/H7svC2EPkhv4dqpz+ResKfQqRc0uGOPV9cv937+NX+b/ZPT8vLrEukbTfATLn555IIY2+7/ABA54/GrxmkXwfeTq22W4kREb+9llrM8a3/2PRNGijP3pJb1B93cE+YD8d9byj7i+bJXxjNXk+zeFNGh2bpZlnvFVf74UsP/AEOt26toj4/07YP9TAIx/s/LIcflWRq0GPE+jaZH8621sn+9y/P6CtLTnW88f6gwbf5M6so/uqsOxv8Ax5qVP3vwHIzYdLhh07xFa2vyrbzrdIrf3lc7v0GKZq99FcWGgXsqJcRbdjlvm3MjAd/xrQshHc2PiG5ZtrXVt97+7uMgwKo3NlGng/T4Jv3SrfbRs+Xao3A/y5qZe7H5fqXHzOb8fIsOu3Wn2dxsnvrlflV2Xgp8/Sug8PeBLTR5Hkj1REvfIaFFVNyx7vU1z9ppD3HjNLh5nuorWB7o73Z25QbhzXouj6nousaJb6pbzw28DRLIfnVfK4zg+lFGKn7w6kpR908kHhmXwV4N8RaZKvlXk08EaMvzJKCMfL9ak8Yab9g+H2j6fI//AB8Ty3SSJ/sr8v5A4rd8f3kOpJp81vcPLp8k6srf3li3liD361W8axNE/hPRwrG5W0VTH/D87IvT8Kyl8TL5uaJHruied480TT1T93a2dqqwt91f3oZv0Wr+g20d/wDFnV7ryv8Aj3ndRJ/d2RbP61dy918YZlb5445YlX/ZAtnY/wDj1ReEJm/4SHxFqDLjy/tM3+7lvX/gNLl/MOb8jnfC1n/xR/ii6/5+NOZd33vmdpAT+NS3mlQp8O9H/j8zVU2r/ub1/pVvTYVsPhrrTfInlrbR7vq4b/2erWsQtD8O9NEf+tjvp5l+f+EPITir5eVc3kTzGPq9nIl14Vh/jXT4PlT5V2+dW7plos3xk1KRtnyzrjb7W9P8R2aw+MNAj/542MC7f+3hK1dKtl/4WXqUg+8tz972+z/0NVGnzO/oKUjlfB9hH/YPidm/dedYrH8v8OXmUfqKbf2ez4caUu/f/pk8jfxfMN44/GtLSFWbw54hk/ha2TK/xf62Snaog/4QLSFhThru4jVfYtL1/Kso+9/XmHkXdVg2/FLSGVvm8hJG/J1qhoWj7tX8WWbb3W4W8j/Nv/sq09Xdf+E/0eRU+b7DA3+6pmx/7NU+jxrb/EPUoN332lJ/4EqtVxo+98w9o+hzGmxK/wANdQXc7+TPBI2732CmeIbbybPw1ef3bVo3b/rk279aseHkkfwV4ij2bljgSRfu9FLj/wBko1uFn8DaU2/ezajLCd/91/MGDW3P7oiDxh+58Va3GrbFurNf+AqUxn65qvc7rPVfD+qMmy2+ywbpN/zM5by/u+yVd8SP/aWsStv3NJ4daTb/AHWDHv6iqWpJ9s8DaVfRp/pMM726s7/Mqtkjn+VZqW5nLlkV7DSvs3jbWNJk/wBReefH/wABZfMH5ZrmbCz+0+ANYs5E33NqsV0i/wAXDdP/AB2ut8Q6hDZ+OdC1TynWO8tY5t395t2wj8Fqh5K6P4n8S6fIjpE0Uuz+98ybhW3MHxSRk6X4Xg8T6Jpt1NjckJhG3phXb/Giut+ElibnwRaSfLkySZDpyPmOP0wfxoqPeNDjfHmY/BPhpUYqJY57psHrJvOD+Hao/GDmxgs7CH5be7SF5h3YhNw/WiiuMUWx+tqING8J2ycQulzMy+rbutdDqyq3xI0ayKj7NBbQRpHjgLnNFFAR2HWdzJ5XxAvc/v2DKfTDTEN+nH0rdsSHtvh+rKrB5JGOR3L80UVpD+GKRdtrmQv43kJy0dwsa57L5p4rUvIhd6l4YilLMjWoJGe5KZNFFbRb5H/XUykc9cf6Z8aHaX5vLkVVHYBYtw/WtrwrcPOPEs7H50M7DHQEk5/9BFFFZ/b+Zr9kt6t+68Habt42Xfy/gz4rm/FcjSa34VtGOYfscX1+ZwrfpRRW1Tb5EovwStL8W7sMciJ0jX2XyCcfnz9a0vCHGr+IJx8sgkuGBHqX/wDsRRRWVH4ipFNG2+CtQIUczQKeO3yN/NjTPEly8el6CoORJJOWz3OTRRRLb5fqb/a+f6CeFraK38Sa8yRrvH2lAx67QyYFc14c0S1ufhpqCurYlvImfB6jYny/T2ooqKOy+Yp/EW/FVnCuheDrZYwsP2G6+Uf7iVreLYEHxK0lscqLWMfTz6KK65JX+4iO33i6Kx/4Whd55/0qbr7RD/E1j+Ep5G0nxXudmI0t2DHrn95RRWUfhfqyCyCF+Gky7VKT3FurqRwRhP8A4kU/xO/leB9HkCqWMF2ckdCVOTRRUfZ+X6lfaNvxHCg8d6fgdIIFH0E4I/WptLX/AIubqSbjt37sZ7+SlFFXT+L5of2fkYPhuIf8Ip4h5OWsUYtnnO6Y0mppt+G2l4ZstqLMWzzkvJRRRtLTt+oS+J+pe8QfN4o0jsfsNt8w6/66r1tcMnxSuowFw7Jk45/1FFFdNP4/uMZGPosQ/wCEb8XZJYLYSqFJ4wDPisrUXMvw/sA3OzV4dvt+6DfzY0UVCS5GUPsFE+vWyvyD4flU/Tan/wAUapWqiXwNrO7n7NcW1wnu2AMH1HtRRXOZxIPFUpn8K+FZ2AEqC6VSB0AXiri2seo/FkQz7nW4tFjkO45P7p+fr8o5oopx+Iv7R58viS+0G3gt7GXyIiu4qM8ncVz19FFFFFaGtj//2Q=="/>
  <p:tag name="MMPROD_11599LOGO" val="iVBORw0KGgoAAAANSUhEUgAAASwAAAEsCAMAAABOo35HAAADAFBMVEUAAAD///8YOILRvcC8nKLKxse6trfez9TBpLDJsL/Tvs7Zx9ff0d7++v728vbk2OXq4+vm4Ofu6e/69vvt5fPy7fbW1tvGxsr6+v7y8vbq6u7h4ufj5vL19voCHHLIzuIOKn4SLn0WMoYWMoIWMn4aNoMeOoYqQ4ZsfrJqeqlxg7NygKjj5u7r7fO2t7oCJHYEJnoLLooKKn4KKnoOLn4OLnoSM4oSMoYSMoISMn4WNoYWNoIaOoYaNn0ePooeOoIiPoYqRYszTpIzTY43UpJMZJ1SaaBidqpmeqtrfq10hbCMm8CToMKZpsagrMq0vdS8xNjEy93U2ebc4OoGKnoGKHYKLn4KLHYNMokSNoYSMnoWNn4aOoIcOn4ePoYgPoAkQ4olQoYtSo0qQnc9V5REXZhYb6RgdaZkeaZugq55i7SAkbiHl7yos82tuNG0vM7K0N4KLnoOMn4SNoISNn4WOoMaPobN1OLm6vIWOn4eQoY5THDu8fZGVGnm6u5SXGLGzMz6/v72+vry9vbq7u7i5ubp7+pmom8umjHZ3tn6/vry9vJVn02UtpC4xbba5NjT3dHh5uCnw6G1zbDB0r2HrX2vvqvu8u3l6+N3q2LL2MXIy8Xm6OBgYVzq6+b9+wJqalX6+vO6urb+/vru7uqjo6Lx5wXj0gfh0RJ4dE3XwQ/69+L20hrRshiPgkL58MP39vH+zgL6ygL+zgb6ygb0yhD0yBvBoBvHpyP0zC/21lb245H+xgL+ygL6xgL2wwX+xgb+ygb6xgb8ygr6xgr2xQr2xRDuwA/itxX+wgL6wQL6wga5mS2/njioizixhya5lUiFhILZ2Na3k2KuhVWdaTa6mHythXNzcG+fcGK9nJJBPTxVUVCPVkrGqqQtKCfdz83o4eCyjYnNtbIXERHYx8fm2trs5eXy7Ozu6en++vr69vb28vKWlJTNzMy/vr6trKz+/v76+vr29vby8vLu7u7q6urm5ubi4uLe3t7a2trU1NTExMS6urq0tLT///+/bri9AAAAB3RJTUUH2QYEFAo3oLrDmQAAIABJREFUeJzsvQtcU1fWNzw7CrUXaDudToEOOh0vnfaBouTwmHjsCEKQW+6WYT6tBUxIuYQCPvOL71vUAcdParHtWO2M7Ti0IqD4Rcc+M4BVpMM7oK8iINeCBVsY206tgZP7BTLv3ie3k+QkBKud9/v9ulqBJCfJOf+z1tr/tfbaa//gX99LwPKDf/cJ/P9JvgdrHvI9WPOQ78Gah3wP1jzke7DmId+DNQ/5Hqx5yPdgzUO+B2se8j1Y85DvwZqHfA/WPOR7sOYh//eBde7cuY8++ujsWfgD/vnvPhs3+b8HrLNNHR2dHR1tly9fhv/aOtCvtrYO+GRnZ9PZpn/36SH594PV1PTXzo72K22Xz59vhXLmzBn0629/Ix/A/1rPt57/+4X2tnaIWtO/F7N/K1hNnZ0dV9ounIcI/ffHFy8pW1q6u0+dOPH++0eOHPn0yJH33z9x4lR3V4tSeeni/0K4nW9HqvbvQ+zfBlYTMjmEU2uHsqv71Pu7Xt360ou/Wp21ipTMrKysTPQ3/L16+YtbX92FYLvUgdTtwr8NsH8LWBAoEqf2i8ruE0defQlClLV69TZ8DcMpv3b9tQZfs2Z1Fjxk29YdR050Ky9+fOY81DFold/1eX/3YEE/3gaB6rjUdWLX1uVQd1bjjACFBVEtW/fqrlNdl9rPtF6AXuy7VbDvGCzooy5Ay4NA7XhxNdSmgHFyCdSyVfhWBFjrGaRg3yFe3yVYTdD4zpzpUJ46sjVr1eo17tY2L1n+q6xVrK3vn7r0v6ALa//O9Os7Awsh1XrmIlSp5auyfnVnGHmo2Kqsl3acaoFOv62t8+x3cQ3fDVhNTW3t5890tpx4dfWqrDVz4xAwXlBDd5xQ/v3Meejv7/1lfBdgkeZ3XnkKIrV6jqvHkdh/B4YXvnrV8h2nLrW2tl+55+Z478GCNOFjaH67np8TKQZjRc7yTctztuDx8ZvW5dieYsWx2ZmYf/1iZW19v+vvZz6+1+p1r8HqbGtrPXPp1KtZvq0PZ5exbWrElhQrFAq5JJbDVwgLNqGnMGmxQFCcuoI8gM3ypW5QZ3ecutjaem8Hx3sLFgz6Wj9ueX+rT6XCmEwsW8qRrFhKPty0TgGEm3AGO1H9bBwJjzRcLJXwQRILDoErpIl4LJPtC6/VW09caj1/L+G6l2BBUnXm464jjFU+Bz88rzCDLyyOBgKb6jDi+EDOhM+viMojTa9MAApjYpN2JkAw8bVFIgUvPZlFvpNGx1avevH9lv++h9p178BCBtjatYuV5YdL4XlFtaAgRhoOUjNtmiYAcgyBJSbBwjeJgOhp5pbCLSQ2MelEaKqE/DNhbRyNiq3Jev79ltZ7Bte9AguOgK1/a96FZ/lGigTnBSHgbmQKwLM2sJ4SEHawkknNwrgARKWymbaj44qBcCOJEVvGT1lP58DwVS8eUZ5pbb8ncN0bsCBU5/+75cjqLM/rYWEeA9tPeaA4Jl6sWLfNBh7frlmi5DLy2lcUAwAECTbTY4iIDBuoDGYaiCyMhW/w0i981fMnlMh33f3LuidgdUKolEfWeGsVlivjuOMXWwREaWJ1YRLLpjsCUIzA2iLi2MCKZW8QQ7RISFi50WCDHWxmASDE61g5qYlxmOcd+RmE69KZ9rsP1z0A669X2s9cOrGchitgLwv5hMxNtzAZUHML+KDSZnbQwQvgH6wcsQThg8fLGL+MXwIqSSxZkn2EDUOoZApuJcjLxJ+N4ufHe9njmlVbT108c9dd110HCzmrj7u3rqKhVezEyvTFIvlGjL3C+RwrqbJCErNcDHg/JRUmA2zPfSEzpkDMQAiwEkVb1qzcAMpzEXRYHhG53mZ2GEfEEAEekxUfzt3gDRaD8Z+rdnS1tt5lknq3wepsaz+j3JVFy6uwPCBaJihMSJZvcGoXHh8FUjLRIEg6cbZ0N4gqzJdXpmG2h+A/Vq7kAvlT6FFpIYiyA5Mply9OJ6ITmHkils37r/WwRjxr9fuX4Lj417t4cXcXLKhWZy6een4VPdFmQ59TUrwlA/DKKM8qQMFithjYeBVUGX5UWHlJiu0IllRUyReE8bNJK4wpJmzOixwtN0rUYEMMnxtr++y0Akam+9dCW+xub227i8p1V8Fqavv4by07fHNQLCUMyEuXi6Uut4VvFAJBqiA6zTGqlWEv5eawHQew1nHy86VshNXSpNRowIshAcE2RK3btgwOBiyx1DYy4FtKFCmb4tzhWr1qlxI6+rvmue4mWNBbXTyxxodakdcofZIAvCRhPI7bscFz0sUioTw1l3KZOJvyCTgWl+nQsgwYORatgy9iMQJeJoOZCi1Wscx2MM4oAZHCFAbT/dtXrTsFletuDYt3DyxkglCt3Bw77kar2JKd0jQCRPOZL2RzbMEgnpD39PPs0jiWT4BdwiqNw7OlaGxIKQrjMJFVEyGFdr4KkSNkHEFJioe3X7pq16W7NizeNbA621r/corhRq3w0pzCwqUUsATbWRtlUaCSn67It6OIly2bRx7eppE4p6ikOHEpI7MYVEjsTmytCAjZWGxKbX6mx3ug5zpzvu2u+Pm7BRZUK+URD7ViFwmXOBw3uskJkZXSmMVF0ZGApOl3LjD8SZawIEcjliy1QY2lAUK6krUsXpTkpaRZrBMX744p3h2wmiBh6Nq6yv0ky3iiBGa+wKk4cAgjdnKLo5IkBamMO5jWoQr+FOvX8APDC21jIb5FDK2bw+EmyGgMes2qV1ugn//2afq7AlZnx4ftp1ge3ApypILFZbH/03X2mExLADEHYzPjviVWjq9Ildg+HXqsME6eojbF4SNxzA20rHXdrX+/8q0d190AC4aCF494UfbYNKBITpJKk57a5kQr6RnO5qfuCk72DyQ91mY2jACKY2PyFHajZGDrOBI2NcRenXmio/XKt6VcdwEsyBiUr3oThjIpAYCaALvlW5yvsTO9ot5vL+wkuRCESzBM5ggM2BwREc6XMJ2HLF++Bo6K39pxfXuwoGvveok6CuJ2C2BzawEp3Hl5cxxfymKx2FBYrACneJIytkflMlks6MCQfuM5TwLB+mei3EN25Li+JVrfFqymjvbWU8so7gpnxkvtwzk7ubCooFABfkIX6XpjxMYymRjGxrfk5CZJoCQlPh2/mY3FlcZivmcqSGExs9NFGQkrigrIb8aSAUhZGVMEJG7JrqwXu860fyu0viVYTW1/+fgERnFXZYzC7SES+y3FYlZmrsyNjp4DrDUsjBnHyEnKK+DK+UKROLpcU1kRpq7cHb1TtERQzEt/Rpqwgs3E2Et9fgQrcz1PvFOYTc45siSVgBcbm1Gy1iP6YXXDQfHfBhZ07e3vU107llSyJGNJVKLtstgyCbzEaL6vCRl0ZRgT25KUXMQXRUXajLaC/Hn6NHAIQRAh0WIhb4MkASLmS8fYTGl6NvlFSxksAQiTYnJpmccxv8o61fptQsVvBdZfYTB4ZBVjufNsyiRPFmAb2YXJNnjiCsQciVyR4AMsnJ3JjuekycV2mAgXPCebOl1oOV6o2C4okiXipRi9hrFshCS2MG2ltBIIWQzvw9asOtH+lzsnXN8GrKa21ks7qEwUXyvOWIm0xY7OGkxEiNMZtFhBlVohSRNEUTCyS0VFSMVHly9/tI+oIDxfAyBcxOVkY5k+g0lW8m4pi8klCA4d5cJXHem480HxW4AFo8FLr7qxduzngOM2ApUl5yfQkgV2LAzwRGovKJB8cO7kB51tlztP1p47XeH9MrTK7bwNCUwfJAQTgJyyjRsAkRJne5zDSaLAha/aBWOfO7TEOwcL+iuIldukIMYHyc77aUOL7pJYGDspvYTUGm/NAbUfdapPNrW1dZ4kznaepEMTvSlKLltXSqeybIlYvm4zH4TnkghheWIQLs+hHAnR+vAO0bpjsP7qpVfwRIUgfaMNqxUFW3x54ticFGEkrU6Rcrqt7TQyw7NhJ5sun6v1eRwhzpCwf+r9JVi2XBQNIp+x5aVzy4kl0gxFNsUUIVof31n+9E7BaqLBihHHA9okUvs3FgjpvQrGlKTv9I0UlJMdlzvPfdR2+ey5s22Xz/k7klDz85YzveBiYdL0IglG6nzmBki5Ylbyl2ymJBfvWLfuECxPrNg2necAoMhhstgbObuT4+igKuPII5EdeZkfMkqi9oNa+PusbYUFWmpx9gOi9uTJD2oBrcGipxRpL5V63RYWk2mblcUwqRoUMmN55bmUoREndesOxsQ7A+v/8xgHMzkc8uzYxQCIZevXF4bQhTjY0mQBvU8nh0Bw7mzT2bPnTkI7hFCh/9rOnYTPdXaeC4MH7POhXlGF2Ux6LcbxwmxcBMTLc0Tu4w6+6v2/3Ak7vSOwzra1d+yicNFYjsDmTtnZCnj6kQTgeec/saeSBbQKQsrpc2HEB+egRrU1nTt7uaP9Skd7R1vT6bNQvS5/BFXrNN3AaFevnxTmxNIOuVwRmrkGebiE7Z4TwSHfuoPI547Aarvwl/cpesVMDlewl9nOL4dbTtSKZF4JK3Ych09amwd1Ih8TxOnOj2pB7b5zUKkud3Si5U1tCK4OCF7bRxWQb53rPEeEeL7ZYYtAXIB7w4WlgHwma70GcGNpCiJOfTh/3boTsDraPz5BwQovgMySj9ucAisuVypZ52mDOFMiD3NdG0VCKpDGnL54+SP0IhwFIUxtULEgUB1X0FKdtqaTEKPac20dpyFmIYAGLySKFLbnl7JyxbyVMUmVgOuZloeyDUU+8x0S7wCsjrYPT61a44xx8OxnEzJAhbzMfmtZZV7hW+mKonDSh38z8aXHRVagIJCATKHpA+S4zl1ugzi1t5FQwX9/b7v8UQUcDyqgPX5EEBUnT9NjBZ8VSD15F5Yk4m4oAUQyXYpozbbuM/MlEPMHq7PtTHcZ1QXAeAKVUXF95fXYkBiSl0h8M7LQjTdBlTndAcH64GwbCUqFGrqrjisdyAKh10KQdVxu+jN84Vxnx+Wz0MX/uemcp6PX9mltf1RmxHuoEJZQXElE5dPnZn/1YsuZeRKIeYN19vKZlv/xM48vxtlyADIw2uJFZq6c1KrPJ0OGBv/pdp21Facvd0CSXgvZQkfHR+fOQSuEf7QhwOAv5OWhmz8Ln++4TIJFhJy9fI6qWzqD1rhHZdlzi3wkznNPvUPKlSuJx3yUHmZtvTTPwGe+YDW1/e3S1qy1LpTsZ7WUDyoKVz6d4+3Yn/kJeSGfj9y8r/nqj+wX+fU/EYcgPoAonYb86tzljiuIV0HMoPVBX9XRRnotBJrt+SttVz6CgfXJzsuuEEhtMptNT+iA3qAzoU+DWsvL8aB3LLbvXFrWjosfz2tInC9YbX/p2OHKIbOyJXbNZ60TgjB+ca7HqcHYA13WN58TIyO1ow1dD6NHD08OjQ0jHas9jajC6ZMnz7WRCoVce4fN+trJAbEd/QGfR48unzv559OIsDrcltqk1WlNOi0cOYyhDgDFyd6U3uP2OV9fs+r91nkRiHmC1dneShkI17AFRIoj456jAKJcdxeLMzlidAW3hhd81jwEhuqbPwPgwaGu5p7Rr8grPofWQrf9tZMcAJGrugL/tV25bJM229OkZSIX9tcmRCqcdqgzE0CvA+Ax9Vsq9FhvQJFBWNFSP7lGNHa70muQQMzLbc0PrKbLZ7pddaJ4Jq8kTfSMfaxZmb5khXtqkoUVaMjLmhgBQw39ULOUn4UONTc29z9o9/OQrEMQrqCfHTatQhh1QiIPpQk69cvkmnLSIpHikf9O2t+sfkKr3n/o2IHD1XtDQ/v0+j0WsxYRC0FuqR+wYtMEbKdjwxkt83Fb8wILRoQtL7oKimKLxIyV67LtZSy5PI+MKBZPevYFN78YHCcGaroen2xoWTTQ3Ny/IMwxGoah0Q+hRPIFiFTH2Y/OnT75530VIfs++PPJ06c/OtuEAGu3EwrkzM5+4BgGzVrDu9X7q6uq3jBbjDPGr9Uqk5FM3yTTEnr7DeRSx+1Vr87Hbc0LrI72ixSHxUwDOzmlzgFwhUdGNFOiQIPgZyNfDTUO1Q7Vtzw0pBwbGxm9Lww4mGVIxelOEglE3CHVOnvu9L4KYKf18GdIbUXIn899dLbTrmFoFGhyppvD+8wa8N6h3Qf2A0Jt0Gu10AiNIeiVsAK2j0wqazm8geHpruqBebmt+YAFGdYJ12QqMz8qCqjzXTfR7W7izJfD4cmrQ8dGawdqekPHG1omBgd7egZuUpMOBDh9FqUYkOV9dPpkRS3heJ4qFSchYE22hg9nXayUMBt04EDV3oNvhAGdkbwBDsoF5Jtp5yqxbBie8uLTpK77itxWoNx0HmA1tZ3pysIdzJ398k7Jeui+C2m5KI4VoosavznZg8Bqfni8YXBsZEBZX9+1MIyKRkXY6XPnkOVVVHztK9EHwSXCTp5GnUTOqV15eY0ZaMDBqqq9+8N/uL9657uH9h96Tws0e/ToHcJcL7RwBpYI4/x057oqUta8qDwfaLpmHmC1/eXSVudsKh4fzX8By1UgLoozPJWexeaiy/ls5Bvo2OEo2LJgoGdscOLmAwONNcrhyckFlIkcMpFVSxD7QnxgZQ+/iVoEGsmm7GCptKD2D1Wi8mh9tAL6rurDhyDvMuhVfRp4kFji4ebjGSslTwKioNTj5q7a0RGoIQYOVmdb6xFqui85SsrC4gWA4LHYEg+slqN1EWHqkWGoVV2PLGpoGRnrbqxv6J58fGHv1e6xiS98ZWrmJYYZE3j3bbBbZSHAGwfeenNfuLZPpSe0QSYDfDVCynQ7J6n85Z2gMtVBw1x9EVadCNQQAwYLGmG3Wxo5Nk/GhioFHSZfXujm21kroGcAN8e/6OknhuqVC8aRY58c7WqoUQ7dnFz4pdpX6mC+YjREmEMIjVGvCzlUvR+GPI+EVlTC0CDMhCwxmuOGFpYKiPI8J2XNdiaa1zwfKH8IGKyO8xQjtOkWm/zBJaNCKlbroLoRX418sbCh60fjjQ2jI4PNypahhx4e6lL2jI3cpEkq36GoTXr4WQYtUNceqqp+VP37/btBCAEqXyNjKVCeHEs9L2a+Om+jE7q8QieUWa92XAhItQIFC1L39z3nJ2zQsMU8Nx/P2oL0CoyOVSCtuqmEajVwtbGmvmf88wcXLvjyriEFgH2c+G1fJfHB/uq+W8bfVO1/9/DhQwegFWrRuBie54ZWbHqa866Wro9a7zSHQEfEAMFCIyF9xwq2VO6Wa2AjG/zqZngvpAuN9aOTLYNjw/c/vAi6rObBsYl/3k2oHIiZgyo/2P/mF6ZbFb+5dujw4eqjfXqj0YL8Vngy1RLx+DyHw4qVCCoEzrqRn70IDfHugdVx/uKr9EsH8fVuxJ3NgDYIRscfblFO/qirpn94sOd4A4xvHhkfGhr/7C75Kg9RmzXmL79+Tb8bvHv4rWO1/9RBNw+0sxYNtEQ3v+XIkWBLi8QCglKRlLXrw0DSpoGBBUfCE7RGCGXbNsqDpTgf4vH52Fc3lfX9j/fWQ7UauqqsqW/pn5wYvxdAkaI3VtYaNGotcajq0NcAhOo0Wk2FToNin2iOB4MoW8PKTFYI1suBgkKjs7rPBEC2AgOro7Vlk3OoxTLLfCWJyCTgNx9MDn7xaFdN14O90J8PLXhksrelpWdk8s/3RK0cYoBmB938Xl3lngN2CCPQqBstcRt9NqetSJCXF2CMaAJ6eKdqrd566fzcZCsgsDrbP97lNEK8MF+auDaOmVmGM1a702S8NB2AfROfDzWOEsP1KL5prIdK9cBDDy5aEOJ7Iv6uSLjKHAYOH/5S++g7VQf/eODgm+8abS+IE6i5EHaaaHtJEjNzA1BLsWyOk00jsjUnfQgILEixKAXaXECEi+SFG6Q5cYkytxqo2DR4cjdHHuuv73lksrEFqlU/GgebB0aG7w4N9SdGE2F5+yuLgQjbf+1wdXX1gS+BGgaPMPJZRw0wMAE/DmMw5UDIxjcVJzpeWoMH4OMDAavzwsVXXRQL3yK2K8nOErGMetcy8yrhs0MjML5pGL+phP5q9KGHR3u7rvZPau45VjCWNuqBzqQnKg7sf/eLN9+57zWjwaRCaPGoqWa2hIeTiwzSN8YmRfPtprEcpR/mLP0OAKyzbWdOUb17qWxnckFxOEIsgzrWYEkRoOLmI71dP7qprOmFw2BDfUPX0H0P3Zx45J4jBYXQhsFxEegqj1VXqWpra49ZzFoYESEGUUClW0uTVqBlomESZkG0nO9YQ8T49eqW1rm8VgBgIdrgtoQQK85YnFgilQlFaykjIc4QwtB5+JGuhomwgRro2nt7W+pr6rsGx8bV94YyeItGpQG1EKw3APGNGRC6sFC9fg/kFm5VKtDySjOAIkkoymOucK1vz9rVPhd9mBuszitnTrlTLFZulFSQujKmMI/q35kZ8Gwnxh+Hw+DDow3dI8OLHlow1HW1d/Rz4LvE4W6LYUYP/lB14GuDce8B23fqDfDLo9yTuDhDBLaLMzZjv8ZdbmQNq+tM27cG68OLHkEhg5mm5kGcEqhTrbEvw5P7anAoZKC+YXS8Z7DleGPv0OQDC0c856Dvrag0mnfe/sKg+2Zv9VsHDvzxjxY9+bTAjeyUcSqAQuo5DZS1Y65ikTnBavLwWOSd+S9R+soyt9RoWVI0+Gry4a6uRx5srukfGexSHoc22Dw48tl3ihVh1JsNtywmAogP7YeRz2EVQao1UUT1rkxeZRHDO5W6uqvVv2rNCVbHXy5t9Vr0jEnD8/KzqatzGSUAjI8+3NwwXDFc3z02sujByf7e3t7x0Lkv8K6KRgsBI3Sh+w5UW06ePPDZI0a9xawBIIxa8MCScehmF7N2dFzwy7XmAqupg6JYri9gckERtYSACdkoGB7/UU9NM0pfDV692j/+wIMLhj+7e/mYgEULtalCV131NlSo35uDDBVGNF8tppaVsp2uisVkulBcPYfXmgusjnZKBL15s1O18kqoXgCTQoYVOTAMhhrqh0YHmxtqamoaWrrH7l046EcIi6mSuFVd/Zt9INS8L9RwKzzIAnWL55YKdKCWkM51VQWu2uVfteYCi+qxsEKJ4+6wkjkUOoovVwDN+MMtzQ982V3TNTLW39/f1dh4dfgLyhXcYwGUQrfwIA3xbvW7hMm09yBA6W21BqVO8zK9upiwEtGMeRGVa/lTrTnA6mx3lTawckU5TlNfSg0hYosQw3r8an136GgDZFgLJx+87/7J0cnvjjK4SYRJa3rntT7TY+XVe//01pvI7cOYGojj3eZV0DqQTC5QpyeLnBQoa9fH/lRrDrDaznQ5FSuuiBDK2DQrdtmScAKMDof01jSOLmhGCSxlV//Q8MiXDqiK8mTzlZfnK7LUcAdYFYY9kLsbDASY2XuouvrQAdVu8nm3eIOxKU8giRUSIiwmz1mGjubF/LAH/2A1XWh3phvweFS/XiJDlefuKRo2KqztHwwfV9ZcnRjsaWyshx6rZ1jrvNXSGOyeC3NdBFW7THqwJ2T34f1v/fHdw4fMtmEmktKphIEXg6KlZUKwhJUpiXROuqLkg++8ln+wOj5WMpyGzkoLQxauyI9fmSehaHSpjAAL7utvhFFOvXJsbGh8fLS/f2gi1GWDtHWKd1m2JURTwbL0wRv4TlX1V7W1Xz1iNunNKBMooPB4rFjM3lQmAAp2tnCnE6xtWy996Dvm8QvWWbcEKR5bWCJDkxEibkn2JtfTK8Tg1sjn/ZA0PNiiHBvpHxqdfPDmxMQt15lDsNZgsfMT5rwEZ2x72g0sbdCeEGJ/1aHfgtrHjBaVRo1y8tTqUixPvDSWqYBmKONSgqFV3Wd826FfsDouXKQSUhzjyrHkYjUA+ZRcLVaE8siPjzbU9D7U29MDeXt9Y8vg8DcEFSx8RWE6KUWOH84/3P52PlE0P8ndhme7gUWodOAP1Ycq9Po337kFNBHgxzBqBCLK3Aqbz5MUVYJiDKc2d/FLTP2D1eo+r4qz+RkxsRKBmLKeloXU/7PByR921zROjAy2XO1qbFD2jodRzxyC9YvHCcJRHAPsoyS1CsT1Cl2x+5wixXB3zVKbtX1vvGv5sTH0UBX5+RqNETrRApePZ+VGwefLJR7LXVe3fOhTtfyB1XTlL65sss2L4oo05sq0ol+6PpxZBL75bFLZ++gDzTVo1gvy9vEFo+5slIOhnmL3UMKkbJa7zwJanYbQG/aAird2vfP224/BQMgImamYslybnZAhlEs8ywSz3m+94MvF+wOro7XFURGAr5BtyMtLTuYUhCfH5LmmJ+H9KQc3R+9T1g+ETjQMjvXCOGdodHjkmNuJJ997sMo8fBYSgw7ow8Db+w8cPnz4gMpYifSXolpo3aN3M8pfbb143peL9wdWW6uTvWPJNtuwTZdQiMNP0wkYQMOYsHFisnnwOAxzauqbR9wruEkzvNdg4TleYO3Rg5Dad6uqvyR+f3j/lJrMP0Tl0JW54WxX76qs7g+vzB+sJkrqHROASnFUxG+jy8s1AtzdYxFDI5GjjTUtw2M9V3uvtrT0TnimZTj3HiwMT/ACSwudPDhQVf0oAI+FGsw6fQTEq4BmbQqewCn4uZNqHTnjy8X7AQta4Ro7LGXJQl4UV7Lppaefzs3NpXwN9Fiab/qbRyMH6o+PjU3c/+CDDzxwc3iBx1nTa1bITPDUjE2mgoMMvhbXQSF0ltlZdBg8fmr2OSMNWHSaFa7SgIrqva+FAhBqsqi05FoM8Tqaxa8yvtjZfGLN1ksf+7BDP2Chokj7p7HTkmKSuGKehJkZt8VFsRibsqNqFywYrW9e9KPuhrGRXqhW/f1jo57DGT1YqjqLXqvT6Y7pDUYLRGF6Rk83Dmr7poODplQmvf6YTqt9XWsMqvM6jN5nGY2a39Udemu3yfD2OwShjSCMCOZnY73AYmwq26RwcrCsLl8zF77BarrS4UrOsJYD4DxWAAAgAElEQVT+ms1M5IoF0rwMik+MzQdg9OaCxpquBUPNgygxA+Occa/pVHqwZkOBps4hM+Y+S99U3RN692M0FmudxWIxq6y2w27ffgKAKYPnR4VAM/TWLLUxQv8HA/Ts2uq98GEtYQyCaClo1sywMmO4zsgx60irj5DHN1gd51tcoQ75FzszlxsdSVkUihL/YHji8e76moGJwWbksa4Ojd70goXWZ2nr0PwCNC1oXKopq3W6bqrPALWoz6U3eqhtxgjVdF2w9WhQELLCoCBVCOhTeX4WMkNvnwVQviE0XA8q9u89ePB36LERGrvbNAsEjl3KzpXxop3RNBwPfZRr+QaLJvfOYMc8w6eMvahDTkh/z30PQUI6Nja6ADqsByZHvvA6ZTrNItAlmyBYR2chWKrZ2femp1XWKaNups5ig8tonTYaLHWWqbqZmeAZFQQL+q0gFdJHTzsMk7BpzBB+iT4IVGrBsb0zhw4fPqjVmwxwOOdT7nZiUSwrMVWA3rrPSblWd/kIeXyCdfbC33d5FxlhMup9ieOD+24ONXQ//EAz8lhdzVevdo0tqPVyKbRgWSOAZmqaFOtR5LGmgs3w8axBPTttAUBnndZrZqang1Uzwarp54KmrPZjoSVZdTSa5W2GAIWI0Kf/s7rqjcdCDlQfOopmzIE6yeVI2HKuALVN0AjSip1zGqve/5C+i5tPsDrOX3rRtQLTJRT3zk4sB6OTkw313Q8NKQcbSY/VNemNFS1YSD201uBZZIZHZ6EhTs9Y+2ZnZyFc8Pnp4Lo+0AehmZ0NmoI2qlJNBcMD4evWPgD6gjw+LASClU0HFlCZCACp1hMEceurRx9V70Mnl+6KbGNl8HG4ID8Ji0kWOeYYVr/qIz70DVZr1xyN7xFvABOjj3bV1A+MDjYrIXvvHVrkNRQCep9lgVZoroMIQOuCAFlUMxarZSrYijRIB6x1BjBVB6GyTgXNQgu0zFghcBAt+Koa6KY9vqTCKza0ix7q6J+q9/4+HPoqo0VltqBsPCW0ZeVGl6QmljHZaL2IM1HDaqHP0/gCq+nKh3Q1pNToAF9WAkKGBn843ow81sT9D5Aei26ekE6zpqE5WYIsFpUK/pudnp2BdmgMnp0Nnj0KrXB22qCF6BydPWqFMEIztVpn0IEWyxNT0LBmte4f5tsMjXrT9AGL3mB+8w1diFEPESMAQXEluCCR3LsAKxBnOHs/rDp1hpbE+wKrs73DVTmDsTB7G3aJqzk5A+PA+zukHH58obJ+bGT4KpSuwYV0VIkGLPUsAdSW30ClCYJwqaamVMHWWYsVDotTwdMmcHTaqJ61QuSCoPefnVbNHJ1BuMJjVSrILmamPDWL3sFDvhBC6CLMJkKz9zCM1fRw/A1zm+hhyxJJNcM5ua6pxKwj52mDaZ9gnVe+6HgzSyaQo4wsvjGpeJOLpMSmg88WjDc0DPxoqHGwpx65rOahW3RnTGOGllkAKvssqiCEVR/EI+iJmaA+hE7wcxCs4GljZfBRaxBUKpUFUlKrNagPoYX0ENUiz3qCRcezbKLrQzOvYH/1nlshgIiwmFGASMk92OkRpe3b2p9tvUQbTPsCizK3iggC2M1ZWZojE2W46C++TgxDaOixGvoX9nQ3KFtamvvvn/g8QLCmoBUaUfASjJhD0FSQOcg6ZZoKhk5qxgaWejb4CevRYGufyTprVpEHQQcPqRYypOkfeoBVhj8dAWjF2AfUGqA79M7ew2T9pAkOpTL/ee412+jLj3yA1XTljNNlYa9o+GIgyJNHAWp7rDJpBRgfISaUNcdHxrpH73/gfhgVTtCerzdYGuiiCehxZxBz6jNBMFTBM2azNWgqODh41gQgxbo1M2uFw+RzKoNqOmhmxmIyIT0MgnoIfXSQxQMsX2ZoW+ID3qyuUn35x0OH/qA3oyCUR79805mQyDpFy7R8gXWhY4fdZeHZYs5GRgbpi0Q5roIsLB0Qk4PjYUPKmp6x4aH+3t6rPSNf+QIr2x0s83PonptNZrPZZDL1zRwNmnoCWtnME3B4hEAhsHYHQ68/O6WaMkPeAFVQBQ9EK8hNZnjx2mkvzfJlhno4ANbur9prAsSb+6ct5Nra7dl0FcRbnnFQpaxd59tpyIMPsDo/VD7vMGZpyQp2jGSfmJsqpfbEWqYA39xsbh6NnDjeNXYVuaz6bnrFIjXrJ27PoPDOMF1Xh2hmnTXIGKE1zliDTDPTkD0ETSPNMmkgVlZLMARpesai1en7Zsnj66atkHQQdd9QPy7ED1hGrVr3TtXbv38dFQceM1aG2M6Iok82D48xVwgd4+HqV2kjHh9gdZzvcuxugsmIncLCDP6mxYtzUyjcd304MWHqrWkcfrC3p7m+ofF419AEHcmi0yx1XRjK8+ojjul0Or3RZJ6qmzJH6K0zlqOzMOaxQJ5l0s5aZ4KmLappU4RJVTcNzdCg0x2L0BvINV8qNzskqYMPn6U1GlTvvKHXmrShJr1lymjpg3AVUVIPSZuXYbFYtrRAuM/ZV+55JV2axgdYqIOK/bMyi8nvjFRkpPB/7io3LE0D6pF/jjbWNAyMDHYNLVw4sXBizEfhGgdbmu2mWUZIwcNUyL9DrwSDviC9Jhwq1G4jVCKrymomgutMoTBUDILuSmsItuortRbo2m0ZraAZ6KL/VBcoWAgvg6FPq1ZVHwQhezSEGXIPvutCMK6MkVxQTHZAcyad6WfE6ME6e+W8IzDE44WylAwFOTceQkm+l8ohWKOPDTTWHB8bWzja33tV2TPuY17GywytZvhDE65FEro71Bg0MzttuhU6ZdVZpqFymZBmvQ6N0DqlhZpVqQ+2Qg+v02hC0fGhWmRJs5WUzwvxC5YWjp8QoD1VJoAGxh/DvyMSnM4cy4sm+ymA7cVcvpOWnmhtCxSspssXtzrWBCXkMUuZjEROurCcsoAD3ywiQH/P+OOjzTWDw70N0Gc1Dkz6KATxNEPCCkckfd1te45qeubH5giDpc4caqwL0gfPzPaRZmhVTe8x11lC9SgXYSJTWrfJ/+tm4GdMUfM0/nwW/KagECIUgPf2Hnrr95DdWWY01DwNHr8dgChBoTQBY6Y79h+DtJRmDQE9WJCSvuTIZa0hd0JgYbG/zJdTmK807JvPRxuah3+0SNk1WAN9Vteoz9U5CKztlMemYEDOFIagJk9E7esRptm6qSkDNMJKqEgqMjY0q4NmI6yztyzWIB2Msqcteh28xhAChOwjJxb1VF6KqINvzVKj4eT1/VUz7xw6/DrSNKjXrtWGjKVLijnxbGYZDlXB0TcGenia0mV6sDpaW7z3g8E4+a4xJDMFfDHxEGSk3ff3dyuvDo0uun/cl8tCYKEySqfazVo0ekitjh6dsph0GlvyXaMKNhtV0xbtdBCMsSFY2iljnUk/PWUyqaZsKRlCozVaZoKtwZB0aTXTGsfHEaBCwsKzfYFFmFGd5NtVVRCjQ3tf0+pMyGlRJvIzOCsdZuR4bs1yZWvAYHlWc9uEkrGJzQCfj4RMNNbU944MjiwaH+q/2jPuqxwLDtTsXLHr1duffvrpDZtc//STTz6xIp8LB3YYBEK3NRWsgWD1Acu0dgYGi9Pk/ITGFHTtk0+OXIdv+Qf5tk8/pcxbFLJw3z4rxKLV6g5WHXojEoD/9+DUlC6UcGNamxITvFkXbSKeHqy21vfnyM+whcRXY5BjNdfUj42NXG2sh6MiTdrPCRYDSxQ7H/d9cuMH/6AIvPZrwYgQ6KyzcFB8AmlWn9aqs4U+AHwTBOG9QX3HD/7xqdU1HVRUijO2+fZZWlPf0UP7QZiW5BFGtIoa5VZd1+KN1XLa2UNasJqoq8AYdHt6os07Qnqbhx59oLu+e6wBElLl0Oior7MlKSCWUOJcSE4Ybt9wu3QE2Cco+aK3QvVSQ7AshGF6ahqNmn3XjrgBheSTIOdHgZA01IjDH3WAd8H0Y4ve8Na7Jh204D4TQRse4ixXKzxUqBUYWCg/85/Oz8CwtYynPPbhYiXu/uazhQ0N3ZMPdvW0NLT0Dy2aHPNZ8m7jy2XxfOrtvn3k2m1IO2eO1l37BKoNBOzGp9OhBKGarkPUoU8zPT0FdUD1yQ2E5o3r5OEw8pmG5mihTCCFy0iCuc1XII3EYCQ0ehj0VKMcYGWICh6a4TUjhsdLpByHh8/a9XF7gGCdd9W+4+wUvkgkKMzx3Jbwi+HPu2tqlBMTgz2j9y8a7e8Z9tnFAoK1FmczWEsz3KpMKX8em7r9KWlcMMDW30bUwRJeZyENFurR9WvTfbQ14lC9RPb2DZv8aBahMhJaDaiYrvoaej+NegaqsNCryoGdJCh3TrWigMeLO9CCBQfDFx3MYSnX9oVit76osUXgq5FHJntqUJJ0ePiqsqG+a/QbHy6LpA68BIyxLW6DT8cCb/n0p9CVHVFBEonA0pqA7hp84vo1i8b3ws7ipx0RSs52nwcBswVyFPVbe+v2vw0HVt0TlhAg/jWlgbD9F54kduxxtGbrpfNeu0DRg3Wmy1nkkAJulfAFkMGHJ1LuRRwXPDYy8sMFkMD3jHWjKLpr3EfKwQ5WuQjtVhKbJPB9SZCAXbv+g39cgwTSitRq9voPbhyZUvsaNqCUpznbGW3zA5ZW1Qf5/qGqw4/sOXQIPbFHB4dD19TLls0IKRbGjBE6yOqa55Xe+T8fYDkiQ3ybSJDExrClifnRFGqCmpnXDjUO3P/wqFI5Vl+v7Bq4f8JHygE48lnl+RiLUbasINzncVD+HPzpP64HEYhnffKPG7dNPg9ECAokrlSwP82yIJ72dvXeNwD4ffX+P2kjTKFwOHQFPM9uiInD43M5+ek/cdaN4DT5P1qwrnzooFms9aIc9Hac9YJUTEkC4aLaBQuaa5QDDww1t7QMLbp/Yf+g90w0BSwykJYnxDLw0vXF/kv7VEdu3J6evv3p9Tqt74PgR0Tl49TqY3+aZekz769+U60FRIX5jWkTigUowyG2QZH+ikJcjmqSXJP4NDOt9GA5S0LYUqc+sfmuMHppQjQY/ny4oaa+a2JsEIbRLY0NA/f5A8uWKd2e+v9AfoolC/2iBSyfXL9+ZNpPWQ2U6PQct2bwfn0WUJtUPzYaDGGQ3BqMNurvCnhYifagPLqkRO7QLLpkKS1Ybc6cMltSYk+24rgg0ZnTZ0vUxPDCcOix0JLVAcSzeid85RxcmgVQn1omm4FtkiG4/CiYyhri81X0Qnl6IpPl1n/Un89Ciy4ItemW5r39lmNmi9Gkg5+R4Uwt45vFEfz0NBkMpaXO6u+sU4GZYdOFVleCZidvLTMTw2JfKKDMTaI5jNHB8UfHexvqxyCBaFD2PzDiWZVFBcuVz4rkJcWy8Ew8Wb7bz8X5F0VhbqbnyO9XsxCzMuhAxf4qaIl7NGShlmvXwF8vE0jiYjOxMtZKSZQj9Fn1vjcrpQXryt+dC3ZKCwkxNz85Oa0YZLhq5iDNAvc1Iwc/3DjY2Ng7unDRwKDvpYWUCQt4S0O5SRi2DYtNKiIDICLQVXb2oyIFss3ebbjnMEOVAVSGgZC9e6Ft/3k3MOrcQmnctrsyjj8rUjs268k60truyR3owDp7wTXBim8W2LkmdcFeZgq4eXMYjoIDiwZ6uhYuGupVKid80iyqGZISLpeyS3E2Mz5ZHkWBIQCwdpcUrGdn0s02+AOLMJKFhQcP753e/97rFUATFOG+3MIWHeLZGbKkXzjMcNdfvCg8HVgfXb649WfOz1mXQRJJQRJl6ClNAwsmvoT2V9+FOGkLdFoDE/7McJN7WpkIE2zYEstmYVh8Hk8R5ut9HrKdX5i01Nf2rf58loZkIO9WVb0RGnroAHT3BgsBFDSQo63K7H+u3tF++aNANAtGO64yNjwuV5afyllG1XxmYe0XY1882A0dfPfYIFrX1L2Api7LBZZHDh7hJeZKlpVikAkypPk8sSM5RThXDjiXESAJiRYW5SXEMX13SvarWXqz6bX91Qef0BHEW9XvwmeMt4B4s8/PIjVrR1tgYP3vSy9Rc38srDTOvWckMx2EDQwueHh8oKFx7HiNsnfo/uER3zEJbeUfASpLCiWMWIxVFstctz65oHiJONqLLhDhUSJBxstScpswfxfn32eF6Gf2q0JC4cfvtrwzbekzuM/h0wiqO/Ksd6DXLOekoQ9BPRzGG5UDkw8OK3saBxYtmrjaPPSNz1P19Fk2GJDWhCmK8p7GmGUsNlaK4etyJHnPFmZweXK5nMfjZhQVpHAS4xnsUqxsqd8rmxMsTZ82xASpKYFafFvIxpXRud6jhBtYFwMCq2lOsEq5YPKzARhF946ODA4v7IdOq3c+PstNovjpyU8zMLS3IRtixmSWlsaWlmaWlpYyS7E4doAbQvrnWUYjqDQS4LVDB44Zpix6pMDh62nBciwDh2CdDwysFmc2Gi/zXrEBHSEPjI5/hipnmqGDb0G/6SuzHGB5+yx3iRYVpyVLchlYbGxmHEbxs37Eo0O4X7BMRvANpAtvVR2EUbRRh1pjRLqBxbYt8Yx5xhEFBaxZrU6w8BypjON94hCsm2OP3hxQ1kMG31xT33h10eiIxuep+l1h4eJZYeUifkZhWmpeMkcy92abbrViczj4PTOo6XLI63VVFjgW7gFG+KuSUlrKwHLzZBtkMlmeMMUF1nnPhJYPsBxmiD1zS8B5gcn00K44Hggd6Bl/8IFh5fGxemX/wkX9zcOB86y5hKit5fgvCkLCzw00NtQY0Xjy2OHqw89Nq14P2QfMkEtEUsDCCp2pkGSKZgUIlqNmLTNfGJPILcrId7/R0GcR48rGrqH7F3YhUjrQUq8cnvR5sv59lo+3+MMJx3FW4mMpmbjLofnzWSFGo+HYW4cP7z34GDhwAA7DKrObGZZxagFRHg2l3Dn7Og8H/z/smhWXymfGp/yWJ4EntdZ1spkZYPLmQH0NhGhscGJYCYnWxKjvjhdz+yxPIdyWJnhJzgpI9YD8l4wVOYGAhbIOddUHKrThgHht75+glvVVgnLXaBjLBXJpLpSEbHmq/YuzAgTrrKtEEkvhM1kxxdKVeCy1Ah7yrPHRR7pRtmFwbAT+auxfMOYvn7Ute56rwlxg4TmUu2QTVl6JWBFdG64Qi5wq79/BR5hef9RiQHkszXvvmfU6kwZsp5Q78CPWlbLRdszMvOSy+WmWG1iCLQlb+DL4g7eBAlYR+GJswcOoq+bxsRbIICYW9nb7buuHVrLesRmWZUi82CiboyCPejKPHRBYlXD40xi14ZYQtVEXcdSIVgA/Ge/MK2N8hbOq2/FdgZPSS45KBywvbPv27ZXR27dHU5euMwsAMdwz9MCDiwaODx6HTmtY2TAwWunrXCkOngDCVA4nOTWdm8EtibQ9UynMKErnFqbk5T0rdETVdrDW4sz4yPwYlrMJjuPyUI9PoMhxJUL8mqF2SgMMoQC8U/2eHnV8RSJy2TeTJ37KfsFb4l1gXQ4ErI/+tzM2zJTR3WxGaT6ovdlcD8OcRQM93QsR02pZNOIztUn1WbzkgkJZEnvxC7/8JZ6IdsUCxYmbmMxfxizGExKzl8lsWa4K25fh2RkCARDx+fbtg130jy0AkSCKmuj2O2HxhJa8CXurXgfqvggy+bfkv1zQJ4fINjKZsbGxMWkO6pC1o/1CQLHh5YuOOVbs5yWpafn5aVAUFJ+FpRCfLRhtJJf42jKljaMLR3yeLOJZ9ksRppPlM+LCBDYDj0lGCQ3BWrQVlEz+k0p1peiZDLc7g+fKURcZ2c/sX+zQMJaEEEp44BnKMJDjc0NOwqQGYQD87uCBvbfhwz1aog8SVAF1/iW9UpCRnp6RwY2S2cvcVu9o95q/px0NXQsGsP+QxZSSEpNP8VlYHvhi5PGJZlSVNTZyvKaha2Jhz5A/sByaVWirIySAIr4MTyN1kRAlscj+W6QUlFPBgjQ9AoCXY+zfu67QjhZWlIH/FEvjufoM+NMsnUkXAt48XFWtes8SDjRqMvknp852YMlFPBiRFvPDHSqBanADA+tjV1p5hUPT4+NdH45JCTA8/NCCoV5lTc9gTdfowmGl0mu1rxtY9kvJUzieFKxNsu+RRhRAHuCg8WkiN7CwDVEpfKGdTrGl4Q4mmQQ9O47luki8X5+lNk4fOvz2wXduVejr9gHCqPIq78ZgSAr/iylyUocjgYF1tq31iLNdj2tijsJ3/mt9OFjQc3Vo8oFFvcqerkUT0Gn1TvgpDHGAFZZsr6VBK2iYnBKEkFjGWrfTmboqIGd+KpxbZm9I2sjOz7W5UGYaSHVst0X+pG606tfBG3/3xuzXXz8Gx8VDvwP7DNCFgXS65mN4giMsWHWiNSCwKLM7PgR1kP16uKG+sat/YnBwAjkt5aLhAMCq5DgKj3Zz2cwYKXLwRS8wV+aJHWAVLnHTLGSIONvOtP5LAARsH/kQPz4LqM0GQBiMr6GKrvfeg2RLCwfEZ2kXDmxzqMSqAGd3/tVxxmdDc7uwhGD0PoRRDdqf4nhNfcvEwkGf8Y4LLIJjszIQIXkh91l5NEoYhikyNqA28jaFK1B4gOUS9vpIEJ2zzfsFG1h+fJZFjSZ3gMGkfVKrmzEa0EZsc0SfWTT1yj40i9IU0TlasyjcMFMORid+2N/cUA89fE9N4wB0Wi1e/RyoYNkdvMxe6yCMYwmAw1ERYMNi+ygI0sQ+wcJ+Dl9I8XGNvn0WYVCpNADlRN6umjlmtBiBGrqscP+5P9SHM0DN+tDZsAfP3UKWTDBZ2ZIkSjfJDHBsbPShBaP9V+sHW5SQwKP0ny/VQjzLrlmFPNtTilLmEufrtUC6WG77s7KAZKoVVLBwUqA/R/CSRcC2JwIEC+UcIDohIdHVeyuAxmIma5OiaJJAlCwazmjx7tFGP33f6qqiKXyZGS/ZUJgh2O5qJAg161kARnuu9o8vWtTf1TMx0UI6rQCqlblFtt+Rck6a6wCuhGf3OKJCx1uc37Xl6XUvPr8JX4aRcES9FLcM38R4cd3TbuksPz6L0KM2NMcOHz68F61EN1QeQ2vwFa6Nd+wLUhgrOPHOqQbU0C6wKprOVuWLzsUo0QrRThEXngl1rWEZp4L44QC0QeXVkbFBlHZo7B8fnPTRzYkClnCD4xBxYbnj9SiZwvGsnOsJFh6f8aRYJFqyRKggZzAVwiUKhUj8ZJF76w/8f/r2WaHv7d9/eH/1G48bzSFA97U6CPr3YgqflZKRAL6GK+JLKPVZgRWzNZ13rhlgS6NSpbkbYRQioG5yhedEfz1h8/D1g2MDyMFPXG0Z9uG0KGBFJtv/IASpzvIQHucVR6hUpPAEC1pEPpmas2VU7ahGp25yNyM/Dj7EqHrn9u9rP78VAt55Az7WoUV1lLbnbHniCxjJ2/IiHXW5Wa+2BVj519nmbLgJ47eVZSvz1KBki3vjawWYGH14qEXZUF8/1lI/AENp6LR82KHLZ4GKNFthKVEbzXOARQi5kXYUtufblNPdZzFz+bYOyeTR6IjiBM9+v34cvMn8GPijyaCDb3z7HQLcspjdEmb4WpE8Py8pHsde2LLE4cmyjvytzQsXes1qcy7dYazNYcRCOiTKZrvRUqwY/HNs+IEH7l/Yr+xq7l3UXV/TMO6rno26wkKQb/stFFMOIBSVNt3hcd2zDnZhYTJXPozw3tWX4c9naWZ0kJWqNRAyEIqmKsItBIh01TGyc9GtioxSFBcUCl00K9BqZejhXUQLxxKjgDgRnnw8JchHSZrxZtSPdHQE0lI0k9+7aHCUfgcUVyBNEGF5JEoRxREljvrSMAWIEpJgROZFO9/ijkVmrtwxy6+WJ9C1dfLhswi9akYLtJA5vLb/YIRB26fS7TOEUBM00NMIxDY3QDgDxlXdZwKsVoastNtZB89OEIFoaSzOikl51i2UJr4cRnmHhquQltbXHB9Y2KscXkh7whTNIkDGBuSwhLIEqcL+TPkrS9LlQsQpMoocPsmLZ2HrHGBEr3CEQu6aRQ+W1gyISnJrlgNVByp0KpPRgPgp1xXsYKkFMSskefnpAnFYmv02rFndRdPawefaHYfN4dkKEM5Z/EtGopRPWdLIzo2unfhsCOUdIC0drIEMvqsesgdfYK1wmlGkpEiUJ1DI8srS7WApCpLzMkBhnpgncUyyVHiBlZni/DhHrOuWEfSxaIAIMZA9kQ6++/auvdBpmY17SOeX71JOPDcex8sglXwKFzjrb1+iYQ4+V4W5cqUcOJ6npBeLy6PLudSmPQIwOfLoArTOsL6rp3Fiormmpvf+EdpaeLTQSeQ8fVHOC8/WhhMRK3LtYOUnRNVG1IbJmOuElLd4apZrxYF9ZSUrjToX5ntVmP699947cLj60DvT5SiZFWrSkB0VKTjbPgbfyC5xPL16R0fAq8JQBzu7C10aHxWpEGQUbJAmrJevoDitdPD1yODoovsXLRpo6emfUJK0dJB2PEyJI1sKO0TMJ8DOSGFmYlqRvCQClCRixUQJAX2RyHWMJ1isRMTKFKnI4ZWjqQaMyYiWxbhKtViJkbRQETpD36Frx2rf+xNRofo90NqSWQrvOSPW+gxhZa79qlEPrUDXG/6r7bwz77BWyMExZibGYrGT1lHudDIBvuxuaFS29A5Ap9ULsRqeaOylLYaH5hub4f5URJQcK5I9GRkWCfgF67nhAo+KNk+wmDBkAPL4lTkoebghDs/+eWohKH65wBmCkd0naERj0Yfse8uoRd053kYdz3UWyLJ43u3ZWJJ0HvclZ4KGro2+L7AooXS6szU4dbxGzTS/mCQbhdS3jI011nRNDDfW99NWPPAy0YDgggP6jkoxfzOPTDGDYjlHHiUGbtWSXj5rmRCUp0LCwMbSwoGgDMfhoLoPRBY5+wHEFtBipVdZCMJgCN1jhp/+DmRZGjTBSs1HO4Vd6tp0gL6Vna/V967okLHC+3PJW8kHk6MPDSBWWvQaJpcAACAASURBVKMcO961cPh4zfGJMbpgWvAUg5Ub7q47AkEu30aqBGIZn+dpQ26klMy5kys0kI5JRUQiixGLlsylxDitKZZLh1WEyWIiCLStk+r3YRoNai+Jdm0IS6Lcd5qyL/wl2lbnvvo6UJc6UT6EWkuxATqtiQfvHx8dunq8u3miH8Y+3cPNwzQLpaOhK8Dk7s9FCaQCHnloVG2KRO75HipYm9GMAs9BGBjYCjkM6bG8Sq6YYk3LSujAMmgdKdi9VRajMXzGogsxEkBI9Vgeu+8iWf3qFe/I0DdY7e00fdlYUg619204+GIQslLU8XZwDHr4+q6xluMTwzTRdArT1hOJIoSwQMAnYxgRkCR5TTlSZ6QLcMZaKZvyzWh3YXaRLCY342nHVZdJ6CtTDcfgV7z17h8hyQoDfTMGnUEf6tYHlyXlveDl7On9u8/GPW2tJzzBwrEYGY/Cncv4IGRBc319fcPxFsRL6wdGWmqUC0c+9z5lVEb9FN/9ufA0AZlrCH8lbL3X6ieKz8I4KE/nnqmDlrN5HQaf/IXjOpmFgKZMs1KnC3rHNF19+ND+Q+EEDHpsqyuoxCG2QCRleFYJ0aVJ/YDVQd0IeSmKzmIZnAIRdZVebApQf7Ggh2y4WT84COPorpqaqwsHaSZ5KmEwz5Z4FMrzueJKAhEJUaG35brAgjDk0WVHcQbFQ6CWS94KrbUYtMb3bv356BePP773bTgyGkJMaD2QkNKpG/E3RaGEhWp7t9ifW8OYV5ejf3V+6HRaeG4Bk/20jIeik8hclztk5Uarh28+PHT1alfL8eODyglIHxqGB5STFd5o8X76azReUS2UqOQLnoS/RfISx4wPpbu5DSysFGNiS4A8hhnrefPdhWQWHkJoLZYQgjCatSjwO1B1kFBrgBF19qT0KWCvj0KxRaWwMBErcjiZX716kbYJrs82du3tzlUW7GK5kAy8oviKFMp+bkw5+GJs/KEHH7h/0XB3z8AEarUy3Ng4MeN12mibStsepNQnQQkiTYoiuuAbgYVnFxSmPVOgBtH/8UxaUf4vvFyL677leNedqPeogvVAbQ7V7kHFDfurDkA7VZNZh0TK8odCOSO5GN2tcJGTqa56n34Xbp8NEinNgmML4OVULOHmxTOTCikDLZZHgMnBLtS/7urg2MhEff0IdPPKa1NeJ27rO8ve7JqjICUyA95zUR75d5iYL3+F/4rdTdt81iaOyOmJSqR+CieZNLxBawBh4SAMDh2aR+G3vlt9OAQyVEuI+8T9UkUeE4tJVchhgFDomBxb1U2/s5Of1pstjmVX7PXhgnzpJmYc7hHoM6CjmCRjaXIav6EX5eL7hV6ahQQt4GbHC9x3cs8QAiLs5TSBgFuUIS8WRYe/InTLZ2GbiyLJx9qCpX5mrmJT6JTT6Gg9/Gb1AZMh5GDV7xBHJdxa4LIkirVw4CrOi0ksiHZkSdc8r5xfN8l/dX7sclor+PGxGM2NzSwC30w+gHhpQ0N9o81rHX9jn9X71CFE+Qgthjvb2p4KyWjlEmGJIqqCfFO0wD35h2+UocehHO/hnaJX0nAa7w5M0699/dgf3n7zj3urDobqLYaZd+BYCEnWk5R5HWZRFLY0JR0SwY0coaOs5j93tdFvZusTrKa21iPO+bCU/0l7rjB4JSZGv5wcGpqYGO7tGhyBXmuo3L2njhMs9TOx0BKxAjeuzk9zZKEeq0TuPdoz+RebSr49jybd58JqOx1WWus/3zhcXV1VdXjvO/AT3lOFAJ0JBdGF1M0GOFGFWDJXwVu3ket8nj4w9AcW2uLXSR58LQRh8sCtkcGh0aH+/v6RsbEx6LUUqFFOsMUMpc9s3kOhC0QBcxsDZ0oVlCsihM8UyqFiKQQlaNUt0FbYnnfwLBwvASX5Yup6N69zyCunfKDehL4WfveM1QyItyBW1ccOoMaIRp0tkQXKqQvjGVhCRjZaPsRmKKT2q8Sfp5kynAMs1HzT/zoL1CQxDDwyoITEFHmtwbH6rmnyanVkl0yVKmjKOuXogwzPk4t29cQYRdQl5Wohj/eKODqyljzEmQ6zg/WUFPBWrEwQEPTLIVCx/7OPudygxXp0xvbNKpMaqnPFk1VVr4PqqncBYQI6I3mcx250LNZyNJryRELH/Vj9Kl0uyz9YTW0f7/COeDwEUbofDiMfD/GqH1QObydc2JDSN21yWiIQJjLhIMFMQvl05xXSLpCyg8UuLMDYm9lsZyWQ5/ev4Lk+KGR21n2jEfjS3uqKg1VV+2sJaISo0AhEeu2HgmQzp0Dm2gKLnjjMsdMAbasj95NFG4EQC4Z7uwf6B3qbT/3G/WT1UyagnTa4zj3iGRZULlachLsdAH8b7Dh8VgKGtBtn59J9O6uUQ8kXgqkgoFGp3HO1e/fur7KBpbGYEa4+DJrtIr0/87lHsh+wOudc74S+hBzricdDI8PCHh297REQz/ZNvQcMVqq28ZOY0DeUZT5doAC+xVWfZfv1a5oBBmfGZ+yjvMdohU7d4ja6EBV7q6oOvF1VTRAaVRBSrFqpHwpCio9OknOA1dR+hSbz4CFYHuXcnjC7X7LpdiiYNZDdbl0SXZSN1k6xmIy8Yt9ryudcjsKKZeSL3d6CvskEVLcpzeKJn1Rz5eUVbx56txY1bUH3yn/tDIN+JfncYLkH0z4EX+aaZDDOutuVzmo1AeMM+t9NdmYkYdgmBh6HJRaKAL3MARbGTCjweGvoc0BtBcCqsrrUm/jtkxV/slYAtapPi4ppQBjHDwexya987TMwB1gfujr/+ZS4ZKeRzbrv1qG26s0q6LZA6FE3EGthDF2cx4DWuJxVuilPTlIrf8k/rxuU+RSHG+35JrOK0M2ir7O4wi3ygBmkUuo9Jg18WDyXwkIrbKPfZmAOsJrmLJdEwnaolsWDi0LvoX5Oq7ZWElM0fVIURbloLTGOMRPTvL2X97yhUzBmfL6ApuQ+yIg6vVrhaDLl3nhZE2xXNYKgHwrdhHbePgCw3DLxVMGXUUpYMKlt/NFZ3RcckjfYNAvMszqvPSfIex5dLFsXS3qv5ZwMscfrPsBix7KTuVHAWxORAhmtatUTAKm0+zZGlhlHgaGz0wy+aRn9Ctk1Lyp9ufc5wGq6QNl6xyEsjP2LhOz4ZZkOWh9nK+Zzb+ALx0Dy7sO7bK6jiaxttEGUkcSOYyH1in9ZEEbFgA4sHMMSCny2sdHWzYYarGTWQutx36x2zd6ew7Z9DntLdkI8TrdGN+uIj80+5gTrrDfVwmNz00q2R0dvF+YnxNruDSs32hssjdXGD9VWncbqa50KgbYl2ZCDZqDwUraES1k55g0Wi7k5We6nVxkwz1TaVZgwuQ81jl0cCsn5DWyLTBAVHR0hKkryKsZZQ9fcKDCw0BYp7i6ejRdFA/ErRYUCMdheYN8fmUlO2bm5LGLWwSIirMFeGzC5DkPX9JMMKdlSkB0b7xzhPH0Wjv3U98jpkJk6R7stIsjtZJ6zKZpiOWqkmPmyGIQX81KEQrCbm+NxT3yHOnOD1XThQ7cib3a8MDQUpKdLkwoLgbpSsIJEC2ejWloTNeenclme2XtrL09RC/LjM1HpHXOTTGALd93AYv0UcjJ/SmWTKdcOMyFUt6VDekYQZP0azuZWlgN+4YaX0mXq2khxkjtaq075CnXmBsujFS7OECxJFBaLNNujdotfUUgUQhvDJndzV0+7xjzjcxSALHSZU0+JypCgHjPQGjl8NGBQwMLicgtEAbSrUVFdo9bqOhtSzQjARRlxjLddIueXhEdHhUcJxMnyqASqJf5q66U730faLatFrvZNS+MuzuVJJXLJYl7qM4S9rgbtwANDfodbDZ2mcgVihjZ1Sj0C/VDzyS2qGRjGEbjAwrE4Dg/lYObcqVU15XaEyRlkmWyNhcXZbLQTHFEsFcSxuBxJhmxxKldCCJ+iKtaJM1e82iIGDBbaotzJHsqkkUViNXcLp2jx4nQOo6gyiquxhVr4ZkSVLNMzpgitRk3M2n2H1o7ZnGjZRVGwJRYVyLBT7L0rcWxpnsB32xaqWGY9hpHfQJqn0RosszavT+YP2QnRGUK1MDE7PWZx6rNYSvhv5eWUfMYaht8NyucEC21m4RgQmcWCGKlYtH2nKIMritou3s6JEdgpMSaFd48INT2BtjuZdvgOdZ3Nc0DdCsCMkO6IC3JQEic2AVVk4kyGjHZSnkZUsza2Z3b6qhDr9NHg2SmLwfbV5Ew/syiKvalEtD3qSW6GcHuUODptcYZomUux3j/jmzcEABZKmNrBWpqry1uZzCuVyBVyuaiYE8dLiclzTCTGksX+5HmZrY6ZdMuN2w7dmvLfwY8KV3wmvhatdcBwG1SBdNeCNkgeprp220mxtNMULixaxyZnWApXrhduTiwSyYuFJXnLCjJiktRO9+hrbjVwsDovtNlVKy4v8heLC6ACbyhYvLggFf4rXLwl2r5yGo8rtl+Vy7Wab9R9E2w/YYvVT2tIdxGnLsNQzis5UK0C6lm7nRuDqU9TAvtwCTpNdlKkdHGyPCbm6fTFi5PTF8dI+TGxItcM2Ptn/AyFgYCFvJYdrPzo1A0C3oYNvGKZrFi+YYOcL0v5yTP2WVdWti1iUQc7DMFw4xNAaB1omax7Arlucl2AQBKL5XAD0ShSdFYHHw6aAZWz1xxchVA5/AGRStJRtnR3gYwn2LChSCDbkAF/F4pSZApHDLTmRV+598DB6nR4rdL8kO3RkeXR0eHh26PLI6O3l4dHbw97xnFfMCk5b2O0EYUQ8M31T2aMoKLuqMVxSd6TPr4kWiYRB9rdDt4G++0JMRmPfHr9xqfXbzswes7Oh7k/tY9QYfCs4RWU77b/g1dR6QDL1zz0fMByDojYz6NyWNzCpayCIharqHA1XpDB2iJ+2TmYoFoGeOq2zLLG+inUq1mr2UJc+8Tmw9QznpvH+RIC7NMEClVIULD9UzWfqMCPb1s/D1Ffc3yPPZNWwnAsGy6XsH7OY62VcnHWBu7StVLBlqUCO1hwKPzYv2IFAlZnm21Xd4xTuT4mjRuzOKUIw4pSF8cUFsasj+Q4K1LwODSDqrO7DcMneuiprqmB/vptRxbebPVIpfpGa25eZRO9U181U58esWcX6hxO3vQe+qyoXPs5snMrk2OS+RtjcjPYrA3QZ8G/GdufzbRzLLo9PuYL1r/aPiS9Fr4lKiVGWrw+Q7RdJIoQcaXy5JjUaMr0LmuzEJ6bPZsEvZWG3C/2009C9NfsaUHtFF1q684lRGV1Bp6VlbeufwJvUpBh2mnvs3pUlJLsrA9kLclYmS2UFAojxKKoKHlyekGMtNKW41rzkvLDORQrILCaLthUi8kTYSmaqCUCuVQKh96osIJNCmppPKMsV4wM0O7S9bM6nZa4fV0NedY1h56YrRafbePnLQbrbxyMhNxrQXf9GlBf+9QZIppJ/5nmqqUsfXZ3vOTJnaJiPkeaIeCL1TyG3D5fiDaAnEOxAgLrX22t5C7JrPXRQrE4f/F6xOAli2VikSh6PTW0Wo5JYLj7qCMlo//kWnjQjT74V9inTgVQz1h9t+Kel2inrM48tn6KtDzTjTpC7WR0OiuaEEmntDXF14mEUSLeCyxIgH4uW5wkKnlSY+M+MCq8MJdiBQZWk73+KDONyJPyGclCHleRwuBLk0GaxxL2TE44JXLWqaZv2Mbx6336GdeFzQbEIvyLJghtZWsTou+63VNabnzivBUoYUoAHkbZchdVy3M3CXMTBTyesGhZekG8vb3Dr1E2mX6n7fmC9a+OC5e2rkahWsbOFFGUKErwCrR5cX55hldtTWxeJQBPOJxGSN11cqpedUNfed01R2WYmv2W2qUNOmpxxQTqPdPXSdXVg2vOPcSI2R/Dn/JlS93Oj5kWXsDfLooSysWKJ8sLRALbQJm1o8OrOfCdgtVkrxLBMZReSEtLTMh/BpUb0tQh/VJWCQgHtwJE0DQELwLS02tH9FrXAKefsVp8NkWaU3Tw3R7h0yefop+zFBOfQXesGPfMhWbKwgEhl+XFFUrLCSDfTL6+Bm9pbZsbhsDA+ldn+1922dDiCCpBlIC/HUQKpHQ9NxjMFDW0AGeO2Xz79rUbn2rNN4wEoQ5yjoWELsiq8tjoPjAhjFPBZgpUtpSGhmSi1247n34C+QI+vszr/LBEeXntToU8Qk0oZPa88qoTH16ey7sHDhb08crlZIIZY0uKigWC4iIJVuZ1Ija0NlSCSidaROj0tWlIIMjLuH2bMpOgtszOWny3oKQXnSrYfYIbHL1BfrTqhoW6CTCZ3eIz6Ga+2HGJBXKBsDiDs8lOqP9z68WP2wIAIVCwmtpaHat52Mw4dlxcqfdWLA6NZ0JLvOXSLUQvrdcRYdB7zLoAg+q5WbPfPS3cRIvg9SRqx2Y+/SQUusfb1ymOMAhh5W2DdmGVMuPi4pgOJ/Lr1d1+pnTuACzo4y/u+E/677afgdRZc8HM2w3Us9Q914+Qe6jOGkDftLtifK1XWY9aDHMrmMagCg72NFwzWotjAUeum9EWPc4XiSmUP+MtnXNG1Sarjpxpn5M2zAuss21nWnAffWBIwfKedGb/mZxoyESnXPTzNjIQyBFvX6+zTAW75T4JQquamp1SmbU+A5xQk2rq6JSXTums125XwhE32Fx3fVZtcb5dE4x8e8ZTfhtXu2T11kv+01jzB+tff6Uuq6MTJi8q0YFWrERMAJXVaWG62ya0Y/30PxB/n74NPCXEYAmamp2dUZn0Wo1aHYLWD4SoK0N1e2zPWwzeyUMChjpoecks5Fu/uXHbWZETQRKwwrjAejIz8KzuOdJYdwDWvzpc3R5oZSMXiJMcoUVmrhBNFTjYJ6GbnoZhkC15YiRt0luPNDpjH1QyJEfh/1Bmp2YsJr0Plfs/7V3fT1rp1s5Lond404tqZzzOHKvJ9OixsLcfbHcnlQpURRTBMPRrbauCtopG7TfBRG1P7Xw38/0NJM0xXvSiJjj9epxEdGoOak6JCV6RaNI/4EToBhV/oJx3bWD/AOyIYjsXrgsLbLCbx7Wed631rnetf/vijtsatsHIX7ni1X0IF4vr5SfESiJ7+e74DftTg/UrXhFFfeLFIm+UMuiKLYnW8L1mNi3H1dgUMGhnfY9JwHTFl17/kIAQVCqMBStYRkzjePvW0OaHjQ1nPtqbCjOc3oXyDsMwqytxG8dRPC+W0ZMaYVZgsa7psaolb4TybVNhd9L5+vPQ4wIkvSwsCtnaSD7ZmlrfQscnIH4nPRNwTgV8H7bxarHpW49u+f/GkWOEXYRbHibp4H4n+ekioztlsyc1wuzAinkW3cfVIBHfPWcQ00g1Tz4iEgM2awgbJq7dI0ENxGYiDvr35YON55GNkyYDhbIb2Mxbc/oYHG6yani0ucslyZjA0Q6+Czt3NpGsr9TbyEznHZICMeEJjTBLsGKemZX0shpWr25jQ5hsJKAtJJ8SIeH4dzj4d065/u/jLrO1hSY2Lx84UfAosOkPRiInzrVjhYwe5e3uXsYeaDjow78aU+JH3hGNHOVhFavQ8m1qKJsUhQw9N449UiZ7NnMyr+EUYGFDnG3PULIl77mE4iOrYZen4Zvk60qq9wVUxgaSnIK/oy9c+HF/1+cEvfD71zb9O2vHOw1C2ckL5q8fITSBSWnD518PIMbvO+J2cMLRfHC0WlTfCG6M7U+GTHZ1ZvXCXsPMwsm/fnZgxWkr7b8lusGptLP3Q9qkYb4imJZbSzDrBvgAd2snz4cNM98PTzaCzyOBkN+5D9Owj08KMuH96A7a8wdxOM6g6BS253U09eEjczCVzJMxB6y5F/VSIiUiEh3NJgZ6brLqJbr3Gtp7csLKHizsP4jraiQUKZF3gz+liy/W9P0KUa05HOyCyZiHiYYeDNqHfeqPkDvd+7ADwZB/ShrezN/PY6sTGBFm2Gh3j3zRwPom5qLNCNpbD+Qf4gDzp/Vd6d8/+LlgYPcoCjN8W60/pIxDVRU5EuVvxia10mwWNmqvsWRDWKcAC5O855kALaWunuiGQ1nJ1BaUtlUKzrti5bK1xr8OR11bKOLDlMN8dMKz0DoOWACMQx9cm3JOvUCBqb3A1ARChR99keCHCMpfxx8+mkCTG74tVBDGH3DuoQi3Q3nI1v5WNl5NW/pIg1GiNcTbc4Vb63scgiPxspcnDHNODdbbhTkhySt7KluL2IRk4k861I2YQnGdK3m18SmkM4+i3Oq3vYm/NOOP5wvWpR/XIdqWOmHq+Np6GK6Hd9c3IOMVRNINbGB+J3ahMKBTgO+Wv2DTzy2ykeAhi1p/HZEsvLvLMRSpRdoqsm4QJfwRO19KKnvmOVGu4QxgQf5h9gFP8oQNCoIGko0Y2br4UEoHd5pQ6Qth+jWvXdLIVjjwgfUkpvyTfpbBkA/+WYM0HlS0Bzc2YNpvGGHHE11aP5JCZB75EAnvTX3c3k1slTG7h3GoHFp+MBYp0SeHnDypHeuXt3UX6XuhBrOwoY3DCrzRbAjrVGAByXvv8Z68WW1ELcnuGDQBLVOM5akRt7LaBuehC/cFCeWCQx+bssH65fexr/j9GIEDAEuKHYKDsHNjC+Xt4DcwoH9sYR+z4Yvuc2FgOHAYZSne+N09flFpszkc3NBxQjdR2zBpJ9tq64tCPXy6UtH1OlusTgNWzDPvWlXwpabVnSZjoiEgTfQBY9szpFDJao0hbjR/TWb8GOlOGG2DfrHGhdA6JNADrGYdIiYannSuhwN70k326uY6hpmBZTEpV6JHAVZTR3prBcNZHzZNICt3kAKvzgamF18mbS/q25KvlinaZ91ZkftpwcIk75oWOBBk3ZWScrasSsIOih4UjCyjef+GpLQsXNuBI3YMTkK/DnxToZAftCa4UcCBBWYYQYxzI7iHDtn8eti/LYyDttYO8/fZNH5FX4cwaqabWysqa3nVVpagRvjjkTpBn5A74DRki9XpwAK0hA4Eqa4waSXUgx4HHN01ChrxkmXf8R3BaAzXAJzjku4F8//Ga8iElNmZCgQON9kwe20D/yyIInQIFO7/sM8cfjgCFAv4Biqh/WB+XmK6Qm+tmWdImMdee735kooHi7BL1fEEOH9bNYpV10JWC+EZwIotzC8Ko0RS1YpMif6QBhXPHoS1VdzugyRtzWySa+sgmB+4IvCpttmJ9ACEz7e/dxRBoampbWyp/ryCYGC3UODjhzHUebvP4eFk66ObAq2iCY0Oap71SNC5gVL/rCOGxX1DISLMHqvTgoWjxAUhWlTpd2xB8QtHA98JiSztLRJ1nIjD1ZkoaN/GhnR5L0MsfRCF9PFOfpy7RRnnUOQAfygS30Ub6beVDgkMEAdXY43DbDmwsOUT5ags12iEnp9s2p2dg3VGsH5d+M0jqGMGE7v1qPGRmucorFZQHm+qFe4Iszc/JNE2jySUJHoYzNtPneaaTHqJJfS/AfzuwHb8yqShVyUK+Gh5XQuzpR0iJeYGxibYecLYOSq0ggEOcLp+4TRf+rRgxZYXFkVoAV8MCabHkWX25yZM6CUZDhTRJKF6lDwF8NNa3iHGILJ1fNVpqGDnIArJ5d1LiRccfTaKEKksfbW3Egq7WmzkdQ3SCgOublRpFTSPhBkCp9GrM4AVe+uZX3Ael5Sn5DYHar7bLBoVIUSt1Fyt6hkwJfRnK4LByD+MBvZ3IzvbBZAkDUEGfieyux+AK5i2tpNgVrb2qiVEyqYl3WGojB/9CbXYbklvC85gVutG1PzTGssr1+LC6b7y6cGC4/mY5TOd3qTNHU3FRi1BYXK6xt3nDYk4TUJVkzc19pavuc62BZG1QDQaDAaxprGZ+MNgNBpYwzrH2eTYoL5eRQ1lGH94X9tR29MS7zrcOlEvKFi5q9Pwz+5YgK+ydEZzAFZsGTwISypaFKav+koUwiEZNFzjDEJZN/j44Q8pcRBJkLXWR/2DFUIbZLBahUI/p6RsKo2GPlvnk5TRrDxsw09oklTDqX7hwUL2PfxSeOfO6qn16mxgYd1adE8rxWiVWyXWFmS6PfC8qVoLYSJ3p3T9SEWGLBxNmav/p9baoGs2GMcyZQHDFa0DTb1alYQ0k2mjWa1iSlTKVX1Qultsq5ZkEEX7quv96fjqzGBhf2vRtfpEuFFN17Z+FULNtW3/3TBmbGaEs94kVY3sfPHyDGN7aaqaqCYlnTZtT0Njn13XpNfrm+x9vY/ruzV1tcpqgiCfpJueRNmZVvVEETf6MOSOe0pJ6jJcZnnwj1P5VzkCC5KB3nZhWp6+2Vf0VTUFmQbofzgoKI+i8AsjDlRhTz3lx31WqSRJ0iyXy81mGBkkHyLMJKn8RJOxumKUViOmJKAQWHddrkoZx2bpen0mrM4MVszz3jXbJUKLULfqQXeGJSZR5xclUJiuSlv53KQ+YRXCMZhyjyh1MUpHi+qoQEzIrh9UiS7Ixleyj51zC1ZsacG1Mi77UXBXZK2Wvee6IlH/pSE7g17UKavseLmKM80N5bcn3Tfm5AlJ8G1mKSssDPrhlN9i7pFiSzSIsmo1MufyzJn0KhdgYbTcy2IXgmYPylTZGGErcejjhgzDEvk1jvZpjaaDJNKLl44TJV48H9rsRu5oEmULQc/kZiqFBeWtaKShWjj8SaGc9vyWbf7qHMDCaP3mnqZT6pGoPjs0IOJdaXMPzAcjJW3YU03knZV/cTwdsF+zics+jxd1vX1gBH3Vw206kJqJv4Ar2n9X7E/YxgydhPDPZ3kALsMZscoJWOBCuLxdYm/+iQa2KYr5iBa6R5kkbVXWMYSMN+KGQ1J6xDAlSdWiq1O8Tbk4omk2QojUW8W9Ut2N6tRXsKswUCp4Z6nKaBfVZtXIRl+fxWVISk7AgkXRteIU+6fkcI8RjXUkb5qyYnr/2dALbtBkd9ILamvEYCWn0NPlj6x3q/nW2fQNu00U1dy7Xe6bnQAABzZJREFUqnoqaupE3mbU163Qz7XlpgCtcrWI8xWWV8vuHGCVK7Bg08c9XSre2ifKm6SNXMVWE4OuPGJTXk/5w1Fkf/EEwyQ2ZYlGVDzY0vw42ZSdsiKDOA9Fm3FoXsG38CcbmFvfxGfZtdYK/BHRpyxdXtfc2ZbBhOQKrNjS+0X37Kg4VFTKHzk644TEzuMY+JMOoRItP9yEvvd1Pxc/UmwzjacD+o4EGHI7EqUPJHBsAXoPc0pkvlaoutX09Clsxjk65Rm8XWyCz8C7OitdsZIzsGAfw738SinmebI8oRLQFbKwu6oXI1YlyGLeYhoMbHN9/J5htol3d1USHpp2IDQonmdIWQsZ1MuBPdQXap002lU2gNnUrbGm999un/bkRq1iOQULm+K825uiXPG7V92XOGAYsbxHNJIYtkBtfVjZwGyIRsbAoEo+PKLYruX1ogMvNAzv5qepEjpk6JYQ1JCGTY5V9qZEhHdk47M5WAWTkkuwYkvA868UaUVJ3+pMsMD3yYc14sGChO5FuYZBRbcoCWmV6rBT0Sq8GDYxImwBXhzKGMu4TUF9IbsJVlbVAlHnwxSPTYbVyn1GR1QoOQULXK45l3c8Lcl1Q6PH1N5zfdjGiGhouMQx1Inp+TbMmjHedSCmn+ezUuMA9MgTjwOF9tyXuGjJ3DzxEDiRslc0Wclq8XEKBWarmcVcmSBIjsGKvcXKtTzdLpOUiW6cJDoetY70kRCe8CfJ6JtXBuR0CQyTbdM/t96sRIIZAKQGdRODMLVRuL0NY4D4DSOyP3TzOtasu91qIoXca2Rdq4tz7z2/e9QrC8k1WKBc867XzjRbLDWXaptr1Vizmrh9YUrN2OXQmsVBdGNfExukYDgcoSvsbOtmUsbywujceFcZ9j0tSNcEejacGjJZ6JcreBHMoVrFzgOs2K+ehbl33nFFaoUgTZKUqrUQVTxMmhr5GNskiUm/SFtpoNow1Y9ws9vo8q/7/yTHXITG+O63tFJiHuCJjbKOhQZ1qvRg3KJ4Npsj30oo5wAWa4szntVRS3pBJS1RN1WYNImvRzRLOynqVhEqHKvooIhm4VJJahh9g64fputwXQ2Hu/vZHkEJsOgbhmY1lV7wblGMe2dybIGsnAtYsC4uujzTo7I0uOjhoXJ7c/xhNeUYuXE33mFRK4eiBIFXYO5nfjKVGGAYxGRySSBvI1uVFi+rCdW89zBDJzqFbHx18fSbEp+ScwKL9egx03fJ0g9H0fGcDKk1GFGxbZg26zEvDUkomAZ2jetgWDtmKJd8O1SleY4pLZF6p+oKDaWPkamDs9XU3/2jwjK6uuyaz6G/IJBzAyv2/x7M9CsYrowNKfEXVWkb9SWmgfvYuR+UKKnrMOyL4/ehBvSYLTxjJ7L1xt16SIkVTbSqM0Q1cbEoWKhOdB7uFHJ+YGHqwl6Xe3l61JL5WEYNaa6mHmrvU52DNvK+xobdzeJbiSwDTRiKO+BxWVUPZHrsGvbl0r5+fc9xR0xqMFetekCrzgmrcwULmP79nGt59VmN7E7mVro0W0Zyl1LeGqyEYqT6hMGR3XiFVN3FutRkmhj72mRqiQ9CJn8gjjkv8V+y751ej2sh50ugQM4XrFhsGdyuxdmXXbJPHChj51+rrFq74atB1sZIe2WFyaHDHnl5vVbd+bBcQv94/MfhGJyl69XrN+fFVUk5b7Cw27X0fsGNyWtcITv+SBnsHFKknHqgYb0m2mZ9cO8Gmz3GzpmSzrRnyEmNQkY/W112Y2fhHLUK5PzBirF+15zL433VpciwOKZAllj3qLTh9seIRaYcnZ59MzO34Pn9xgxnlM8CFnA99iTeLXtfjSqOWx2zlzKsU4rxV7PLM3P/8iydF6sL5DOBFWPJft7lArwkFssxfJ+N3JHJ2senZ5dd7nNc/8Ty+cCKsfkuwGt2+hk2yLTym2yAssgUXc7p1x733Hyuo+VPyGcFC8zRs7Dods+seF+xgCmyQ6ysDNM5ZqmuZ9PeZbdrbhHr1OdRKlY+M1ggGC9QsDcr3mlnV7sSI3YiyGowTBYL/WD05bR35Y1rZn5xYemz6VRcvgBYsbiCLcxg1VjGiL0cH21XyGQsaDVpsNXU3AGQZNjuRp+9nJ5dwRrFqtTnYPQU+TJggSxhh2Jxfs7lcr9Zfu1dnX7pHB/tav9eCdBworj6fTsGyflqetW7srwIOM0vfF7bE8iXA4uVtx4PhmzOPTMz4/rln56V17OzXu8qJ17vP16/XvH88x1+gxsMz/MlFIqTLwwWyK9Lb5eWPIsLoGdzeHlzgfzyC/uP+93c3NwivobNDr/tC9/pHwCspLzF1rXkAeSweNif2JfFL77N2cbfGeUPBNYfXy7AykIuwMpCLsDKQi7AykIuwMpCLsDKQi7AykIuwMpCLsDKQi7AykIuwMpCLsDKQi7AykIuwMpCLsDKQi7AykIuwMpCLsDKQv4D+dayzr5ktewAAAAASUVORK5CYII=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Q3QTRDQiIvPg0KCQk8dWljb2xvciBuYW1lPSJnbG93IiB2YWx1ZT0iMHgzNUQzMzQiLz4NCgkJPHVpY29sb3IgbmFtZT0idGV4dCIgdmFsdWU9IjB4RkZGRkZGIi8+DQoJCTx1aWNvbG9yIG5hbWU9ImxpZ2h0IiB2YWx1ZT0iMHgxRjY2OEYiLz4NCgkJPHVpY29sb3IgbmFtZT0ic2hhZG93IiB2YWx1ZT0iMHgwMDAwMDAiLz4NCgkJPHVpY29sb3IgbmFtZT0iYmFja2dyb3VuZCIgdmFsdWU9IjB4NDY5QUE5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MMPROD_UIDATA" val="&lt;database version=&quot;7.0&quot;&gt;&lt;object type=&quot;1&quot; unique_id=&quot;10001&quot;&gt;&lt;property id=&quot;20141&quot; value=&quot;Template dj 2010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G:\laptop nebeng\gambar\&quot;/&gt;&lt;property id=&quot;20224&quot; value=&quot;D:\template ppt\template darmajaya\flash template&quot;/&gt;&lt;property id=&quot;20250&quot; value=&quot;0&quot;/&gt;&lt;property id=&quot;20251&quot; value=&quot;0&quot;/&gt;&lt;property id=&quot;20259&quot; value=&quot;1&quot;/&gt;&lt;object type=&quot;2&quot; unique_id=&quot;11561&quot;&gt;&lt;object type=&quot;3&quot; unique_id=&quot;11562&quot;&gt;&lt;property id=&quot;20148&quot; value=&quot;5&quot;/&gt;&lt;property id=&quot;20300&quot; value=&quot;Slide 1 - &amp;quot;Sub title …………….&amp;quot;&quot;/&gt;&lt;property id=&quot;20307&quot; value=&quot;256&quot;/&gt;&lt;property id=&quot;20309&quot; value=&quot;-1&quot;/&gt;&lt;/object&gt;&lt;object type=&quot;3&quot; unique_id=&quot;11563&quot;&gt;&lt;property id=&quot;20148&quot; value=&quot;5&quot;/&gt;&lt;property id=&quot;20300&quot; value=&quot;Slide 2 - &amp;quot;Introducing Template dj 2010&amp;quot;&quot;/&gt;&lt;property id=&quot;20307&quot; value=&quot;258&quot;/&gt;&lt;property id=&quot;20309&quot; value=&quot;-1&quot;/&gt;&lt;/object&gt;&lt;object type=&quot;3&quot; unique_id=&quot;11564&quot;&gt;&lt;property id=&quot;20148&quot; value=&quot;5&quot;/&gt;&lt;property id=&quot;20300&quot; value=&quot;Slide 3&quot;/&gt;&lt;property id=&quot;20307&quot; value=&quot;259&quot;/&gt;&lt;property id=&quot;20309&quot; value=&quot;-1&quot;/&gt;&lt;/object&gt;&lt;object type=&quot;3&quot; unique_id=&quot;11565&quot;&gt;&lt;property id=&quot;20148&quot; value=&quot;5&quot;/&gt;&lt;property id=&quot;20300&quot; value=&quot;Slide 4&quot;/&gt;&lt;property id=&quot;20307&quot; value=&quot;260&quot;/&gt;&lt;property id=&quot;20309&quot; value=&quot;-1&quot;/&gt;&lt;/object&gt;&lt;object type=&quot;3&quot; unique_id=&quot;11566&quot;&gt;&lt;property id=&quot;20148&quot; value=&quot;5&quot;/&gt;&lt;property id=&quot;20300&quot; value=&quot;Slide 5&quot;/&gt;&lt;property id=&quot;20307&quot; value=&quot;261&quot;/&gt;&lt;property id=&quot;20309&quot; value=&quot;-1&quot;/&gt;&lt;/object&gt;&lt;object type=&quot;3&quot; unique_id=&quot;11567&quot;&gt;&lt;property id=&quot;20148&quot; value=&quot;5&quot;/&gt;&lt;property id=&quot;20300&quot; value=&quot;Slide 6 - &amp;quot;Quick Styles&amp;quot;&quot;/&gt;&lt;property id=&quot;20307&quot; value=&quot;262&quot;/&gt;&lt;property id=&quot;20309&quot; value=&quot;-1&quot;/&gt;&lt;/object&gt;&lt;object type=&quot;3&quot; unique_id=&quot;11568&quot;&gt;&lt;property id=&quot;20148&quot; value=&quot;5&quot;/&gt;&lt;property id=&quot;20300&quot; value=&quot;Slide 7 - &amp;quot;PowerPoint 2007&amp;quot;&quot;/&gt;&lt;property id=&quot;20307&quot; value=&quot;263&quot;/&gt;&lt;property id=&quot;20309&quot; value=&quot;-1&quot;/&gt;&lt;/object&gt;&lt;object type=&quot;3&quot; unique_id=&quot;11569&quot;&gt;&lt;property id=&quot;20148&quot; value=&quot;5&quot;/&gt;&lt;property id=&quot;20300&quot; value=&quot;Slide 8 - &amp;quot;Text, graphics and pictures&amp;quot;&quot;/&gt;&lt;property id=&quot;20307&quot; value=&quot;264&quot;/&gt;&lt;property id=&quot;20309&quot; value=&quot;-1&quot;/&gt;&lt;/object&gt;&lt;object type=&quot;3&quot; unique_id=&quot;11570&quot;&gt;&lt;property id=&quot;20148&quot; value=&quot;5&quot;/&gt;&lt;property id=&quot;20300&quot; value=&quot;Slide 9 - &amp;quot;Superior Text&amp;quot;&quot;/&gt;&lt;property id=&quot;20307&quot; value=&quot;265&quot;/&gt;&lt;property id=&quot;20309&quot; value=&quot;-1&quot;/&gt;&lt;/object&gt;&lt;object type=&quot;3&quot; unique_id=&quot;11571&quot;&gt;&lt;property id=&quot;20148&quot; value=&quot;5&quot;/&gt;&lt;property id=&quot;20300&quot; value=&quot;Slide 10 - &amp;quot;The Power of OfficeArt Graphics&amp;quot;&quot;/&gt;&lt;property id=&quot;20307&quot; value=&quot;266&quot;/&gt;&lt;property id=&quot;20309&quot; value=&quot;-1&quot;/&gt;&lt;/object&gt;&lt;object type=&quot;3&quot; unique_id=&quot;11572&quot;&gt;&lt;property id=&quot;20148&quot; value=&quot;5&quot;/&gt;&lt;property id=&quot;20300&quot; value=&quot;Slide 11 - &amp;quot;Picture This…&amp;quot;&quot;/&gt;&lt;property id=&quot;20307&quot; value=&quot;267&quot;/&gt;&lt;property id=&quot;20309&quot; value=&quot;-1&quot;/&gt;&lt;/object&gt;&lt;object type=&quot;3&quot; unique_id=&quot;11573&quot;&gt;&lt;property id=&quot;20148&quot; value=&quot;5&quot;/&gt;&lt;property id=&quot;20300&quot; value=&quot;Slide 12 - &amp;quot;Picture This…&amp;quot;&quot;/&gt;&lt;property id=&quot;20307&quot; value=&quot;268&quot;/&gt;&lt;property id=&quot;20309&quot; value=&quot;-1&quot;/&gt;&lt;/object&gt;&lt;object type=&quot;3&quot; unique_id=&quot;11574&quot;&gt;&lt;property id=&quot;20148&quot; value=&quot;5&quot;/&gt;&lt;property id=&quot;20300&quot; value=&quot;Slide 13 - &amp;quot;Smart art&amp;quot;&quot;/&gt;&lt;property id=&quot;20307&quot; value=&quot;270&quot;/&gt;&lt;property id=&quot;20309&quot; value=&quot;-1&quot;/&gt;&lt;/object&gt;&lt;object type=&quot;3&quot; unique_id=&quot;11575&quot;&gt;&lt;property id=&quot;20148&quot; value=&quot;5&quot;/&gt;&lt;property id=&quot;20300&quot; value=&quot;Slide 14 - &amp;quot;Visualize It!&amp;quot;&quot;/&gt;&lt;property id=&quot;20307&quot; value=&quot;271&quot;/&gt;&lt;property id=&quot;20309&quot; value=&quot;-1&quot;/&gt;&lt;/object&gt;&lt;object type=&quot;3&quot; unique_id=&quot;11576&quot;&gt;&lt;property id=&quot;20148&quot; value=&quot;5&quot;/&gt;&lt;property id=&quot;20300&quot; value=&quot;Slide 15&quot;/&gt;&lt;property id=&quot;20307&quot; value=&quot;272&quot;/&gt;&lt;property id=&quot;20309&quot; value=&quot;-1&quot;/&gt;&lt;/object&gt;&lt;object type=&quot;3&quot; unique_id=&quot;11577&quot;&gt;&lt;property id=&quot;20148&quot; value=&quot;5&quot;/&gt;&lt;property id=&quot;20300&quot; value=&quot;Slide 16&quot;/&gt;&lt;property id=&quot;20307&quot; value=&quot;273&quot;/&gt;&lt;property id=&quot;20309&quot; value=&quot;-1&quot;/&gt;&lt;/object&gt;&lt;object type=&quot;3&quot; unique_id=&quot;11578&quot;&gt;&lt;property id=&quot;20148&quot; value=&quot;5&quot;/&gt;&lt;property id=&quot;20300&quot; value=&quot;Slide 17 - &amp;quot;end&amp;quot;&quot;/&gt;&lt;property id=&quot;20307&quot; value=&quot;275&quot;/&gt;&lt;property id=&quot;20309&quot; value=&quot;-1&quot;/&gt;&lt;/object&gt;&lt;/object&gt;&lt;object type=&quot;8&quot; unique_id=&quot;11597&quot;&gt;&lt;/object&gt;&lt;object type=&quot;4&quot; unique_id=&quot;11598&quot;&gt;&lt;object type=&quot;5&quot; unique_id=&quot;11599&quot;&gt;&lt;property id=&quot;20149&quot; value=&quot;Supadi,S.Kom&quot;/&gt;&lt;property id=&quot;20150&quot; value=&quot;Dosen Teknik Informatika&quot;/&gt;&lt;property id=&quot;20151&quot; value=&quot;foto.jpg&quot;/&gt;&lt;property id=&quot;20153&quot; value=&quot;sup4di@gmail.com&quot;/&gt;&lt;property id=&quot;20155&quot; value=&quot;Salah satu dosen teknik informatika ............................&amp;#x0D;&amp;#x0A;&quot;/&gt;&lt;property id=&quot;20159&quot; value=&quot;logo ibi small.png&quot;/&gt;&lt;/object&gt;&lt;/object&gt;&lt;object type=&quot;10&quot; unique_id=&quot;11663&quot;&gt;&lt;object type=&quot;11&quot; unique_id=&quot;11664&quot;&gt;&lt;property id=&quot;20180&quot; value=&quot;0&quot;/&gt;&lt;property id=&quot;20181&quot; value=&quot;0&quot;/&gt;&lt;property id=&quot;20182&quot; value=&quot;0&quot;/&gt;&lt;property id=&quot;20183&quot; value=&quot;1&quot;/&gt;&lt;/object&gt;&lt;object type=&quot;12&quot; unique_id=&quot;11665&quot;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5169C2A0-AF40-4581-811B-D2D32B1C8107}&quot;/&gt;&lt;filename val=&quot;D:\template ppt\template darmajaya\flash template\data\asimages\{5169C2A0-AF40-4581-811B-D2D32B1C8107}.png&quot;/&gt;&lt;hasEffects val=&quot;1&quot;/&gt;&lt;left val=&quot;-3.12&quot;/&gt;&lt;top val=&quot;65.28&quot;/&gt;&lt;width val=&quot;708.72&quot;/&gt;&lt;height val=&quot;146.64&quot;/&gt;&lt;/ThreeDShape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5169C2A0-AF40-4581-811B-D2D32B1C8107}&quot;/&gt;&lt;filename val=&quot;D:\template ppt\template darmajaya\flash template\data\asimages\{5169C2A0-AF40-4581-811B-D2D32B1C8107}.png&quot;/&gt;&lt;hasEffects val=&quot;1&quot;/&gt;&lt;left val=&quot;-3.12&quot;/&gt;&lt;top val=&quot;65.28&quot;/&gt;&lt;width val=&quot;708.72&quot;/&gt;&lt;height val=&quot;146.64&quot;/&gt;&lt;/ThreeDShape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2431</TotalTime>
  <Words>1850</Words>
  <Application>Microsoft Office PowerPoint</Application>
  <PresentationFormat>On-screen Show (4:3)</PresentationFormat>
  <Paragraphs>456</Paragraphs>
  <Slides>48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1" baseType="lpstr">
      <vt:lpstr>Office Theme</vt:lpstr>
      <vt:lpstr>Equation</vt:lpstr>
      <vt:lpstr>Microsoft Equation 3.0</vt:lpstr>
      <vt:lpstr>PowerPoint Presentation</vt:lpstr>
      <vt:lpstr>OUTLINE</vt:lpstr>
      <vt:lpstr>SISTEM FUZZY</vt:lpstr>
      <vt:lpstr>MENGAPA MENGGUANAKAN  SISTEM FUZZY</vt:lpstr>
      <vt:lpstr>LOGIKA FUZZY</vt:lpstr>
      <vt:lpstr>PEMETAAN INPUT &amp; OUTPUT DALAM GRAFIS</vt:lpstr>
      <vt:lpstr>MENGAPA MENGGUNAKAN  LOGIKA FUZZY</vt:lpstr>
      <vt:lpstr>APLIKASI LOGIKA FUZZY</vt:lpstr>
      <vt:lpstr>APLIKASI LOGIKA FUZZY</vt:lpstr>
      <vt:lpstr>PowerPoint Presentation</vt:lpstr>
      <vt:lpstr>OUTLINE</vt:lpstr>
      <vt:lpstr>ISTILAH-ISTILAH FUZZY</vt:lpstr>
      <vt:lpstr>ISTILAH-ISTILAH FUZZY</vt:lpstr>
      <vt:lpstr>ISTILAH-ISTILAH FUZZY</vt:lpstr>
      <vt:lpstr>PERBEDAAN  HIMPUNAN CRISP &amp; FUZZY</vt:lpstr>
      <vt:lpstr>PERBEDAAN  HIMPUNAN CRISP &amp; FUZZY</vt:lpstr>
      <vt:lpstr>PERBEDAAN  HIMPUNAN CRISP &amp; FUZZY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Kurva Travesium (Tugas 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IBI Darmajaya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 title …………….</dc:title>
  <dc:creator>Yulif</dc:creator>
  <cp:lastModifiedBy>Yulif</cp:lastModifiedBy>
  <cp:revision>430</cp:revision>
  <cp:lastPrinted>2015-09-17T08:41:14Z</cp:lastPrinted>
  <dcterms:created xsi:type="dcterms:W3CDTF">2010-04-18T12:06:30Z</dcterms:created>
  <dcterms:modified xsi:type="dcterms:W3CDTF">2019-03-26T02:43:40Z</dcterms:modified>
</cp:coreProperties>
</file>