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9" r:id="rId8"/>
    <p:sldId id="298" r:id="rId9"/>
    <p:sldId id="296" r:id="rId10"/>
    <p:sldId id="297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</p:sldIdLst>
  <p:sldSz cx="9144000" cy="6858000" type="screen4x3"/>
  <p:notesSz cx="6761163" cy="9942513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xmlns="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0409" autoAdjust="0"/>
  </p:normalViewPr>
  <p:slideViewPr>
    <p:cSldViewPr>
      <p:cViewPr varScale="1">
        <p:scale>
          <a:sx n="64" d="100"/>
          <a:sy n="6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9BCBC9-8538-4D6D-AC7E-C1D34EAFB86C}" type="datetime1">
              <a:rPr lang="id-ID" smtClean="0"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74B44-73DD-4E88-A979-FF247CC65F97}" type="datetime1">
              <a:rPr lang="id-ID" smtClean="0"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CA4A81-C9D5-4759-B4D4-761687E14D94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8C6455-D6AC-4ACC-96D5-C79F884BA2E1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123D6-D894-4FB5-B17C-911E55853AC4}" type="datetime1">
              <a:rPr lang="id-ID" smtClean="0"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3B1F2-515E-4365-9B63-935183B5B78C}" type="datetime1">
              <a:rPr lang="id-ID" smtClean="0"/>
              <a:t>02/04/2019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493EC-8EFA-468D-8906-4117333B81A8}" type="datetime1">
              <a:rPr lang="id-ID" smtClean="0"/>
              <a:t>02/04/2019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5C09E-D1A0-4A0C-B0FE-73482C419B61}" type="datetime1">
              <a:rPr lang="id-ID" smtClean="0"/>
              <a:t>02/04/2019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340187-0BF4-4BEF-9D0D-2B5C43AB08BE}" type="datetime1">
              <a:rPr lang="id-ID" smtClean="0"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92EF1-6DBB-4ACA-A3C6-B96A58B6E307}" type="datetime1">
              <a:rPr lang="id-ID" smtClean="0"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FUNGSI KEANGGOTAAN DENGAN MICROSOFT EXCELL &amp; MATLAB</a:t>
            </a:r>
            <a:endParaRPr lang="en-US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C48FB5-F1FF-4450-85B0-F5880B6AAC17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t>02/04/2019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Kode MK :TIF15427,  MK : Fuzzy Logic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Akan tampil FIS Editor seperti tampilan berikut :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DF23-48BE-4954-8CBD-7EB0CA1E72B4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5362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3"/>
            <a:ext cx="4752528" cy="394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67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>Pada Current variable, name ganti dengan Nilai.</a:t>
            </a:r>
          </a:p>
          <a:p>
            <a:pPr lvl="0"/>
            <a:r>
              <a:rPr lang="id-ID" dirty="0"/>
              <a:t>Kemudian Double klik pada variabel nilai, maka akan tampil gambar sebagai berikut :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95E-94CF-47C0-B8A1-B0FDD1055A51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8434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960440" cy="329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33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>Mengganti mf1 dengan himpunan fuzzy RENDAH.</a:t>
            </a:r>
          </a:p>
          <a:p>
            <a:r>
              <a:rPr lang="id-ID" dirty="0"/>
              <a:t>Klik mf1 kemudian akan berubah warna menjadi merah</a:t>
            </a:r>
          </a:p>
          <a:p>
            <a:r>
              <a:rPr lang="id-ID" dirty="0"/>
              <a:t>Pada Current Membership:</a:t>
            </a:r>
          </a:p>
          <a:p>
            <a:r>
              <a:rPr lang="id-ID" b="1" dirty="0"/>
              <a:t>Name</a:t>
            </a:r>
            <a:r>
              <a:rPr lang="id-ID" dirty="0"/>
              <a:t> ganti mf1 dengan kata rendah</a:t>
            </a:r>
          </a:p>
          <a:p>
            <a:r>
              <a:rPr lang="id-ID" b="1" dirty="0"/>
              <a:t>Type </a:t>
            </a:r>
            <a:r>
              <a:rPr lang="id-ID" dirty="0"/>
              <a:t>pilih trapmf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3AC2-C7CB-47A3-A9AD-3D07B608330D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04664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Params </a:t>
            </a:r>
            <a:r>
              <a:rPr lang="id-ID" dirty="0"/>
              <a:t>ganti dengan nilai [ 0 0 50 75]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42F4-190B-41C5-B0E3-DDA87154F1F6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9458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92" y="2348880"/>
            <a:ext cx="4740575" cy="394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81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>Mengganti mf2 dengan himpunan fuzzy SEDANG.</a:t>
            </a:r>
          </a:p>
          <a:p>
            <a:r>
              <a:rPr lang="id-ID" dirty="0"/>
              <a:t>Klik mf2 kemudian akan berubah warna menjadi merah</a:t>
            </a:r>
          </a:p>
          <a:p>
            <a:r>
              <a:rPr lang="id-ID" dirty="0"/>
              <a:t>Pada Current Membership:</a:t>
            </a:r>
          </a:p>
          <a:p>
            <a:r>
              <a:rPr lang="id-ID" b="1" dirty="0"/>
              <a:t>Name</a:t>
            </a:r>
            <a:r>
              <a:rPr lang="id-ID" dirty="0"/>
              <a:t> ganti mf2 dengan kata SEDANG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5A5E-D847-4385-8676-571FFF7B610D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9581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Type </a:t>
            </a:r>
            <a:r>
              <a:rPr lang="id-ID" dirty="0"/>
              <a:t>pilih trimf</a:t>
            </a:r>
          </a:p>
          <a:p>
            <a:r>
              <a:rPr lang="id-ID" b="1" dirty="0"/>
              <a:t>Params </a:t>
            </a:r>
            <a:r>
              <a:rPr lang="id-ID" dirty="0"/>
              <a:t>ganti dengan nilai [50 75 90]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715A-28A9-4C12-9B8F-2D2F6B3610B5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482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1"/>
            <a:ext cx="4320480" cy="358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81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>Mengganti mf3 dengan himpunan fuzzy TINGGI.</a:t>
            </a:r>
          </a:p>
          <a:p>
            <a:r>
              <a:rPr lang="id-ID" dirty="0"/>
              <a:t>Klik mf3 kemudian akan berubah warna menjadi merah</a:t>
            </a:r>
          </a:p>
          <a:p>
            <a:r>
              <a:rPr lang="id-ID" dirty="0"/>
              <a:t>Pada Current Membership:</a:t>
            </a:r>
          </a:p>
          <a:p>
            <a:r>
              <a:rPr lang="id-ID" b="1" dirty="0"/>
              <a:t>Name</a:t>
            </a:r>
            <a:r>
              <a:rPr lang="id-ID" dirty="0"/>
              <a:t> ganti mf3 dengan kata TINGGI</a:t>
            </a:r>
          </a:p>
          <a:p>
            <a:r>
              <a:rPr lang="id-ID" b="1" dirty="0"/>
              <a:t>Type </a:t>
            </a:r>
            <a:r>
              <a:rPr lang="id-ID" dirty="0"/>
              <a:t>pilih trapmf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2D1A-4F31-4E3B-BCA3-4059A851D326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64896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Params </a:t>
            </a:r>
            <a:r>
              <a:rPr lang="id-ID" dirty="0"/>
              <a:t>ganti dengan nilai [75 90 100 100]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192D-7809-49E9-B516-1C725FBC1FB3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1506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7" y="2204864"/>
            <a:ext cx="436990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919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Latihan 3</a:t>
            </a:r>
          </a:p>
          <a:p>
            <a:pPr marL="0" indent="0">
              <a:buNone/>
            </a:pPr>
            <a:r>
              <a:rPr lang="id-ID" dirty="0"/>
              <a:t>Gambarkan fungsi keanggotaan tersebut dengan menggunakan tools fuzzy pada  Matlab</a:t>
            </a:r>
            <a:r>
              <a:rPr lang="id-ID" dirty="0" smtClean="0"/>
              <a:t>. Buat Persamaan .</a:t>
            </a:r>
          </a:p>
          <a:p>
            <a:pPr marL="0" indent="0">
              <a:buNone/>
            </a:pPr>
            <a:r>
              <a:rPr lang="id-ID" dirty="0" smtClean="0"/>
              <a:t>Tentukan µ[22], </a:t>
            </a:r>
          </a:p>
          <a:p>
            <a:pPr marL="0" indent="0">
              <a:buNone/>
            </a:pPr>
            <a:r>
              <a:rPr lang="id-ID" smtClean="0"/>
              <a:t>µ[28</a:t>
            </a:r>
            <a:r>
              <a:rPr lang="id-ID" smtClean="0"/>
              <a:t>] ?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CA9F-3C1B-4365-83D5-E37DBD935F69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253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8075" r="7077" b="7655"/>
          <a:stretch>
            <a:fillRect/>
          </a:stretch>
        </p:blipFill>
        <p:spPr bwMode="auto">
          <a:xfrm>
            <a:off x="3106735" y="2996952"/>
            <a:ext cx="5544616" cy="316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919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OUTLINE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GB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ungsi Keanggotaan dengan aplikasi microsoft Excell</a:t>
            </a:r>
          </a:p>
          <a:p>
            <a:pPr marL="514350" indent="-514350"/>
            <a:r>
              <a:rPr lang="id-ID" dirty="0" smtClean="0">
                <a:latin typeface="Arial" pitchFamily="34" charset="0"/>
                <a:cs typeface="Arial" pitchFamily="34" charset="0"/>
              </a:rPr>
              <a:t>Fungsi keanggotaan dengan aplikasi Matlab : tool fuzzy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6AF4-C683-490B-8BA4-2081A21D6537}" type="datetime1">
              <a:rPr lang="id-ID" sz="1400" smtClean="0"/>
              <a:t>02/04/2019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/>
              <a:t>Kode MK :TIF15427,  MK : Fuzzy Logic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Microsoft Excell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Contoh 1</a:t>
            </a:r>
          </a:p>
          <a:p>
            <a:pPr marL="0" indent="0">
              <a:buNone/>
            </a:pPr>
            <a:r>
              <a:rPr lang="id-ID" dirty="0" smtClean="0"/>
              <a:t>Diketahui </a:t>
            </a:r>
            <a:r>
              <a:rPr lang="id-ID" dirty="0"/>
              <a:t>fungsi keanggotaan untuk umur – </a:t>
            </a:r>
            <a:r>
              <a:rPr lang="id-ID" dirty="0" smtClean="0"/>
              <a:t>parobaya, dengan kurva segitiga adalah </a:t>
            </a:r>
            <a:r>
              <a:rPr lang="id-ID" dirty="0"/>
              <a:t>sebagai berikut : 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Berdasarkan </a:t>
            </a:r>
            <a:r>
              <a:rPr lang="id-ID" dirty="0"/>
              <a:t>fungsi keanggotaan tersebut, maka nilai keanggotaan untuk usia 38 dan 50 adalah </a:t>
            </a:r>
          </a:p>
          <a:p>
            <a:r>
              <a:rPr lang="id-ID" dirty="0">
                <a:sym typeface="Symbol"/>
              </a:rPr>
              <a:t></a:t>
            </a:r>
            <a:r>
              <a:rPr lang="id-ID" baseline="-25000" dirty="0"/>
              <a:t>PAROBAYA</a:t>
            </a:r>
            <a:r>
              <a:rPr lang="id-ID" dirty="0"/>
              <a:t>[38] = (38-35</a:t>
            </a:r>
            <a:r>
              <a:rPr lang="id-ID" dirty="0" smtClean="0"/>
              <a:t>)/(45-35</a:t>
            </a:r>
            <a:r>
              <a:rPr lang="id-ID" dirty="0"/>
              <a:t>) </a:t>
            </a:r>
            <a:r>
              <a:rPr lang="id-ID" dirty="0" smtClean="0"/>
              <a:t>= 0,3</a:t>
            </a:r>
            <a:endParaRPr lang="id-ID" dirty="0"/>
          </a:p>
          <a:p>
            <a:r>
              <a:rPr lang="id-ID" dirty="0">
                <a:sym typeface="Symbol"/>
              </a:rPr>
              <a:t></a:t>
            </a:r>
            <a:r>
              <a:rPr lang="id-ID" baseline="-25000" dirty="0"/>
              <a:t>PAROBAYA</a:t>
            </a:r>
            <a:r>
              <a:rPr lang="id-ID" dirty="0"/>
              <a:t>[50] = (65-50)/(65-45) </a:t>
            </a:r>
            <a:r>
              <a:rPr lang="id-ID" dirty="0" smtClean="0"/>
              <a:t>= 0,75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EC0D-C944-4F7F-A7F8-610A3DC5B197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1727" t="68946" r="41741" b="19737"/>
          <a:stretch/>
        </p:blipFill>
        <p:spPr bwMode="auto">
          <a:xfrm>
            <a:off x="1259632" y="2492896"/>
            <a:ext cx="6624736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03375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Microsoft Excell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Sedangkan menggunakan Formula yang ada Microsoft Excell berdasarkan fungsi keanggotaan tersebut langkah-langkahnya adalah sebagai berikut :</a:t>
            </a:r>
          </a:p>
          <a:p>
            <a:r>
              <a:rPr lang="id-ID" dirty="0"/>
              <a:t>Ketik seperti tampilan berikut 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r>
              <a:rPr lang="id-ID" dirty="0"/>
              <a:t> 	      A	        </a:t>
            </a:r>
            <a:r>
              <a:rPr lang="id-ID" dirty="0" smtClean="0"/>
              <a:t>B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02BB-6CDD-4FAF-BFB4-F93DDE5C8110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76780"/>
              </p:ext>
            </p:extLst>
          </p:nvPr>
        </p:nvGraphicFramePr>
        <p:xfrm>
          <a:off x="899592" y="4005064"/>
          <a:ext cx="2880319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1080120"/>
                <a:gridCol w="1224135"/>
              </a:tblGrid>
              <a:tr h="334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id-ID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Umur</a:t>
                      </a:r>
                      <a:endParaRPr lang="id-ID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Parobaya</a:t>
                      </a:r>
                      <a:endParaRPr lang="id-ID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9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2</a:t>
                      </a:r>
                      <a:endParaRPr lang="id-ID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38</a:t>
                      </a:r>
                      <a:endParaRPr lang="id-ID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4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3</a:t>
                      </a:r>
                      <a:endParaRPr lang="id-ID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50</a:t>
                      </a:r>
                      <a:endParaRPr lang="id-ID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5602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Microsoft Excell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>Letakkan Kursor di sel B2 untuk mencari nilai keanggotaan 38, dengan rumus sebagai berikut : </a:t>
            </a:r>
          </a:p>
          <a:p>
            <a:r>
              <a:rPr lang="id-ID" dirty="0"/>
              <a:t>=IF(OR(A2&lt;=35;A2&gt;=65);0;IF(A2&lt;45;(A2-35)/10;(65-A2)/20))</a:t>
            </a:r>
          </a:p>
          <a:p>
            <a:pPr lvl="0"/>
            <a:r>
              <a:rPr lang="id-ID" dirty="0"/>
              <a:t>Copy pada Sel B2, kemudian Paste pada cel B3</a:t>
            </a:r>
          </a:p>
          <a:p>
            <a:pPr lvl="0"/>
            <a:r>
              <a:rPr lang="id-ID" dirty="0"/>
              <a:t>Maka akan tampil hasil berikut :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AA3D-96B9-461A-AF24-135EA6C5F311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39344"/>
              </p:ext>
            </p:extLst>
          </p:nvPr>
        </p:nvGraphicFramePr>
        <p:xfrm>
          <a:off x="1043608" y="4653136"/>
          <a:ext cx="2304256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094"/>
                <a:gridCol w="1237162"/>
              </a:tblGrid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Umur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Parobaya</a:t>
                      </a:r>
                      <a:endParaRPr lang="id-ID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38</a:t>
                      </a:r>
                      <a:endParaRPr lang="id-ID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0.3</a:t>
                      </a:r>
                      <a:endParaRPr lang="id-ID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50</a:t>
                      </a:r>
                      <a:endParaRPr lang="id-ID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0.75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0319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Microsoft Excell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Latihan 1</a:t>
            </a:r>
          </a:p>
          <a:p>
            <a:pPr marL="0" indent="0">
              <a:buNone/>
            </a:pPr>
            <a:r>
              <a:rPr lang="id-ID" dirty="0"/>
              <a:t>Diketahui fungsi keanggotaan berikut 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Berapakah µ[40], µ[45], µ[50] ?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7DC7-81B9-4A7D-A9A6-AF1803C30199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63621"/>
              </p:ext>
            </p:extLst>
          </p:nvPr>
        </p:nvGraphicFramePr>
        <p:xfrm>
          <a:off x="2051720" y="2708920"/>
          <a:ext cx="3672408" cy="128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3" imgW="2159000" imgH="762000" progId="Equation.3">
                  <p:embed/>
                </p:oleObj>
              </mc:Choice>
              <mc:Fallback>
                <p:oleObj name="Equation" r:id="rId3" imgW="2159000" imgH="762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08920"/>
                        <a:ext cx="3672408" cy="1282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13137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Microsoft Excell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Latihan 2</a:t>
            </a:r>
          </a:p>
          <a:p>
            <a:pPr marL="0" indent="0">
              <a:buNone/>
            </a:pPr>
            <a:r>
              <a:rPr lang="id-ID" dirty="0"/>
              <a:t>Diketahui fungsi keanggotaan berikut 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Berapakah µ[45], µ[55] ?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3493-5356-4BB7-A4C8-5848C27F064B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572985"/>
              </p:ext>
            </p:extLst>
          </p:nvPr>
        </p:nvGraphicFramePr>
        <p:xfrm>
          <a:off x="1043608" y="2780928"/>
          <a:ext cx="3960440" cy="118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3" imgW="2159000" imgH="762000" progId="Equation.3">
                  <p:embed/>
                </p:oleObj>
              </mc:Choice>
              <mc:Fallback>
                <p:oleObj name="Equation" r:id="rId3" imgW="2159000" imgH="762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80928"/>
                        <a:ext cx="3960440" cy="1180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503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Contoh 2 :</a:t>
            </a:r>
          </a:p>
          <a:p>
            <a:pPr marL="0" indent="0">
              <a:buNone/>
            </a:pPr>
            <a:r>
              <a:rPr lang="id-ID" dirty="0" smtClean="0"/>
              <a:t>Diketahui fungsi </a:t>
            </a:r>
            <a:r>
              <a:rPr lang="id-ID" dirty="0"/>
              <a:t>keanggotaan untuk umur – parobaya, adalah sebagai berikut 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Gambarkan fungsi keanggotaan berikut dengan menggunakan Matlab : Tool Fuzzy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0209-A08E-479C-BACE-CF5221496DA4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6386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9166" r="12292" b="7222"/>
          <a:stretch>
            <a:fillRect/>
          </a:stretch>
        </p:blipFill>
        <p:spPr bwMode="auto">
          <a:xfrm>
            <a:off x="1239490" y="2996952"/>
            <a:ext cx="3960440" cy="2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141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Fungsi keanggotaan dengan</a:t>
            </a:r>
            <a:br>
              <a:rPr lang="id-ID" dirty="0" smtClean="0"/>
            </a:br>
            <a:r>
              <a:rPr lang="id-ID" dirty="0" smtClean="0"/>
              <a:t>Matlab : Tool 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Mahasiswa dapat merancang fungsi keanggotaan dengan menggunakan tools fuzzy dengan menggunakan Matlab.</a:t>
            </a:r>
          </a:p>
          <a:p>
            <a:pPr lvl="0"/>
            <a:r>
              <a:rPr lang="id-ID" dirty="0"/>
              <a:t>Ketik Fuzzy pada command Window Matlab, seperti terlihat pada Gambar berikut :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C81CF-5167-4EB8-AB88-50E523FF8867}" type="datetime1">
              <a:rPr lang="id-ID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Kode MK :TIF15427,  MK : Fuzzy Logic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33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" r="47520" b="69919"/>
          <a:stretch>
            <a:fillRect/>
          </a:stretch>
        </p:blipFill>
        <p:spPr bwMode="auto">
          <a:xfrm>
            <a:off x="899592" y="3933056"/>
            <a:ext cx="7128792" cy="219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9341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633</Words>
  <Application>Microsoft Office PowerPoint</Application>
  <PresentationFormat>On-screen Show (4:3)</PresentationFormat>
  <Paragraphs>135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OUTLINE</vt:lpstr>
      <vt:lpstr>Fungsi keanggotaan dengan Microsoft Excell</vt:lpstr>
      <vt:lpstr>Fungsi keanggotaan dengan Microsoft Excell</vt:lpstr>
      <vt:lpstr>Fungsi keanggotaan dengan Microsoft Excell</vt:lpstr>
      <vt:lpstr>Fungsi keanggotaan dengan Microsoft Excell</vt:lpstr>
      <vt:lpstr>Fungsi keanggotaan dengan Microsoft Excell</vt:lpstr>
      <vt:lpstr>Fungsi keanggotaan dengan Matlab : Tool Fuzzy</vt:lpstr>
      <vt:lpstr>Fungsi keanggotaan dengan Matlab : Tool Fuzzy</vt:lpstr>
      <vt:lpstr>Fungsi keanggotaan dengan Matlab : Tool Fuzzy</vt:lpstr>
      <vt:lpstr>Fungsi keanggotaan dengan Matlab : Tool Fuzzy</vt:lpstr>
      <vt:lpstr>Fungsi keanggotaan dengan Matlab : Tool Fuzzy</vt:lpstr>
      <vt:lpstr>Fungsi keanggotaan dengan Matlab : Tool Fuzzy</vt:lpstr>
      <vt:lpstr>Fungsi keanggotaan dengan Matlab : Tool Fuzzy</vt:lpstr>
      <vt:lpstr>Fungsi keanggotaan dengan Matlab : Tool Fuzzy</vt:lpstr>
      <vt:lpstr>Fungsi keanggotaan dengan Matlab : Tool Fuzzy</vt:lpstr>
      <vt:lpstr>Fungsi keanggotaan dengan Matlab : Tool Fuzzy</vt:lpstr>
      <vt:lpstr>Fungsi keanggotaan dengan Matlab : Tool Fuzzy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Yulif</cp:lastModifiedBy>
  <cp:revision>459</cp:revision>
  <cp:lastPrinted>2015-09-17T08:41:14Z</cp:lastPrinted>
  <dcterms:created xsi:type="dcterms:W3CDTF">2010-04-18T12:06:30Z</dcterms:created>
  <dcterms:modified xsi:type="dcterms:W3CDTF">2019-04-02T02:33:05Z</dcterms:modified>
</cp:coreProperties>
</file>